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7" r:id="rId2"/>
    <p:sldId id="268" r:id="rId3"/>
    <p:sldId id="269" r:id="rId4"/>
    <p:sldId id="270" r:id="rId5"/>
    <p:sldId id="271" r:id="rId6"/>
    <p:sldId id="261" r:id="rId7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84">
          <p15:clr>
            <a:srgbClr val="A4A3A4"/>
          </p15:clr>
        </p15:guide>
        <p15:guide id="2" pos="289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胡宇洲10217598" initials="胡宇洲10217" lastIdx="20" clrIdx="0"/>
  <p:cmAuthor id="2" name="田力10182718" initials="田力10182718" lastIdx="1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9CF"/>
    <a:srgbClr val="008FD4"/>
    <a:srgbClr val="0070B1"/>
    <a:srgbClr val="5ACBF5"/>
    <a:srgbClr val="8CC63E"/>
    <a:srgbClr val="00ABBD"/>
    <a:srgbClr val="00AEEF"/>
    <a:srgbClr val="005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 snapToObjects="1">
      <p:cViewPr varScale="1">
        <p:scale>
          <a:sx n="147" d="100"/>
          <a:sy n="147" d="100"/>
        </p:scale>
        <p:origin x="108" y="114"/>
      </p:cViewPr>
      <p:guideLst>
        <p:guide orient="horz" pos="1484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t>2020/11/30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603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635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351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365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562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619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138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537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B962C8B-B14F-4D97-AF65-F5344CB8AC3E}" type="datetime1"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2020/11/30</a:t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BB962C8B-B14F-4D97-AF65-F5344CB8AC3E}" type="datetime1">
              <a:rPr lang="zh-CN" altLang="en-US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430339" y="615204"/>
            <a:ext cx="7419975" cy="44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</p:cNvSpPr>
          <p:nvPr>
            <p:ph idx="1"/>
          </p:nvPr>
        </p:nvSpPr>
        <p:spPr bwMode="auto">
          <a:xfrm>
            <a:off x="1452563" y="1200150"/>
            <a:ext cx="7397750" cy="3189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sz="2000"/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sz="2000"/>
            </a:lvl2pPr>
            <a:lvl3pPr marL="11430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lvl3pPr>
            <a:lvl4pPr marL="16002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lvl4pPr>
            <a:lvl5pPr marL="20574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/>
            </a:lvl5pPr>
          </a:lstStyle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单击此处编辑母版文本样式</a:t>
            </a:r>
          </a:p>
          <a:p>
            <a:pPr marL="742950" marR="0" lvl="1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二级</a:t>
            </a:r>
          </a:p>
          <a:p>
            <a:pPr marL="1143000" marR="0" lvl="2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三级</a:t>
            </a:r>
          </a:p>
          <a:p>
            <a:pPr marL="1600200" marR="0" lvl="3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四级</a:t>
            </a:r>
          </a:p>
          <a:p>
            <a:pPr marL="2057400" marR="0" lvl="4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五级</a:t>
            </a:r>
          </a:p>
        </p:txBody>
      </p:sp>
    </p:spTree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20" name="TextBox 19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105668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20" name="TextBox 18"/>
          <p:cNvSpPr txBox="1">
            <a:spLocks noChangeArrowheads="1"/>
          </p:cNvSpPr>
          <p:nvPr userDrawn="1"/>
        </p:nvSpPr>
        <p:spPr bwMode="auto">
          <a:xfrm>
            <a:off x="8036089" y="208724"/>
            <a:ext cx="896938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en-US" sz="1000" b="1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105668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1105668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20" name="TextBox 18"/>
          <p:cNvSpPr txBox="1">
            <a:spLocks noChangeArrowheads="1"/>
          </p:cNvSpPr>
          <p:nvPr userDrawn="1"/>
        </p:nvSpPr>
        <p:spPr bwMode="auto">
          <a:xfrm>
            <a:off x="8036089" y="208724"/>
            <a:ext cx="896938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en-US" sz="1000" b="1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</p:spTree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B962C8B-B14F-4D97-AF65-F5344CB8AC3E}" type="datetime1">
              <a:rPr lang="zh-CN" altLang="en-US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B962C8B-B14F-4D97-AF65-F5344CB8AC3E}" type="datetime1">
              <a:rPr lang="zh-CN" altLang="en-US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BB962C8B-B14F-4D97-AF65-F5344CB8AC3E}" type="datetime1">
              <a:rPr lang="zh-CN" altLang="en-US"/>
              <a:t>2020/11/30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1359" y="1294184"/>
            <a:ext cx="7700645" cy="951865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3600" dirty="0"/>
              <a:t>On Msg3 enhancement in Rel-17 NR coverage enhancement WI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84883" y="2423585"/>
            <a:ext cx="6616065" cy="6388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algn="ctr"/>
            <a:r>
              <a:rPr kumimoji="1"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ZTE, Sanechips, Nokia, Nokia Shanghai Bell, China Telecom, SoftBank, Thales, </a:t>
            </a:r>
            <a:r>
              <a:rPr kumimoji="1"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Sharp</a:t>
            </a:r>
            <a:endParaRPr kumimoji="1" lang="en-US" altLang="zh-CN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8738" y="122238"/>
            <a:ext cx="4354512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3GPP TSG RAN Meeting #</a:t>
            </a:r>
            <a:r>
              <a:rPr kumimoji="1" lang="en-US" altLang="zh-CN" sz="1800" dirty="0" smtClean="0">
                <a:solidFill>
                  <a:schemeClr val="bg1"/>
                </a:solidFill>
                <a:ea typeface="宋体" panose="02010600030101010101" pitchFamily="2" charset="-122"/>
              </a:rPr>
              <a:t>90e</a:t>
            </a: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	</a:t>
            </a: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Electronic Meeting, December 7-11, </a:t>
            </a:r>
            <a:r>
              <a:rPr kumimoji="1" lang="en-US" altLang="zh-CN" sz="1800" dirty="0" smtClean="0">
                <a:solidFill>
                  <a:schemeClr val="bg1"/>
                </a:solidFill>
                <a:ea typeface="宋体" panose="02010600030101010101" pitchFamily="2" charset="-122"/>
              </a:rPr>
              <a:t>2020</a:t>
            </a: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Agenda:   </a:t>
            </a:r>
            <a:r>
              <a:rPr lang="en-GB" altLang="zh-CN" sz="1800" dirty="0" smtClean="0">
                <a:solidFill>
                  <a:schemeClr val="bg1"/>
                </a:solidFill>
                <a:ea typeface="宋体" panose="02010600030101010101" pitchFamily="2" charset="-122"/>
              </a:rPr>
              <a:t>9.7.4</a:t>
            </a: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zh-CN" sz="1800" dirty="0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459663" y="122238"/>
            <a:ext cx="149066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400" dirty="0" smtClean="0">
                <a:solidFill>
                  <a:schemeClr val="bg1"/>
                </a:solidFill>
                <a:ea typeface="宋体" panose="02010600030101010101" pitchFamily="2" charset="-122"/>
              </a:rPr>
              <a:t>RP-202666</a:t>
            </a:r>
            <a:endParaRPr kumimoji="1" lang="en-US" altLang="zh-CN" sz="24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82270" y="838200"/>
            <a:ext cx="842010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charset="0"/>
              <a:buChar char="l"/>
            </a:pPr>
            <a:r>
              <a:rPr lang="en-US" sz="1200" b="1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The following channels are identified as the potential bottleneck channels in FR1.</a:t>
            </a:r>
            <a:endParaRPr lang="en-US" sz="1200" b="0"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  <a:p>
            <a:pPr marL="723900" lvl="1" indent="-266700"/>
            <a:r>
              <a:rPr lang="en-US" sz="1200" b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• 1st priority</a:t>
            </a:r>
          </a:p>
          <a:p>
            <a:pPr marL="723900" lvl="1" indent="-266700"/>
            <a:r>
              <a:rPr lang="en-US" sz="1200" b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‐ PUSCH for eMBB (for FDD and TDD with DDDSU, DDDSUDDSUU and DDDDDDDSUU)</a:t>
            </a:r>
          </a:p>
          <a:p>
            <a:pPr marL="723900" lvl="1" indent="-266700"/>
            <a:r>
              <a:rPr lang="en-US" sz="1200" b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‐ PUSCH for VoIP (for FDD and TDD with DDDSU, DDDSUDDSUU)</a:t>
            </a:r>
          </a:p>
          <a:p>
            <a:pPr marL="723900" lvl="1" indent="-266700"/>
            <a:r>
              <a:rPr lang="en-US" sz="1200" b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• 2nd priority</a:t>
            </a:r>
          </a:p>
          <a:p>
            <a:pPr marL="723900" lvl="1" indent="-266700"/>
            <a:r>
              <a:rPr lang="en-US" sz="1200" b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‐ </a:t>
            </a:r>
            <a:r>
              <a:rPr lang="en-US" sz="1200" b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PRACH format B4</a:t>
            </a:r>
          </a:p>
          <a:p>
            <a:pPr marL="723900" lvl="1" indent="-266700"/>
            <a:r>
              <a:rPr lang="en-US" sz="1200" b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‐ PUSCH of Msg.3</a:t>
            </a:r>
          </a:p>
          <a:p>
            <a:pPr marL="723900" lvl="1" indent="-266700"/>
            <a:r>
              <a:rPr lang="en-US" sz="1200" b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‐ PUCCH format 1</a:t>
            </a:r>
            <a:endParaRPr lang="en-US" sz="1200" b="0"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  <a:p>
            <a:pPr marL="723900" lvl="1" indent="-266700"/>
            <a:r>
              <a:rPr lang="en-US" sz="1200" b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‐ PUCCH format 3 with 11bit </a:t>
            </a:r>
          </a:p>
          <a:p>
            <a:pPr marL="723900" lvl="1" indent="-266700"/>
            <a:r>
              <a:rPr lang="en-US" sz="1200" b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‐ PUCCH format 3 with 22bit </a:t>
            </a:r>
          </a:p>
          <a:p>
            <a:pPr marL="723900" lvl="1" indent="-266700"/>
            <a:r>
              <a:rPr lang="en-US" sz="1200" b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‐ Broadcast PDCCH</a:t>
            </a:r>
            <a:endParaRPr lang="en-US" altLang="en-US" sz="1200" b="0"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5930" y="3013075"/>
            <a:ext cx="8232140" cy="1576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80340" indent="-180340">
              <a:buFont typeface="Wingdings" panose="05000000000000000000" charset="0"/>
              <a:buChar char="l"/>
            </a:pPr>
            <a:r>
              <a:rPr lang="en-US" sz="1200" b="1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  <a:sym typeface="+mn-ea"/>
              </a:rPr>
              <a:t>The follo</a:t>
            </a:r>
            <a:r>
              <a:rPr lang="en-US" sz="1200" b="1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  <a:sym typeface="+mn-ea"/>
              </a:rPr>
              <a:t>wing channels are identified as the potential bottleneck channels </a:t>
            </a:r>
            <a:r>
              <a:rPr lang="en-US"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for Urban 28 GHz scenario.</a:t>
            </a:r>
          </a:p>
          <a:p>
            <a:pPr marL="0" indent="0" eaLnBrk="1" latinLnBrk="0" hangingPunct="1">
              <a:spcAft>
                <a:spcPts val="300"/>
              </a:spcAft>
              <a:buNone/>
            </a:pPr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  <a:sym typeface="+mn-ea"/>
              </a:rPr>
              <a:t>         • </a:t>
            </a:r>
            <a:r>
              <a:rPr lang="en-US"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PUSCH eMBB (DDDSU and DDSU)</a:t>
            </a:r>
          </a:p>
          <a:p>
            <a:pPr marL="0" indent="0" eaLnBrk="1" latinLnBrk="0" hangingPunct="1">
              <a:spcAft>
                <a:spcPts val="300"/>
              </a:spcAft>
              <a:buNone/>
            </a:pPr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  <a:sym typeface="+mn-ea"/>
              </a:rPr>
              <a:t>         • </a:t>
            </a:r>
            <a:r>
              <a:rPr lang="en-US"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PUSCH VoIP (DDDSU and DDSU)</a:t>
            </a:r>
          </a:p>
          <a:p>
            <a:pPr marL="0" indent="0" eaLnBrk="1" latinLnBrk="0" hangingPunct="1">
              <a:spcAft>
                <a:spcPts val="300"/>
              </a:spcAft>
              <a:buNone/>
            </a:pPr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  <a:sym typeface="+mn-ea"/>
              </a:rPr>
              <a:t>         • </a:t>
            </a:r>
            <a:r>
              <a:rPr lang="en-US"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PUCCH F3 11bits</a:t>
            </a:r>
          </a:p>
          <a:p>
            <a:pPr marL="0" indent="0" eaLnBrk="1" latinLnBrk="0" hangingPunct="1">
              <a:spcAft>
                <a:spcPts val="300"/>
              </a:spcAft>
              <a:buNone/>
            </a:pPr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  <a:sym typeface="+mn-ea"/>
              </a:rPr>
              <a:t>         • </a:t>
            </a:r>
            <a:r>
              <a:rPr lang="en-US"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PUCCH F3 22bits</a:t>
            </a:r>
          </a:p>
          <a:p>
            <a:pPr marL="0" indent="0" eaLnBrk="1" latinLnBrk="0" hangingPunct="1">
              <a:spcAft>
                <a:spcPts val="300"/>
              </a:spcAft>
              <a:buNone/>
            </a:pPr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  <a:sym typeface="+mn-ea"/>
              </a:rPr>
              <a:t>         • </a:t>
            </a:r>
            <a:r>
              <a:rPr lang="en-US"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PRACH B4</a:t>
            </a:r>
          </a:p>
          <a:p>
            <a:pPr marL="0" indent="0" eaLnBrk="1" latinLnBrk="0" hangingPunct="1">
              <a:spcAft>
                <a:spcPts val="300"/>
              </a:spcAft>
              <a:buNone/>
            </a:pPr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  <a:sym typeface="+mn-ea"/>
              </a:rPr>
              <a:t>         • </a:t>
            </a:r>
            <a:r>
              <a:rPr lang="en-US"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PUSCH of Msg3</a:t>
            </a:r>
            <a:endParaRPr lang="en-US" altLang="en-US" sz="12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标题 12"/>
          <p:cNvSpPr>
            <a:spLocks noGrp="1"/>
          </p:cNvSpPr>
          <p:nvPr>
            <p:ph type="title"/>
          </p:nvPr>
        </p:nvSpPr>
        <p:spPr>
          <a:xfrm>
            <a:off x="333597" y="404146"/>
            <a:ext cx="8513762" cy="723727"/>
          </a:xfrm>
        </p:spPr>
        <p:txBody>
          <a:bodyPr/>
          <a:lstStyle/>
          <a:p>
            <a:pPr marL="0" indent="0" eaLnBrk="1" hangingPunct="1">
              <a:buFont typeface="+mj-ea"/>
              <a:buNone/>
            </a:pPr>
            <a:r>
              <a:rPr lang="en-US" altLang="zh-CN" b="1" dirty="0" smtClean="0">
                <a:solidFill>
                  <a:srgbClr val="0070B1"/>
                </a:solidFill>
                <a:sym typeface="+mn-ea"/>
              </a:rPr>
              <a:t>1. </a:t>
            </a:r>
            <a:r>
              <a:rPr lang="en-US" altLang="zh-CN" smtClean="0">
                <a:solidFill>
                  <a:srgbClr val="0070B1"/>
                </a:solidFill>
                <a:sym typeface="+mn-ea"/>
              </a:rPr>
              <a:t>Background (1/3)</a:t>
            </a:r>
            <a:r>
              <a:rPr lang="en-US" altLang="zh-CN" smtClean="0">
                <a:solidFill>
                  <a:srgbClr val="0070B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/>
            </a:r>
            <a:br>
              <a:rPr lang="en-US" altLang="zh-CN" smtClean="0">
                <a:solidFill>
                  <a:srgbClr val="0070B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en-US" altLang="zh-CN" sz="2000" smtClean="0">
                <a:solidFill>
                  <a:srgbClr val="0070B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dirty="0" smtClean="0">
                <a:solidFill>
                  <a:srgbClr val="0070B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/>
            </a:r>
            <a:br>
              <a:rPr lang="en-US" altLang="zh-CN" sz="2000" dirty="0" smtClean="0">
                <a:solidFill>
                  <a:srgbClr val="0070B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endParaRPr lang="en-US" altLang="zh-CN" sz="2000" b="1" dirty="0" smtClean="0">
              <a:solidFill>
                <a:srgbClr val="0070B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760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7965" y="649178"/>
            <a:ext cx="8914861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buFont typeface="Wingdings" panose="05000000000000000000" charset="0"/>
              <a:buNone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There has been experience in LTE where coverage enhanced UEs and legacy LTE UEs are co-existing in the same network. During RAN1 discussion, companies especially operators have proposed several relevant scenarios for Msg3 enhancement.</a:t>
            </a:r>
          </a:p>
          <a:p>
            <a:pPr marL="0" indent="0" eaLnBrk="1" latinLnBrk="0" hangingPunct="1"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•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Heterogeneous network, where Rel-15/16 UEs can still access the network via Macro layer in the enlarged cell region.</a:t>
            </a:r>
          </a:p>
          <a:p>
            <a:pPr marL="0" indent="0" eaLnBrk="1" latinLnBrk="0" hangingPunct="1"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• </a:t>
            </a:r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Outdoor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gNB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serves deep indoor UE,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e.g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in Rural 700MHz/4GHz scenario. </a:t>
            </a:r>
          </a:p>
          <a:p>
            <a:pPr marL="0" indent="0" eaLnBrk="1" latinLnBrk="0" hangingPunct="1">
              <a:spcBef>
                <a:spcPts val="0"/>
              </a:spcBef>
              <a:buFont typeface="Wingdings" panose="05000000000000000000" charset="0"/>
              <a:buNone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• Isolated cell in the countryside.</a:t>
            </a:r>
          </a:p>
          <a:p>
            <a:pPr marL="0" indent="0" eaLnBrk="1" latinLnBrk="0" hangingPunct="1">
              <a:spcBef>
                <a:spcPts val="0"/>
              </a:spcBef>
              <a:buFont typeface="Wingdings" panose="05000000000000000000" charset="0"/>
              <a:buNone/>
            </a:pPr>
            <a:r>
              <a:rPr lang="en-US" altLang="en-US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• </a:t>
            </a:r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Increasing coverage or data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rate of </a:t>
            </a:r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Msg3.</a:t>
            </a:r>
            <a:endParaRPr lang="en-US" altLang="en-US" sz="12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65" y="2154316"/>
            <a:ext cx="2919952" cy="227648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505835" y="2154555"/>
            <a:ext cx="2832100" cy="2303145"/>
            <a:chOff x="5521" y="3554"/>
            <a:chExt cx="4460" cy="3627"/>
          </a:xfrm>
        </p:grpSpPr>
        <p:sp>
          <p:nvSpPr>
            <p:cNvPr id="5" name="文本框 4"/>
            <p:cNvSpPr txBox="1"/>
            <p:nvPr/>
          </p:nvSpPr>
          <p:spPr>
            <a:xfrm>
              <a:off x="5865" y="6817"/>
              <a:ext cx="4117" cy="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Enhance accessibility for Rel-17 UEs in deep indoor 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21" y="3554"/>
              <a:ext cx="4461" cy="3264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6642735" y="2068830"/>
            <a:ext cx="2458085" cy="2202815"/>
            <a:chOff x="10403" y="3397"/>
            <a:chExt cx="3871" cy="346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03" y="3397"/>
              <a:ext cx="3609" cy="296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0496" y="6504"/>
              <a:ext cx="3778" cy="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Enlarge isolated cell coverage in countryside</a:t>
              </a:r>
              <a:endParaRPr lang="en-US" altLang="zh-CN" sz="9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35915" y="4521835"/>
            <a:ext cx="85985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NR NTN may benefit from the NR coverage enhancement techniques studied for UL channels, conditioned on potential corresponding discussions in NR NTN WI.</a:t>
            </a:r>
          </a:p>
        </p:txBody>
      </p:sp>
      <p:sp>
        <p:nvSpPr>
          <p:cNvPr id="15" name="标题 12"/>
          <p:cNvSpPr>
            <a:spLocks noGrp="1"/>
          </p:cNvSpPr>
          <p:nvPr>
            <p:ph type="title"/>
          </p:nvPr>
        </p:nvSpPr>
        <p:spPr>
          <a:xfrm>
            <a:off x="335502" y="210471"/>
            <a:ext cx="8513762" cy="723727"/>
          </a:xfrm>
        </p:spPr>
        <p:txBody>
          <a:bodyPr/>
          <a:lstStyle/>
          <a:p>
            <a:pPr marL="0" indent="0" eaLnBrk="1" hangingPunct="1">
              <a:buFont typeface="+mj-ea"/>
              <a:buNone/>
            </a:pPr>
            <a:r>
              <a:rPr lang="en-US" altLang="zh-CN" b="1" dirty="0" smtClean="0">
                <a:solidFill>
                  <a:srgbClr val="0070B1"/>
                </a:solidFill>
                <a:sym typeface="+mn-ea"/>
              </a:rPr>
              <a:t>1. </a:t>
            </a:r>
            <a:r>
              <a:rPr lang="en-US" altLang="zh-CN" smtClean="0">
                <a:solidFill>
                  <a:srgbClr val="0070B1"/>
                </a:solidFill>
                <a:sym typeface="+mn-ea"/>
              </a:rPr>
              <a:t>Background (2/3)</a:t>
            </a:r>
            <a:r>
              <a:rPr lang="en-US" altLang="zh-CN" sz="2000" dirty="0" smtClean="0">
                <a:solidFill>
                  <a:srgbClr val="0070B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/>
            </a:r>
            <a:br>
              <a:rPr lang="en-US" altLang="zh-CN" sz="2000" dirty="0" smtClean="0">
                <a:solidFill>
                  <a:srgbClr val="0070B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endParaRPr lang="en-US" altLang="zh-CN" sz="2000" b="1" dirty="0" smtClean="0">
              <a:solidFill>
                <a:srgbClr val="0070B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1641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2"/>
          <p:cNvSpPr>
            <a:spLocks noGrp="1"/>
          </p:cNvSpPr>
          <p:nvPr>
            <p:ph type="title"/>
          </p:nvPr>
        </p:nvSpPr>
        <p:spPr>
          <a:xfrm>
            <a:off x="333597" y="404146"/>
            <a:ext cx="8513762" cy="723727"/>
          </a:xfrm>
        </p:spPr>
        <p:txBody>
          <a:bodyPr/>
          <a:lstStyle/>
          <a:p>
            <a:pPr marL="0" indent="0" eaLnBrk="1" hangingPunct="1">
              <a:buFont typeface="+mj-ea"/>
              <a:buNone/>
            </a:pPr>
            <a:r>
              <a:rPr lang="en-US" altLang="zh-CN" b="1" dirty="0" smtClean="0">
                <a:solidFill>
                  <a:srgbClr val="0070B1"/>
                </a:solidFill>
                <a:sym typeface="+mn-ea"/>
              </a:rPr>
              <a:t>1. </a:t>
            </a:r>
            <a:r>
              <a:rPr lang="en-US" altLang="zh-CN" smtClean="0">
                <a:solidFill>
                  <a:srgbClr val="0070B1"/>
                </a:solidFill>
                <a:sym typeface="+mn-ea"/>
              </a:rPr>
              <a:t>Background (3/3)</a:t>
            </a:r>
            <a:r>
              <a:rPr lang="en-US" altLang="zh-CN" smtClean="0">
                <a:solidFill>
                  <a:srgbClr val="0070B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/>
            </a:r>
            <a:br>
              <a:rPr lang="en-US" altLang="zh-CN" smtClean="0">
                <a:solidFill>
                  <a:srgbClr val="0070B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en-US" altLang="zh-CN" sz="2000" smtClean="0">
                <a:solidFill>
                  <a:srgbClr val="0070B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dirty="0" smtClean="0">
                <a:solidFill>
                  <a:srgbClr val="0070B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/>
            </a:r>
            <a:br>
              <a:rPr lang="en-US" altLang="zh-CN" sz="2000" dirty="0" smtClean="0">
                <a:solidFill>
                  <a:srgbClr val="0070B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endParaRPr lang="en-US" altLang="zh-CN" sz="2000" b="1" dirty="0" smtClean="0">
              <a:solidFill>
                <a:srgbClr val="0070B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8940" y="1059180"/>
            <a:ext cx="8437880" cy="22006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spcAft>
                <a:spcPts val="600"/>
              </a:spcAft>
            </a:pPr>
            <a:r>
              <a:rPr lang="en-US" sz="1600" b="0" dirty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Enhancements on Msg3 PUSCH repetition were studied from several aspects in RAN1.</a:t>
            </a:r>
          </a:p>
          <a:p>
            <a:pPr marL="285750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I</a:t>
            </a:r>
            <a:r>
              <a:rPr lang="en-US" sz="1600" b="0" dirty="0" smtClean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ndication </a:t>
            </a:r>
            <a:r>
              <a:rPr lang="en-US" sz="1600" b="0" dirty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of the number of repetitions for Msg3 initial transmission and </a:t>
            </a:r>
            <a:r>
              <a:rPr lang="en-US" sz="1600" b="0" dirty="0" smtClean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re-transmission</a:t>
            </a:r>
            <a:endParaRPr lang="en-US" sz="1600" b="0" dirty="0"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0" dirty="0" smtClean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Repetition type</a:t>
            </a:r>
            <a:endParaRPr lang="en-US" sz="1600" b="0" dirty="0"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0" dirty="0" smtClean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Feasibility </a:t>
            </a:r>
            <a:r>
              <a:rPr lang="en-US" sz="1600" b="0" dirty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and applicability of enhancements studied for PUSCH in RRC_CONNECTED state for Msg3 PUSCH initial and </a:t>
            </a:r>
            <a:r>
              <a:rPr lang="en-US" sz="1600" b="0" dirty="0" smtClean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re-transmission</a:t>
            </a:r>
            <a:endParaRPr lang="en-US" sz="1600" b="0" dirty="0"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0" dirty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Inter-slot frequency </a:t>
            </a:r>
            <a:r>
              <a:rPr lang="en-US" sz="1600" b="0" dirty="0" smtClean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hopping</a:t>
            </a:r>
            <a:endParaRPr lang="en-US" sz="1600" b="0" dirty="0"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0" dirty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Differentiation between enhanced UE and legacy </a:t>
            </a:r>
            <a:r>
              <a:rPr lang="en-US" sz="1600" b="0" dirty="0" smtClean="0"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UE </a:t>
            </a:r>
            <a:endParaRPr lang="en-US" altLang="en-US" sz="1600" b="0" dirty="0"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25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eaLnBrk="1" hangingPunct="1">
              <a:buFont typeface="+mj-ea"/>
              <a:buNone/>
            </a:pPr>
            <a:r>
              <a:rPr lang="en-US" altLang="zh-CN" b="1" dirty="0" smtClean="0">
                <a:solidFill>
                  <a:srgbClr val="0070B1"/>
                </a:solidFill>
                <a:sym typeface="+mn-ea"/>
              </a:rPr>
              <a:t>2. Proposal for Msg3 enhancement</a:t>
            </a:r>
            <a:r>
              <a:rPr lang="en-US" altLang="zh-CN" smtClean="0">
                <a:solidFill>
                  <a:srgbClr val="0070B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/>
            </a:r>
            <a:br>
              <a:rPr lang="en-US" altLang="zh-CN" smtClean="0">
                <a:solidFill>
                  <a:srgbClr val="0070B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en-US" altLang="zh-CN" sz="2000" smtClean="0">
                <a:solidFill>
                  <a:srgbClr val="0070B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dirty="0" smtClean="0">
                <a:solidFill>
                  <a:srgbClr val="0070B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/>
            </a:r>
            <a:br>
              <a:rPr lang="en-US" altLang="zh-CN" sz="2000" dirty="0" smtClean="0">
                <a:solidFill>
                  <a:srgbClr val="0070B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endParaRPr lang="en-US" altLang="zh-CN" sz="2000" b="1" dirty="0" smtClean="0">
              <a:solidFill>
                <a:srgbClr val="0070B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35915" y="1214755"/>
            <a:ext cx="87852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Proposal: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Support Msg3 PUSCH repetition in Rel-17 NR coverage enhancement work item. 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79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>
                <a:ea typeface="微软雅黑" panose="020B0503020204020204" charset="-122"/>
              </a:rPr>
              <a:t>Thank you</a:t>
            </a:r>
            <a:endParaRPr sz="2400"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Confidential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ZTE-Confidential-16X9</Template>
  <TotalTime>8</TotalTime>
  <Words>393</Words>
  <Application>Microsoft Office PowerPoint</Application>
  <PresentationFormat>全屏显示(16:9)</PresentationFormat>
  <Paragraphs>47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MS PGothic</vt:lpstr>
      <vt:lpstr>等线</vt:lpstr>
      <vt:lpstr>宋体</vt:lpstr>
      <vt:lpstr>微软雅黑</vt:lpstr>
      <vt:lpstr>Arial</vt:lpstr>
      <vt:lpstr>Calibri</vt:lpstr>
      <vt:lpstr>Heiti SC Light</vt:lpstr>
      <vt:lpstr>Times New Roman</vt:lpstr>
      <vt:lpstr>Wingdings</vt:lpstr>
      <vt:lpstr>ZTE-Confidential-16X9</vt:lpstr>
      <vt:lpstr>On Msg3 enhancement in Rel-17 NR coverage enhancement WI</vt:lpstr>
      <vt:lpstr>1. Background (1/3)   </vt:lpstr>
      <vt:lpstr>1. Background (2/3) </vt:lpstr>
      <vt:lpstr>1. Background (3/3)   </vt:lpstr>
      <vt:lpstr>2. Proposal for Msg3 enhancement   </vt:lpstr>
      <vt:lpstr>Thank you</vt:lpstr>
    </vt:vector>
  </TitlesOfParts>
  <Company>ZTE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ZTE</dc:creator>
  <cp:lastModifiedBy>ZTE2</cp:lastModifiedBy>
  <cp:revision>1485</cp:revision>
  <dcterms:created xsi:type="dcterms:W3CDTF">2018-03-06T04:34:00Z</dcterms:created>
  <dcterms:modified xsi:type="dcterms:W3CDTF">2020-11-30T14:56:28Z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