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63" r:id="rId3"/>
    <p:sldId id="357" r:id="rId4"/>
    <p:sldId id="359" r:id="rId5"/>
    <p:sldId id="360" r:id="rId6"/>
    <p:sldId id="358" r:id="rId7"/>
    <p:sldId id="364" r:id="rId8"/>
    <p:sldId id="361" r:id="rId9"/>
    <p:sldId id="25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p:scale>
          <a:sx n="80" d="100"/>
          <a:sy n="80" d="100"/>
        </p:scale>
        <p:origin x="-300" y="-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530C35-9ABB-4B5E-9C55-7BCB291DDC04}" type="datetimeFigureOut">
              <a:rPr lang="zh-CN" altLang="en-US" smtClean="0"/>
              <a:t>2020/11/30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1A1-FBD1-4777-97C5-41E6FA248277}" type="slidenum">
              <a:rPr lang="zh-CN" altLang="en-US" smtClean="0"/>
              <a:t>‹#›</a:t>
            </a:fld>
            <a:endParaRPr lang="zh-CN" altLang="en-US"/>
          </a:p>
        </p:txBody>
      </p:sp>
    </p:spTree>
    <p:extLst>
      <p:ext uri="{BB962C8B-B14F-4D97-AF65-F5344CB8AC3E}">
        <p14:creationId xmlns:p14="http://schemas.microsoft.com/office/powerpoint/2010/main" val="2117975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C8DE820D-7EFE-4715-9EC5-E9BDA5B6A9CB}" type="slidenum">
              <a:rPr lang="zh-CN" altLang="en-US" smtClean="0">
                <a:latin typeface="Calibri" pitchFamily="34" charset="0"/>
                <a:ea typeface="宋体" pitchFamily="2" charset="-122"/>
              </a:rPr>
              <a:t>9</a:t>
            </a:fld>
            <a:endParaRPr lang="zh-CN" altLang="en-US" smtClean="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38200" y="5805034"/>
            <a:ext cx="10515600" cy="417512"/>
          </a:xfrm>
        </p:spPr>
        <p:txBody>
          <a:bodyPr wrap="square" anchor="ctr" anchorCtr="0">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5" name="页脚占位符 4"/>
          <p:cNvSpPr>
            <a:spLocks noGrp="1"/>
          </p:cNvSpPr>
          <p:nvPr>
            <p:ph type="ftr" sz="quarter" idx="11"/>
          </p:nvPr>
        </p:nvSpPr>
        <p:spPr>
          <a:xfrm>
            <a:off x="4038600" y="6428920"/>
            <a:ext cx="4114800" cy="365125"/>
          </a:xfrm>
        </p:spPr>
        <p:txBody>
          <a:bodyPr/>
          <a:lstStyle>
            <a:lvl1pPr>
              <a:defRPr>
                <a:solidFill>
                  <a:schemeClr val="tx1"/>
                </a:solidFill>
              </a:defRPr>
            </a:lvl1pPr>
          </a:lstStyle>
          <a:p>
            <a:endParaRPr lang="zh-CN" altLang="en-US" dirty="0"/>
          </a:p>
        </p:txBody>
      </p:sp>
      <p:sp>
        <p:nvSpPr>
          <p:cNvPr id="14" name="矩形 13"/>
          <p:cNvSpPr/>
          <p:nvPr userDrawn="1"/>
        </p:nvSpPr>
        <p:spPr>
          <a:xfrm>
            <a:off x="0" y="4005943"/>
            <a:ext cx="12192000" cy="567842"/>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838200" y="4609191"/>
            <a:ext cx="10515600" cy="1176338"/>
          </a:xfrm>
        </p:spPr>
        <p:txBody>
          <a:bodyPr wrap="square" anchor="ctr" anchorCtr="0">
            <a:normAutofit/>
          </a:bodyPr>
          <a:lstStyle>
            <a:lvl1pPr algn="ctr">
              <a:defRPr sz="4800">
                <a:solidFill>
                  <a:schemeClr val="bg1"/>
                </a:solidFill>
              </a:defRPr>
            </a:lvl1pPr>
          </a:lstStyle>
          <a:p>
            <a:r>
              <a:rPr lang="zh-CN" altLang="en-US" smtClean="0"/>
              <a:t>单击此处编辑母版标题样式</a:t>
            </a:r>
            <a:endParaRPr lang="zh-CN" altLang="en-US"/>
          </a:p>
        </p:txBody>
      </p:sp>
      <p:pic>
        <p:nvPicPr>
          <p:cNvPr id="12" name="图片 11" descr="21-02.png"/>
          <p:cNvPicPr>
            <a:picLocks noChangeAspect="1"/>
          </p:cNvPicPr>
          <p:nvPr userDrawn="1"/>
        </p:nvPicPr>
        <p:blipFill>
          <a:blip r:embed="rId2" cstate="print"/>
          <a:srcRect t="7085"/>
          <a:stretch>
            <a:fillRect/>
          </a:stretch>
        </p:blipFill>
        <p:spPr bwMode="auto">
          <a:xfrm flipH="1">
            <a:off x="8267700" y="0"/>
            <a:ext cx="3924300" cy="1736725"/>
          </a:xfrm>
          <a:prstGeom prst="rect">
            <a:avLst/>
          </a:prstGeom>
          <a:noFill/>
          <a:ln w="9525">
            <a:noFill/>
            <a:miter lim="800000"/>
            <a:headEnd/>
            <a:tailEnd/>
          </a:ln>
        </p:spPr>
      </p:pic>
      <p:pic>
        <p:nvPicPr>
          <p:cNvPr id="15" name="Picture 2" descr="E:\中国电信\资料\中国电信LOGO.png"/>
          <p:cNvPicPr>
            <a:picLocks noChangeAspect="1" noChangeArrowheads="1"/>
          </p:cNvPicPr>
          <p:nvPr userDrawn="1"/>
        </p:nvPicPr>
        <p:blipFill>
          <a:blip r:embed="rId3" cstate="print"/>
          <a:srcRect/>
          <a:stretch>
            <a:fillRect/>
          </a:stretch>
        </p:blipFill>
        <p:spPr bwMode="auto">
          <a:xfrm>
            <a:off x="11474658" y="174997"/>
            <a:ext cx="578601" cy="594065"/>
          </a:xfrm>
          <a:prstGeom prst="rect">
            <a:avLst/>
          </a:prstGeom>
          <a:noFill/>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0075"/>
            <a:ext cx="1367118" cy="87769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35999" y="1162787"/>
            <a:ext cx="11520001" cy="67235"/>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 1"/>
          <p:cNvSpPr>
            <a:spLocks noGrp="1"/>
          </p:cNvSpPr>
          <p:nvPr>
            <p:ph type="title"/>
          </p:nvPr>
        </p:nvSpPr>
        <p:spPr>
          <a:xfrm>
            <a:off x="3933371" y="2646362"/>
            <a:ext cx="6964136" cy="1209675"/>
          </a:xfrm>
        </p:spPr>
        <p:txBody>
          <a:bodyPr anchor="ctr" anchorCtr="0">
            <a:noAutofit/>
          </a:bodyPr>
          <a:lstStyle>
            <a:lvl1pPr algn="ctr">
              <a:defRPr sz="44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3933371" y="3863749"/>
            <a:ext cx="6964136" cy="505051"/>
          </a:xfrm>
        </p:spPr>
        <p:txBody>
          <a:bodyPr>
            <a:normAutofit/>
          </a:bodyPr>
          <a:lstStyle>
            <a:lvl1pPr marL="0" indent="0" algn="ctr">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
        <p:nvSpPr>
          <p:cNvPr id="7" name="矩形 6"/>
          <p:cNvSpPr/>
          <p:nvPr userDrawn="1"/>
        </p:nvSpPr>
        <p:spPr>
          <a:xfrm>
            <a:off x="1" y="2815772"/>
            <a:ext cx="1567542" cy="856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436915" y="2053772"/>
            <a:ext cx="2394855" cy="2394855"/>
          </a:xfrm>
          <a:prstGeom prst="ellipse">
            <a:avLst/>
          </a:prstGeom>
          <a:solidFill>
            <a:schemeClr val="bg1"/>
          </a:solidFill>
          <a:ln w="250825">
            <a:gradFill>
              <a:gsLst>
                <a:gs pos="0">
                  <a:schemeClr val="accent1"/>
                </a:gs>
                <a:gs pos="33000">
                  <a:schemeClr val="accent2"/>
                </a:gs>
                <a:gs pos="66000">
                  <a:schemeClr val="accent3"/>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日期占位符 1"/>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2020/11/30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占位符 1"/>
          <p:cNvSpPr>
            <a:spLocks noGrp="1"/>
          </p:cNvSpPr>
          <p:nvPr>
            <p:ph type="title"/>
          </p:nvPr>
        </p:nvSpPr>
        <p:spPr>
          <a:xfrm>
            <a:off x="1242104" y="394154"/>
            <a:ext cx="10111695" cy="72344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242104" y="1275210"/>
            <a:ext cx="10111695" cy="4509869"/>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457948"/>
            <a:ext cx="2743200" cy="365125"/>
          </a:xfrm>
          <a:prstGeom prst="rect">
            <a:avLst/>
          </a:prstGeom>
        </p:spPr>
        <p:txBody>
          <a:bodyPr vert="horz" lIns="91440" tIns="45720" rIns="91440" bIns="45720" rtlCol="0" anchor="ctr"/>
          <a:lstStyle>
            <a:lvl1pPr algn="l">
              <a:defRPr sz="1200">
                <a:solidFill>
                  <a:srgbClr val="FFFFFF"/>
                </a:solidFill>
              </a:defRPr>
            </a:lvl1pPr>
          </a:lstStyle>
          <a:p>
            <a:fld id="{E528DE8F-8DB5-4710-82E5-6DACE62778C2}" type="datetimeFigureOut">
              <a:rPr lang="zh-CN" altLang="en-US" smtClean="0"/>
              <a:t>2020/11/30</a:t>
            </a:fld>
            <a:endParaRPr lang="zh-CN" altLang="en-US"/>
          </a:p>
        </p:txBody>
      </p:sp>
      <p:sp>
        <p:nvSpPr>
          <p:cNvPr id="5" name="页脚占位符 4"/>
          <p:cNvSpPr>
            <a:spLocks noGrp="1"/>
          </p:cNvSpPr>
          <p:nvPr>
            <p:ph type="ftr" sz="quarter" idx="3"/>
          </p:nvPr>
        </p:nvSpPr>
        <p:spPr>
          <a:xfrm>
            <a:off x="4038600" y="6457948"/>
            <a:ext cx="4114800" cy="365125"/>
          </a:xfrm>
          <a:prstGeom prst="rect">
            <a:avLst/>
          </a:prstGeom>
        </p:spPr>
        <p:txBody>
          <a:bodyPr vert="horz" lIns="91440" tIns="45720" rIns="91440" bIns="45720" rtlCol="0" anchor="ctr"/>
          <a:lstStyle>
            <a:lvl1pPr algn="ctr">
              <a:defRPr sz="1200">
                <a:solidFill>
                  <a:srgbClr val="FFFFFF"/>
                </a:solidFill>
              </a:defRPr>
            </a:lvl1pPr>
          </a:lstStyle>
          <a:p>
            <a:endParaRPr lang="zh-CN" altLang="en-US"/>
          </a:p>
        </p:txBody>
      </p:sp>
      <p:sp>
        <p:nvSpPr>
          <p:cNvPr id="6" name="灯片编号占位符 5"/>
          <p:cNvSpPr>
            <a:spLocks noGrp="1"/>
          </p:cNvSpPr>
          <p:nvPr>
            <p:ph type="sldNum" sz="quarter" idx="4"/>
          </p:nvPr>
        </p:nvSpPr>
        <p:spPr>
          <a:xfrm>
            <a:off x="8610600" y="6457948"/>
            <a:ext cx="2743200" cy="365125"/>
          </a:xfrm>
          <a:prstGeom prst="rect">
            <a:avLst/>
          </a:prstGeom>
        </p:spPr>
        <p:txBody>
          <a:bodyPr vert="horz" lIns="91440" tIns="45720" rIns="91440" bIns="45720" rtlCol="0" anchor="ctr"/>
          <a:lstStyle>
            <a:lvl1pPr algn="r">
              <a:defRPr sz="1200">
                <a:solidFill>
                  <a:srgbClr val="FFFFFF"/>
                </a:solidFill>
              </a:defRPr>
            </a:lvl1pPr>
          </a:lstStyle>
          <a:p>
            <a:fld id="{7A644B83-115B-4054-AC02-DC44F3D2F9C8}" type="slidenum">
              <a:rPr lang="zh-CN" altLang="en-US" smtClean="0"/>
              <a:t>‹#›</a:t>
            </a:fld>
            <a:endParaRPr lang="zh-CN" altLang="en-US"/>
          </a:p>
        </p:txBody>
      </p:sp>
      <p:grpSp>
        <p:nvGrpSpPr>
          <p:cNvPr id="9" name="组合 8"/>
          <p:cNvGrpSpPr/>
          <p:nvPr userDrawn="1"/>
        </p:nvGrpSpPr>
        <p:grpSpPr>
          <a:xfrm>
            <a:off x="550867" y="410256"/>
            <a:ext cx="546098" cy="593585"/>
            <a:chOff x="1392693" y="990828"/>
            <a:chExt cx="328611" cy="357186"/>
          </a:xfrm>
        </p:grpSpPr>
        <p:sp>
          <p:nvSpPr>
            <p:cNvPr id="10" name="MH_Other_1"/>
            <p:cNvSpPr/>
            <p:nvPr>
              <p:custDataLst>
                <p:tags r:id="rId13"/>
              </p:custDataLst>
            </p:nvPr>
          </p:nvSpPr>
          <p:spPr>
            <a:xfrm>
              <a:off x="1424442" y="1051152"/>
              <a:ext cx="296862" cy="296862"/>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2"/>
            <p:cNvSpPr/>
            <p:nvPr>
              <p:custDataLst>
                <p:tags r:id="rId14"/>
              </p:custDataLst>
            </p:nvPr>
          </p:nvSpPr>
          <p:spPr>
            <a:xfrm>
              <a:off x="1392693" y="990828"/>
              <a:ext cx="179387" cy="179387"/>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kern="1200">
          <a:gradFill>
            <a:gsLst>
              <a:gs pos="0">
                <a:schemeClr val="accent1"/>
              </a:gs>
              <a:gs pos="33000">
                <a:schemeClr val="accent2"/>
              </a:gs>
              <a:gs pos="66000">
                <a:schemeClr val="accent3"/>
              </a:gs>
              <a:gs pos="100000">
                <a:schemeClr val="accent4"/>
              </a:gs>
            </a:gsLst>
            <a:lin ang="0" scaled="0"/>
          </a:gradFill>
          <a:latin typeface="+mj-lt"/>
          <a:ea typeface="+mj-ea"/>
          <a:cs typeface="+mj-cs"/>
        </a:defRPr>
      </a:lvl1pPr>
    </p:titleStyle>
    <p:bodyStyle>
      <a:lvl1pPr marL="449580" indent="-449580" algn="l" defTabSz="914400" rtl="0" eaLnBrk="1" latinLnBrk="0" hangingPunct="1">
        <a:lnSpc>
          <a:spcPct val="120000"/>
        </a:lnSpc>
        <a:spcBef>
          <a:spcPts val="1000"/>
        </a:spcBef>
        <a:buClr>
          <a:schemeClr val="accent1"/>
        </a:buClr>
        <a:buSzPct val="80000"/>
        <a:buFont typeface="Wingdings" pitchFamily="2" charset="2"/>
        <a:buChar char=""/>
        <a:defRPr sz="2400" kern="1200">
          <a:solidFill>
            <a:schemeClr val="tx1"/>
          </a:solidFill>
          <a:latin typeface="+mn-lt"/>
          <a:ea typeface="+mn-ea"/>
          <a:cs typeface="+mn-cs"/>
        </a:defRPr>
      </a:lvl1pPr>
      <a:lvl2pPr marL="812800" indent="-276225" algn="l"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29194" y="4842756"/>
            <a:ext cx="10515600" cy="1176338"/>
          </a:xfrm>
        </p:spPr>
        <p:txBody>
          <a:bodyPr>
            <a:normAutofit/>
          </a:bodyPr>
          <a:lstStyle/>
          <a:p>
            <a:r>
              <a:rPr lang="en-US" altLang="zh-CN" sz="2800" dirty="0" smtClean="0">
                <a:solidFill>
                  <a:schemeClr val="tx1"/>
                </a:solidFill>
              </a:rPr>
              <a:t>China </a:t>
            </a:r>
            <a:r>
              <a:rPr lang="en-US" altLang="zh-CN" sz="2800" dirty="0" err="1" smtClean="0">
                <a:solidFill>
                  <a:schemeClr val="tx1"/>
                </a:solidFill>
              </a:rPr>
              <a:t>Telecom,CATT</a:t>
            </a:r>
            <a:endParaRPr lang="zh-CN" altLang="en-US" sz="2800" dirty="0">
              <a:solidFill>
                <a:schemeClr val="tx1"/>
              </a:solidFill>
            </a:endParaRPr>
          </a:p>
        </p:txBody>
      </p:sp>
      <p:sp>
        <p:nvSpPr>
          <p:cNvPr id="4" name="文本框 3"/>
          <p:cNvSpPr txBox="1"/>
          <p:nvPr/>
        </p:nvSpPr>
        <p:spPr>
          <a:xfrm>
            <a:off x="838200" y="2504838"/>
            <a:ext cx="10802984" cy="1938992"/>
          </a:xfrm>
          <a:prstGeom prst="rect">
            <a:avLst/>
          </a:prstGeom>
          <a:noFill/>
        </p:spPr>
        <p:txBody>
          <a:bodyPr wrap="square" rtlCol="0">
            <a:spAutoFit/>
          </a:bodyPr>
          <a:lstStyle/>
          <a:p>
            <a:pPr algn="ctr">
              <a:lnSpc>
                <a:spcPct val="150000"/>
              </a:lnSpc>
            </a:pPr>
            <a:r>
              <a:rPr lang="en-US" altLang="zh-CN" sz="4000" dirty="0" smtClean="0"/>
              <a:t>Motivation </a:t>
            </a:r>
            <a:r>
              <a:rPr lang="en-US" altLang="zh-CN" sz="4000" dirty="0"/>
              <a:t>for </a:t>
            </a:r>
            <a:r>
              <a:rPr lang="en-US" altLang="zh-CN" sz="4000" dirty="0" smtClean="0"/>
              <a:t>New </a:t>
            </a:r>
            <a:r>
              <a:rPr lang="en-US" altLang="zh-CN" sz="4000" dirty="0"/>
              <a:t>WI on coordination between LTE and NR in overlapping spectrum</a:t>
            </a:r>
            <a:endParaRPr lang="zh-CN" altLang="en-US" sz="4000" dirty="0"/>
          </a:p>
        </p:txBody>
      </p:sp>
      <p:sp>
        <p:nvSpPr>
          <p:cNvPr id="3" name="矩形 2"/>
          <p:cNvSpPr/>
          <p:nvPr/>
        </p:nvSpPr>
        <p:spPr>
          <a:xfrm>
            <a:off x="41364" y="0"/>
            <a:ext cx="11103430" cy="1754326"/>
          </a:xfrm>
          <a:prstGeom prst="rect">
            <a:avLst/>
          </a:prstGeom>
        </p:spPr>
        <p:txBody>
          <a:bodyPr wrap="square">
            <a:spAutoFit/>
          </a:bodyPr>
          <a:lstStyle/>
          <a:p>
            <a:pPr>
              <a:lnSpc>
                <a:spcPct val="150000"/>
              </a:lnSpc>
            </a:pPr>
            <a:r>
              <a:rPr lang="en-GB" altLang="zh-CN" b="1" dirty="0">
                <a:latin typeface="Arial" panose="020B0604020202020204" pitchFamily="34" charset="0"/>
                <a:ea typeface="Times New Roman" panose="02020603050405020304" pitchFamily="18" charset="0"/>
              </a:rPr>
              <a:t>3GPP TSG RAN Meeting #90					</a:t>
            </a:r>
            <a:r>
              <a:rPr lang="en-GB" altLang="zh-CN" b="1" dirty="0" smtClean="0">
                <a:latin typeface="Arial" panose="020B0604020202020204" pitchFamily="34" charset="0"/>
                <a:ea typeface="Times New Roman" panose="02020603050405020304" pitchFamily="18" charset="0"/>
              </a:rPr>
              <a:t>                                 RP-202594</a:t>
            </a:r>
          </a:p>
          <a:p>
            <a:pPr>
              <a:lnSpc>
                <a:spcPct val="150000"/>
              </a:lnSpc>
            </a:pPr>
            <a:r>
              <a:rPr lang="en-GB" altLang="zh-CN" b="1" dirty="0" smtClean="0">
                <a:latin typeface="Arial" panose="020B0604020202020204" pitchFamily="34" charset="0"/>
                <a:ea typeface="Times New Roman" panose="02020603050405020304" pitchFamily="18" charset="0"/>
              </a:rPr>
              <a:t>Dec </a:t>
            </a:r>
            <a:r>
              <a:rPr lang="en-GB" altLang="zh-CN" b="1" dirty="0">
                <a:latin typeface="Arial" panose="020B0604020202020204" pitchFamily="34" charset="0"/>
                <a:ea typeface="Times New Roman" panose="02020603050405020304" pitchFamily="18" charset="0"/>
              </a:rPr>
              <a:t>7 - 11, 2020</a:t>
            </a:r>
          </a:p>
          <a:p>
            <a:pPr>
              <a:lnSpc>
                <a:spcPct val="150000"/>
              </a:lnSpc>
            </a:pPr>
            <a:r>
              <a:rPr lang="en-US" altLang="zh-CN" b="1" dirty="0">
                <a:latin typeface="Arial" panose="020B0604020202020204" pitchFamily="34" charset="0"/>
                <a:ea typeface="Times New Roman" panose="02020603050405020304" pitchFamily="18" charset="0"/>
              </a:rPr>
              <a:t>Agenda Item:	9.1.3</a:t>
            </a:r>
          </a:p>
          <a:p>
            <a:pPr hangingPunct="0">
              <a:lnSpc>
                <a:spcPct val="150000"/>
              </a:lnSpc>
              <a:spcAft>
                <a:spcPts val="900"/>
              </a:spcAft>
            </a:pPr>
            <a:r>
              <a:rPr lang="en-US" altLang="zh-CN" b="1" dirty="0">
                <a:latin typeface="Arial" panose="020B0604020202020204" pitchFamily="34" charset="0"/>
                <a:ea typeface="Times New Roman" panose="02020603050405020304" pitchFamily="18" charset="0"/>
              </a:rPr>
              <a:t>Document for:	Discussion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Background</a:t>
            </a:r>
            <a:endParaRPr lang="zh-CN" altLang="en-US" dirty="0">
              <a:solidFill>
                <a:srgbClr val="FF0000"/>
              </a:solidFill>
            </a:endParaRPr>
          </a:p>
        </p:txBody>
      </p:sp>
      <p:pic>
        <p:nvPicPr>
          <p:cNvPr id="9" name="图片 8"/>
          <p:cNvPicPr>
            <a:picLocks noChangeAspect="1"/>
          </p:cNvPicPr>
          <p:nvPr/>
        </p:nvPicPr>
        <p:blipFill>
          <a:blip r:embed="rId2"/>
          <a:stretch>
            <a:fillRect/>
          </a:stretch>
        </p:blipFill>
        <p:spPr>
          <a:xfrm>
            <a:off x="-44448376" y="-28506661"/>
            <a:ext cx="20217750" cy="12774264"/>
          </a:xfrm>
          <a:prstGeom prst="rect">
            <a:avLst/>
          </a:prstGeom>
        </p:spPr>
      </p:pic>
      <p:sp>
        <p:nvSpPr>
          <p:cNvPr id="10" name="Rectangle 2"/>
          <p:cNvSpPr>
            <a:spLocks noChangeArrowheads="1"/>
          </p:cNvSpPr>
          <p:nvPr/>
        </p:nvSpPr>
        <p:spPr bwMode="auto">
          <a:xfrm>
            <a:off x="5900736" y="2471737"/>
            <a:ext cx="13950885" cy="45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0" y="1186993"/>
            <a:ext cx="6578895" cy="4524315"/>
          </a:xfrm>
          <a:prstGeom prst="rect">
            <a:avLst/>
          </a:prstGeom>
        </p:spPr>
        <p:txBody>
          <a:bodyPr wrap="square">
            <a:spAutoFit/>
          </a:bodyPr>
          <a:lstStyle/>
          <a:p>
            <a:pPr marL="285750" indent="-285750" algn="just">
              <a:spcAft>
                <a:spcPts val="0"/>
              </a:spcAft>
              <a:buClr>
                <a:srgbClr val="00B0F0"/>
              </a:buClr>
              <a:buFont typeface="Wingdings" panose="05000000000000000000" pitchFamily="2" charset="2"/>
              <a:buChar char="l"/>
            </a:pPr>
            <a:r>
              <a:rPr lang="en-US" altLang="zh-CN" kern="100" dirty="0">
                <a:latin typeface="Times New Roman" panose="02020603050405020304" pitchFamily="18" charset="0"/>
                <a:ea typeface="楷体" panose="02010609060101010101" pitchFamily="49" charset="-122"/>
                <a:cs typeface="Arial" panose="020B0604020202020204" pitchFamily="34" charset="0"/>
              </a:rPr>
              <a:t>In 4G era, some low-band spectrums, such as 1.8GHz, as the coverage layer was deployed in urban area while a second carrier (e.g., 2.1GHz) as capacity layer was deployed in the region with high capacity requirements. </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 Since the downlink/uplink load of LTE cell are still high, it is hard to reframing the low-band spectrum in hotspot region to NR in short-term. </a:t>
            </a:r>
            <a:endParaRPr lang="en-US" altLang="zh-CN" kern="100" dirty="0">
              <a:latin typeface="Times New Roman" panose="02020603050405020304" pitchFamily="18" charset="0"/>
              <a:ea typeface="楷体" panose="02010609060101010101" pitchFamily="49" charset="-122"/>
              <a:cs typeface="Arial" panose="020B0604020202020204" pitchFamily="34" charset="0"/>
            </a:endParaRPr>
          </a:p>
          <a:p>
            <a:pPr marL="285750" indent="-285750" algn="just">
              <a:spcAft>
                <a:spcPts val="0"/>
              </a:spcAft>
              <a:buClr>
                <a:srgbClr val="00B0F0"/>
              </a:buClr>
              <a:buFont typeface="Wingdings" panose="05000000000000000000" pitchFamily="2" charset="2"/>
              <a:buChar char="l"/>
            </a:pPr>
            <a:r>
              <a:rPr lang="en-US" altLang="zh-CN" kern="100" dirty="0">
                <a:latin typeface="Times New Roman" panose="02020603050405020304" pitchFamily="18" charset="0"/>
                <a:ea typeface="楷体" panose="02010609060101010101" pitchFamily="49" charset="-122"/>
                <a:cs typeface="Arial" panose="020B0604020202020204" pitchFamily="34" charset="0"/>
              </a:rPr>
              <a:t>In 5G initial deployment phase, operators mostly deployed mid-band and high-band TDD spectrum which offer fantastic capacity but less coverage than the FDD bands traditionally used for 4G in dense urban  region.  </a:t>
            </a:r>
          </a:p>
          <a:p>
            <a:pPr marL="285750" indent="-285750" algn="just">
              <a:spcAft>
                <a:spcPts val="0"/>
              </a:spcAft>
              <a:buClr>
                <a:srgbClr val="00B0F0"/>
              </a:buClr>
              <a:buFont typeface="Wingdings" panose="05000000000000000000" pitchFamily="2" charset="2"/>
              <a:buChar char="l"/>
            </a:pPr>
            <a:r>
              <a:rPr lang="en-US" altLang="zh-CN" kern="100" dirty="0">
                <a:latin typeface="Times New Roman" panose="02020603050405020304" pitchFamily="18" charset="0"/>
                <a:ea typeface="楷体" panose="02010609060101010101" pitchFamily="49" charset="-122"/>
                <a:cs typeface="Arial" panose="020B0604020202020204" pitchFamily="34" charset="0"/>
              </a:rPr>
              <a:t>In order to achieve continuous NR coverage for 5G SA network, low-band 5G in FDD spectrum </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will </a:t>
            </a:r>
            <a:r>
              <a:rPr lang="en-US" altLang="zh-CN" kern="100" dirty="0">
                <a:latin typeface="Times New Roman" panose="02020603050405020304" pitchFamily="18" charset="0"/>
                <a:ea typeface="楷体" panose="02010609060101010101" pitchFamily="49" charset="-122"/>
                <a:cs typeface="Arial" panose="020B0604020202020204" pitchFamily="34" charset="0"/>
              </a:rPr>
              <a:t>be introduced in 5G network to rapidly extend coverage without requiring new sites. </a:t>
            </a:r>
          </a:p>
          <a:p>
            <a:pPr marL="285750" indent="-285750" algn="just">
              <a:spcAft>
                <a:spcPts val="0"/>
              </a:spcAft>
              <a:buClr>
                <a:srgbClr val="00B0F0"/>
              </a:buClr>
              <a:buFont typeface="Wingdings" panose="05000000000000000000" pitchFamily="2" charset="2"/>
              <a:buChar char="l"/>
            </a:pPr>
            <a:r>
              <a:rPr lang="en-US" altLang="zh-CN" kern="100" dirty="0">
                <a:latin typeface="Times New Roman" panose="02020603050405020304" pitchFamily="18" charset="0"/>
                <a:ea typeface="楷体" panose="02010609060101010101" pitchFamily="49" charset="-122"/>
                <a:cs typeface="Arial" panose="020B0604020202020204" pitchFamily="34" charset="0"/>
              </a:rPr>
              <a:t>Given that some low-band FDD spectrum(e.g., n1) can support up to 50MHz bandwidth in Rel-16, they can provide a fantastic </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capacity and coverage for low-capacity region.</a:t>
            </a:r>
            <a:endParaRPr lang="zh-CN" altLang="zh-CN" kern="100" dirty="0">
              <a:latin typeface="Times New Roman" panose="02020603050405020304" pitchFamily="18" charset="0"/>
              <a:ea typeface="楷体" panose="02010609060101010101" pitchFamily="49" charset="-122"/>
              <a:cs typeface="Arial" panose="020B0604020202020204" pitchFamily="34" charset="0"/>
            </a:endParaRPr>
          </a:p>
        </p:txBody>
      </p:sp>
      <p:pic>
        <p:nvPicPr>
          <p:cNvPr id="14" name="图片 13"/>
          <p:cNvPicPr>
            <a:picLocks noChangeAspect="1"/>
          </p:cNvPicPr>
          <p:nvPr/>
        </p:nvPicPr>
        <p:blipFill>
          <a:blip r:embed="rId3"/>
          <a:stretch>
            <a:fillRect/>
          </a:stretch>
        </p:blipFill>
        <p:spPr>
          <a:xfrm>
            <a:off x="6650935" y="1285785"/>
            <a:ext cx="5264036" cy="3257639"/>
          </a:xfrm>
          <a:prstGeom prst="rect">
            <a:avLst/>
          </a:prstGeom>
        </p:spPr>
      </p:pic>
      <p:sp>
        <p:nvSpPr>
          <p:cNvPr id="15" name="椭圆 14"/>
          <p:cNvSpPr/>
          <p:nvPr/>
        </p:nvSpPr>
        <p:spPr>
          <a:xfrm>
            <a:off x="8678285" y="3172337"/>
            <a:ext cx="704345" cy="1485899"/>
          </a:xfrm>
          <a:prstGeom prst="ellipse">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629775" y="3169329"/>
            <a:ext cx="826809" cy="1485899"/>
          </a:xfrm>
          <a:prstGeom prst="ellipse">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456584" y="3274377"/>
            <a:ext cx="1671637" cy="646331"/>
          </a:xfrm>
          <a:prstGeom prst="rect">
            <a:avLst/>
          </a:prstGeom>
          <a:noFill/>
        </p:spPr>
        <p:txBody>
          <a:bodyPr wrap="square" rtlCol="0">
            <a:spAutoFit/>
          </a:bodyPr>
          <a:lstStyle/>
          <a:p>
            <a:r>
              <a:rPr lang="en-US" altLang="zh-CN" b="1" dirty="0" smtClean="0">
                <a:solidFill>
                  <a:srgbClr val="FF0000"/>
                </a:solidFill>
              </a:rPr>
              <a:t>Co-channel interference</a:t>
            </a:r>
            <a:endParaRPr lang="zh-CN" altLang="en-US" b="1" dirty="0">
              <a:solidFill>
                <a:srgbClr val="FF0000"/>
              </a:solidFill>
            </a:endParaRPr>
          </a:p>
        </p:txBody>
      </p:sp>
      <p:graphicFrame>
        <p:nvGraphicFramePr>
          <p:cNvPr id="19" name="表格 18"/>
          <p:cNvGraphicFramePr>
            <a:graphicFrameLocks noGrp="1"/>
          </p:cNvGraphicFramePr>
          <p:nvPr>
            <p:extLst>
              <p:ext uri="{D42A27DB-BD31-4B8C-83A1-F6EECF244321}">
                <p14:modId xmlns:p14="http://schemas.microsoft.com/office/powerpoint/2010/main" val="2578274676"/>
              </p:ext>
            </p:extLst>
          </p:nvPr>
        </p:nvGraphicFramePr>
        <p:xfrm>
          <a:off x="6578896" y="4707642"/>
          <a:ext cx="5549325" cy="1697355"/>
        </p:xfrm>
        <a:graphic>
          <a:graphicData uri="http://schemas.openxmlformats.org/drawingml/2006/table">
            <a:tbl>
              <a:tblPr firstRow="1" firstCol="1" bandRow="1">
                <a:tableStyleId>{5C22544A-7EE6-4342-B048-85BDC9FD1C3A}</a:tableStyleId>
              </a:tblPr>
              <a:tblGrid>
                <a:gridCol w="633037">
                  <a:extLst>
                    <a:ext uri="{9D8B030D-6E8A-4147-A177-3AD203B41FA5}">
                      <a16:colId xmlns:a16="http://schemas.microsoft.com/office/drawing/2014/main" xmlns="" val="420788003"/>
                    </a:ext>
                  </a:extLst>
                </a:gridCol>
                <a:gridCol w="633037">
                  <a:extLst>
                    <a:ext uri="{9D8B030D-6E8A-4147-A177-3AD203B41FA5}">
                      <a16:colId xmlns:a16="http://schemas.microsoft.com/office/drawing/2014/main" xmlns="" val="1997406529"/>
                    </a:ext>
                  </a:extLst>
                </a:gridCol>
                <a:gridCol w="633037">
                  <a:extLst>
                    <a:ext uri="{9D8B030D-6E8A-4147-A177-3AD203B41FA5}">
                      <a16:colId xmlns:a16="http://schemas.microsoft.com/office/drawing/2014/main" xmlns="" val="885282944"/>
                    </a:ext>
                  </a:extLst>
                </a:gridCol>
                <a:gridCol w="633037">
                  <a:extLst>
                    <a:ext uri="{9D8B030D-6E8A-4147-A177-3AD203B41FA5}">
                      <a16:colId xmlns:a16="http://schemas.microsoft.com/office/drawing/2014/main" xmlns="" val="3676317654"/>
                    </a:ext>
                  </a:extLst>
                </a:gridCol>
                <a:gridCol w="633037">
                  <a:extLst>
                    <a:ext uri="{9D8B030D-6E8A-4147-A177-3AD203B41FA5}">
                      <a16:colId xmlns:a16="http://schemas.microsoft.com/office/drawing/2014/main" xmlns="" val="2369772063"/>
                    </a:ext>
                  </a:extLst>
                </a:gridCol>
                <a:gridCol w="633037">
                  <a:extLst>
                    <a:ext uri="{9D8B030D-6E8A-4147-A177-3AD203B41FA5}">
                      <a16:colId xmlns:a16="http://schemas.microsoft.com/office/drawing/2014/main" xmlns="" val="328227824"/>
                    </a:ext>
                  </a:extLst>
                </a:gridCol>
                <a:gridCol w="633037">
                  <a:extLst>
                    <a:ext uri="{9D8B030D-6E8A-4147-A177-3AD203B41FA5}">
                      <a16:colId xmlns:a16="http://schemas.microsoft.com/office/drawing/2014/main" xmlns="" val="802365576"/>
                    </a:ext>
                  </a:extLst>
                </a:gridCol>
                <a:gridCol w="369604">
                  <a:extLst>
                    <a:ext uri="{9D8B030D-6E8A-4147-A177-3AD203B41FA5}">
                      <a16:colId xmlns:a16="http://schemas.microsoft.com/office/drawing/2014/main" xmlns="" val="11424160"/>
                    </a:ext>
                  </a:extLst>
                </a:gridCol>
                <a:gridCol w="374231">
                  <a:extLst>
                    <a:ext uri="{9D8B030D-6E8A-4147-A177-3AD203B41FA5}">
                      <a16:colId xmlns:a16="http://schemas.microsoft.com/office/drawing/2014/main" xmlns="" val="3937124824"/>
                    </a:ext>
                  </a:extLst>
                </a:gridCol>
                <a:gridCol w="374231">
                  <a:extLst>
                    <a:ext uri="{9D8B030D-6E8A-4147-A177-3AD203B41FA5}">
                      <a16:colId xmlns:a16="http://schemas.microsoft.com/office/drawing/2014/main" xmlns="" val="713449098"/>
                    </a:ext>
                  </a:extLst>
                </a:gridCol>
              </a:tblGrid>
              <a:tr h="142875">
                <a:tc>
                  <a:txBody>
                    <a:bodyPr/>
                    <a:lstStyle/>
                    <a:p>
                      <a:pPr algn="ctr">
                        <a:spcAft>
                          <a:spcPts val="0"/>
                        </a:spcAft>
                      </a:pPr>
                      <a:r>
                        <a:rPr lang="en-GB" sz="900">
                          <a:effectLst/>
                        </a:rPr>
                        <a:t>NR Band</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SCS</a:t>
                      </a:r>
                      <a:endParaRPr lang="zh-CN" sz="900">
                        <a:effectLst/>
                      </a:endParaRPr>
                    </a:p>
                    <a:p>
                      <a:pPr algn="ctr">
                        <a:spcAft>
                          <a:spcPts val="0"/>
                        </a:spcAft>
                      </a:pPr>
                      <a:r>
                        <a:rPr lang="en-GB" sz="900">
                          <a:effectLst/>
                        </a:rPr>
                        <a:t>kHz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20MHz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25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30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40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50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710748435"/>
                  </a:ext>
                </a:extLst>
              </a:tr>
              <a:tr h="142875">
                <a:tc rowSpan="3">
                  <a:txBody>
                    <a:bodyPr/>
                    <a:lstStyle/>
                    <a:p>
                      <a:pPr algn="ctr">
                        <a:spcAft>
                          <a:spcPts val="0"/>
                        </a:spcAft>
                      </a:pPr>
                      <a:r>
                        <a:rPr lang="en-GB" sz="900" dirty="0">
                          <a:effectLst/>
                        </a:rPr>
                        <a:t>n1</a:t>
                      </a:r>
                      <a:endParaRPr lang="zh-CN"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1312810726"/>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172117084"/>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068969757"/>
                  </a:ext>
                </a:extLst>
              </a:tr>
              <a:tr h="142875">
                <a:tc rowSpan="3">
                  <a:txBody>
                    <a:bodyPr/>
                    <a:lstStyle/>
                    <a:p>
                      <a:pPr algn="ctr">
                        <a:spcAft>
                          <a:spcPts val="0"/>
                        </a:spcAft>
                      </a:pPr>
                      <a:r>
                        <a:rPr lang="en-GB" sz="900">
                          <a:effectLst/>
                        </a:rPr>
                        <a:t>n2</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883680310"/>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414940384"/>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942985287"/>
                  </a:ext>
                </a:extLst>
              </a:tr>
              <a:tr h="142875">
                <a:tc rowSpan="3">
                  <a:txBody>
                    <a:bodyPr/>
                    <a:lstStyle/>
                    <a:p>
                      <a:pPr algn="ctr">
                        <a:spcAft>
                          <a:spcPts val="0"/>
                        </a:spcAft>
                      </a:pPr>
                      <a:r>
                        <a:rPr lang="en-GB" sz="900">
                          <a:effectLst/>
                        </a:rPr>
                        <a:t>n3</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799595974"/>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2268510738"/>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dirty="0">
                          <a:effectLst/>
                        </a:rPr>
                        <a:t> </a:t>
                      </a:r>
                      <a:endParaRPr lang="zh-CN"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xmlns="" val="315313476"/>
                  </a:ext>
                </a:extLst>
              </a:tr>
            </a:tbl>
          </a:graphicData>
        </a:graphic>
      </p:graphicFrame>
      <p:sp>
        <p:nvSpPr>
          <p:cNvPr id="20" name="文本框 19"/>
          <p:cNvSpPr txBox="1"/>
          <p:nvPr/>
        </p:nvSpPr>
        <p:spPr>
          <a:xfrm>
            <a:off x="0" y="5595489"/>
            <a:ext cx="6129337" cy="707886"/>
          </a:xfrm>
          <a:prstGeom prst="rect">
            <a:avLst/>
          </a:prstGeom>
          <a:noFill/>
        </p:spPr>
        <p:txBody>
          <a:bodyPr wrap="square" rtlCol="0">
            <a:spAutoFit/>
          </a:bodyPr>
          <a:lstStyle/>
          <a:p>
            <a:pPr algn="ctr"/>
            <a:r>
              <a:rPr lang="en-US" altLang="zh-CN" sz="2000" b="1" dirty="0" smtClean="0">
                <a:solidFill>
                  <a:srgbClr val="FF0000"/>
                </a:solidFill>
              </a:rPr>
              <a:t>The interference coordination/migration between LTE and NR shall be considered in Rel-17</a:t>
            </a:r>
            <a:endParaRPr lang="zh-CN" altLang="en-US" sz="2000" b="1" dirty="0">
              <a:solidFill>
                <a:srgbClr val="FF0000"/>
              </a:solidFill>
            </a:endParaRPr>
          </a:p>
        </p:txBody>
      </p:sp>
    </p:spTree>
    <p:extLst>
      <p:ext uri="{BB962C8B-B14F-4D97-AF65-F5344CB8AC3E}">
        <p14:creationId xmlns:p14="http://schemas.microsoft.com/office/powerpoint/2010/main" val="2138998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9977" y="288551"/>
            <a:ext cx="10111695" cy="723445"/>
          </a:xfrm>
        </p:spPr>
        <p:txBody>
          <a:bodyPr>
            <a:normAutofit/>
          </a:bodyPr>
          <a:lstStyle/>
          <a:p>
            <a:r>
              <a:rPr lang="en-US" altLang="zh-CN" dirty="0" smtClean="0">
                <a:solidFill>
                  <a:srgbClr val="FF0000"/>
                </a:solidFill>
              </a:rPr>
              <a:t>Scenario Introduction(1/2)</a:t>
            </a:r>
            <a:endParaRPr lang="zh-CN" altLang="en-US" dirty="0">
              <a:solidFill>
                <a:srgbClr val="FF0000"/>
              </a:solidFill>
            </a:endParaRPr>
          </a:p>
        </p:txBody>
      </p:sp>
      <p:sp>
        <p:nvSpPr>
          <p:cNvPr id="5" name="矩形 4"/>
          <p:cNvSpPr/>
          <p:nvPr/>
        </p:nvSpPr>
        <p:spPr>
          <a:xfrm>
            <a:off x="0" y="1205225"/>
            <a:ext cx="6000750" cy="1536831"/>
          </a:xfrm>
          <a:prstGeom prst="rect">
            <a:avLst/>
          </a:prstGeom>
        </p:spPr>
        <p:txBody>
          <a:bodyPr wrap="square">
            <a:spAutoFit/>
          </a:bodyPr>
          <a:lstStyle/>
          <a:p>
            <a:pPr marL="285750" indent="-285750">
              <a:lnSpc>
                <a:spcPct val="130000"/>
              </a:lnSpc>
              <a:buClr>
                <a:srgbClr val="00B0F0"/>
              </a:buClr>
              <a:buFont typeface="Wingdings" panose="05000000000000000000" pitchFamily="2" charset="2"/>
              <a:buChar char="l"/>
            </a:pPr>
            <a:r>
              <a:rPr lang="en-US" altLang="zh-CN" sz="2000" b="1" kern="100" dirty="0" smtClean="0">
                <a:latin typeface="Times New Roman" panose="02020603050405020304" pitchFamily="18" charset="0"/>
                <a:ea typeface="楷体" panose="02010609060101010101" pitchFamily="49" charset="-122"/>
                <a:cs typeface="Arial" panose="020B0604020202020204" pitchFamily="34" charset="0"/>
              </a:rPr>
              <a:t>Scenario 1</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 </a:t>
            </a:r>
            <a:r>
              <a:rPr lang="zh-CN" altLang="en-US" kern="100" dirty="0" smtClean="0">
                <a:latin typeface="Times New Roman" panose="02020603050405020304" pitchFamily="18" charset="0"/>
                <a:ea typeface="楷体" panose="02010609060101010101" pitchFamily="49" charset="-122"/>
                <a:cs typeface="Arial" panose="020B0604020202020204" pitchFamily="34" charset="0"/>
              </a:rPr>
              <a:t>the </a:t>
            </a:r>
            <a:r>
              <a:rPr lang="zh-CN" altLang="en-US" kern="100" dirty="0">
                <a:latin typeface="Times New Roman" panose="02020603050405020304" pitchFamily="18" charset="0"/>
                <a:ea typeface="楷体" panose="02010609060101010101" pitchFamily="49" charset="-122"/>
                <a:cs typeface="Arial" panose="020B0604020202020204" pitchFamily="34" charset="0"/>
              </a:rPr>
              <a:t>existing LTE 2.1GHz hotspot sites are upgraded to support DSS function which delivered both 4G and 5G service while more 2.1GHz NR sites without DSS function are built to provide continuous coverage for NR. </a:t>
            </a:r>
          </a:p>
        </p:txBody>
      </p:sp>
      <p:pic>
        <p:nvPicPr>
          <p:cNvPr id="4" name="图片 3"/>
          <p:cNvPicPr>
            <a:picLocks noChangeAspect="1"/>
          </p:cNvPicPr>
          <p:nvPr/>
        </p:nvPicPr>
        <p:blipFill>
          <a:blip r:embed="rId2"/>
          <a:stretch>
            <a:fillRect/>
          </a:stretch>
        </p:blipFill>
        <p:spPr>
          <a:xfrm>
            <a:off x="6000750" y="1305238"/>
            <a:ext cx="5948362" cy="2578477"/>
          </a:xfrm>
          <a:prstGeom prst="rect">
            <a:avLst/>
          </a:prstGeom>
        </p:spPr>
      </p:pic>
      <p:sp>
        <p:nvSpPr>
          <p:cNvPr id="14" name="矩形 13"/>
          <p:cNvSpPr/>
          <p:nvPr/>
        </p:nvSpPr>
        <p:spPr>
          <a:xfrm>
            <a:off x="2538413" y="3947253"/>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20MHz DSS</a:t>
            </a:r>
          </a:p>
        </p:txBody>
      </p:sp>
      <p:sp>
        <p:nvSpPr>
          <p:cNvPr id="15" name="左右箭头 14"/>
          <p:cNvSpPr/>
          <p:nvPr/>
        </p:nvSpPr>
        <p:spPr>
          <a:xfrm>
            <a:off x="4655344" y="4118704"/>
            <a:ext cx="857250" cy="3571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000750" y="3909397"/>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20MHz DSS</a:t>
            </a:r>
          </a:p>
        </p:txBody>
      </p:sp>
      <p:sp>
        <p:nvSpPr>
          <p:cNvPr id="17" name="矩形 16"/>
          <p:cNvSpPr/>
          <p:nvPr/>
        </p:nvSpPr>
        <p:spPr>
          <a:xfrm>
            <a:off x="2538413" y="5571317"/>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20MHz DSS</a:t>
            </a:r>
          </a:p>
        </p:txBody>
      </p:sp>
      <p:sp>
        <p:nvSpPr>
          <p:cNvPr id="19" name="左右箭头 18"/>
          <p:cNvSpPr/>
          <p:nvPr/>
        </p:nvSpPr>
        <p:spPr>
          <a:xfrm>
            <a:off x="4655344" y="5742766"/>
            <a:ext cx="857250" cy="3571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000749" y="4871230"/>
            <a:ext cx="1628775" cy="140017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r>
              <a:rPr lang="en-US" altLang="zh-CN" dirty="0" smtClean="0"/>
              <a:t>0MHz </a:t>
            </a:r>
          </a:p>
          <a:p>
            <a:pPr algn="ctr"/>
            <a:r>
              <a:rPr lang="en-US" altLang="zh-CN" dirty="0" smtClean="0"/>
              <a:t>clear NR</a:t>
            </a:r>
          </a:p>
        </p:txBody>
      </p:sp>
      <p:sp>
        <p:nvSpPr>
          <p:cNvPr id="21" name="文本框 20"/>
          <p:cNvSpPr txBox="1"/>
          <p:nvPr/>
        </p:nvSpPr>
        <p:spPr>
          <a:xfrm>
            <a:off x="7792239" y="4118704"/>
            <a:ext cx="800219" cy="369332"/>
          </a:xfrm>
          <a:prstGeom prst="rect">
            <a:avLst/>
          </a:prstGeom>
          <a:noFill/>
        </p:spPr>
        <p:txBody>
          <a:bodyPr wrap="none" rtlCol="0">
            <a:spAutoFit/>
          </a:bodyPr>
          <a:lstStyle/>
          <a:p>
            <a:r>
              <a:rPr lang="en-US" altLang="zh-CN" dirty="0" smtClean="0"/>
              <a:t>case1</a:t>
            </a:r>
            <a:endParaRPr lang="zh-CN" altLang="en-US" dirty="0"/>
          </a:p>
        </p:txBody>
      </p:sp>
      <p:sp>
        <p:nvSpPr>
          <p:cNvPr id="12" name="文本框 11"/>
          <p:cNvSpPr txBox="1"/>
          <p:nvPr/>
        </p:nvSpPr>
        <p:spPr>
          <a:xfrm>
            <a:off x="7808963" y="5730621"/>
            <a:ext cx="800219" cy="369332"/>
          </a:xfrm>
          <a:prstGeom prst="rect">
            <a:avLst/>
          </a:prstGeom>
          <a:noFill/>
        </p:spPr>
        <p:txBody>
          <a:bodyPr wrap="none" rtlCol="0">
            <a:spAutoFit/>
          </a:bodyPr>
          <a:lstStyle/>
          <a:p>
            <a:r>
              <a:rPr lang="en-US" altLang="zh-CN" dirty="0" smtClean="0"/>
              <a:t>case2</a:t>
            </a:r>
            <a:endParaRPr lang="zh-CN" altLang="en-US" dirty="0"/>
          </a:p>
        </p:txBody>
      </p:sp>
    </p:spTree>
    <p:extLst>
      <p:ext uri="{BB962C8B-B14F-4D97-AF65-F5344CB8AC3E}">
        <p14:creationId xmlns:p14="http://schemas.microsoft.com/office/powerpoint/2010/main" val="3168301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570" y="1331070"/>
            <a:ext cx="6859910" cy="3416320"/>
          </a:xfrm>
          <a:prstGeom prst="rect">
            <a:avLst/>
          </a:prstGeom>
        </p:spPr>
        <p:txBody>
          <a:bodyPr wrap="square">
            <a:spAutoFit/>
          </a:bodyPr>
          <a:lstStyle/>
          <a:p>
            <a:pPr>
              <a:buClr>
                <a:srgbClr val="00B0F0"/>
              </a:buClr>
            </a:pPr>
            <a:r>
              <a:rPr lang="en-US" altLang="zh-CN" b="1" kern="100" dirty="0">
                <a:latin typeface="Times New Roman" panose="02020603050405020304" pitchFamily="18" charset="0"/>
                <a:ea typeface="楷体" panose="02010609060101010101" pitchFamily="49" charset="-122"/>
                <a:cs typeface="Arial" panose="020B0604020202020204" pitchFamily="34" charset="0"/>
              </a:rPr>
              <a:t>Scenario2: LTE FDD and NR FDD are deployed in adjacent </a:t>
            </a:r>
            <a:r>
              <a:rPr lang="en-US" altLang="zh-CN" b="1" kern="100" dirty="0" smtClean="0">
                <a:latin typeface="Times New Roman" panose="02020603050405020304" pitchFamily="18" charset="0"/>
                <a:ea typeface="楷体" panose="02010609060101010101" pitchFamily="49" charset="-122"/>
                <a:cs typeface="Arial" panose="020B0604020202020204" pitchFamily="34" charset="0"/>
              </a:rPr>
              <a:t>region</a:t>
            </a:r>
          </a:p>
          <a:p>
            <a:pPr>
              <a:buClr>
                <a:srgbClr val="00B0F0"/>
              </a:buClr>
            </a:pPr>
            <a:endParaRPr lang="en-US" altLang="zh-CN" kern="100" dirty="0">
              <a:latin typeface="Times New Roman" panose="02020603050405020304" pitchFamily="18" charset="0"/>
              <a:ea typeface="楷体" panose="02010609060101010101" pitchFamily="49" charset="-122"/>
              <a:cs typeface="Arial" panose="020B0604020202020204" pitchFamily="34" charset="0"/>
            </a:endParaRPr>
          </a:p>
          <a:p>
            <a:pPr marL="285750" indent="-285750">
              <a:buClr>
                <a:srgbClr val="00B0F0"/>
              </a:buClr>
              <a:buFont typeface="Wingdings" panose="05000000000000000000" pitchFamily="2" charset="2"/>
              <a:buChar char="l"/>
            </a:pPr>
            <a:r>
              <a:rPr lang="en-US" altLang="zh-CN" kern="100" dirty="0">
                <a:latin typeface="Times New Roman" panose="02020603050405020304" pitchFamily="18" charset="0"/>
                <a:ea typeface="楷体" panose="02010609060101010101" pitchFamily="49" charset="-122"/>
                <a:cs typeface="Arial" panose="020B0604020202020204" pitchFamily="34" charset="0"/>
              </a:rPr>
              <a:t>Outdoor Scenario: some low-band spectrums as 4G capacity layer were deployed in hotspot region while </a:t>
            </a:r>
            <a:r>
              <a:rPr lang="en-GB" altLang="zh-CN" kern="100" dirty="0">
                <a:latin typeface="Times New Roman" panose="02020603050405020304" pitchFamily="18" charset="0"/>
                <a:ea typeface="楷体" panose="02010609060101010101" pitchFamily="49" charset="-122"/>
                <a:cs typeface="Arial" panose="020B0604020202020204" pitchFamily="34" charset="0"/>
              </a:rPr>
              <a:t>NR FDD spectrum can be deployed in adjacent region to achieve NR continuous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coverage</a:t>
            </a:r>
          </a:p>
          <a:p>
            <a:pPr>
              <a:buClr>
                <a:srgbClr val="00B0F0"/>
              </a:buClr>
            </a:pP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 </a:t>
            </a:r>
            <a:endParaRPr lang="en-GB" altLang="zh-CN" kern="100" dirty="0">
              <a:latin typeface="Times New Roman" panose="02020603050405020304" pitchFamily="18" charset="0"/>
              <a:ea typeface="楷体" panose="02010609060101010101" pitchFamily="49" charset="-122"/>
              <a:cs typeface="Arial" panose="020B0604020202020204" pitchFamily="34" charset="0"/>
            </a:endParaRPr>
          </a:p>
          <a:p>
            <a:pPr marL="285750" indent="-285750">
              <a:buClr>
                <a:srgbClr val="00B0F0"/>
              </a:buClr>
              <a:buFont typeface="Wingdings" panose="05000000000000000000" pitchFamily="2" charset="2"/>
              <a:buChar char="l"/>
            </a:pPr>
            <a:r>
              <a:rPr lang="en-GB" altLang="zh-CN" kern="100" dirty="0">
                <a:latin typeface="Times New Roman" panose="02020603050405020304" pitchFamily="18" charset="0"/>
                <a:ea typeface="楷体" panose="02010609060101010101" pitchFamily="49" charset="-122"/>
                <a:cs typeface="Arial" panose="020B0604020202020204" pitchFamily="34" charset="0"/>
              </a:rPr>
              <a:t>Indoor Scenario: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NR TDD</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(e.g., n77/n78</a:t>
            </a:r>
            <a:r>
              <a:rPr lang="en-US" altLang="zh-CN" kern="100" dirty="0">
                <a:latin typeface="Times New Roman" panose="02020603050405020304" pitchFamily="18" charset="0"/>
                <a:ea typeface="楷体" panose="02010609060101010101" pitchFamily="49" charset="-122"/>
                <a:cs typeface="Arial" panose="020B0604020202020204" pitchFamily="34" charset="0"/>
              </a:rPr>
              <a:t>) </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 </a:t>
            </a:r>
            <a:r>
              <a:rPr lang="en-US" altLang="zh-CN" kern="100" dirty="0">
                <a:latin typeface="Times New Roman" panose="02020603050405020304" pitchFamily="18" charset="0"/>
                <a:ea typeface="楷体" panose="02010609060101010101" pitchFamily="49" charset="-122"/>
                <a:cs typeface="Arial" panose="020B0604020202020204" pitchFamily="34" charset="0"/>
              </a:rPr>
              <a:t>due to its propagation characteristics, has difficulties in offering adequate coverage especially in some indoor scenarios</a:t>
            </a:r>
            <a:r>
              <a:rPr lang="en-US" altLang="zh-CN" kern="100" dirty="0" smtClean="0">
                <a:latin typeface="Times New Roman" panose="02020603050405020304" pitchFamily="18" charset="0"/>
                <a:ea typeface="楷体" panose="02010609060101010101" pitchFamily="49" charset="-122"/>
                <a:cs typeface="Arial" panose="020B0604020202020204" pitchFamily="34" charset="0"/>
              </a:rPr>
              <a:t>.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In </a:t>
            </a:r>
            <a:r>
              <a:rPr lang="en-GB" altLang="zh-CN" kern="100" dirty="0">
                <a:latin typeface="Times New Roman" panose="02020603050405020304" pitchFamily="18" charset="0"/>
                <a:ea typeface="楷体" panose="02010609060101010101" pitchFamily="49" charset="-122"/>
                <a:cs typeface="Arial" panose="020B0604020202020204" pitchFamily="34" charset="0"/>
              </a:rPr>
              <a:t>order to improve the indoor coverage for NR, the low-band NR spectrum was introduced in DAS. The outdoor was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also deployed </a:t>
            </a:r>
            <a:r>
              <a:rPr lang="en-GB" altLang="zh-CN" kern="100" dirty="0">
                <a:latin typeface="Times New Roman" panose="02020603050405020304" pitchFamily="18" charset="0"/>
                <a:ea typeface="楷体" panose="02010609060101010101" pitchFamily="49" charset="-122"/>
                <a:cs typeface="Arial" panose="020B0604020202020204" pitchFamily="34" charset="0"/>
              </a:rPr>
              <a:t>by LTE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FDD with low-band spectrum.</a:t>
            </a:r>
          </a:p>
        </p:txBody>
      </p:sp>
      <p:pic>
        <p:nvPicPr>
          <p:cNvPr id="7" name="图片 6"/>
          <p:cNvPicPr>
            <a:picLocks noChangeAspect="1"/>
          </p:cNvPicPr>
          <p:nvPr/>
        </p:nvPicPr>
        <p:blipFill>
          <a:blip r:embed="rId2"/>
          <a:stretch>
            <a:fillRect/>
          </a:stretch>
        </p:blipFill>
        <p:spPr>
          <a:xfrm>
            <a:off x="7324408" y="1301483"/>
            <a:ext cx="4523014" cy="3189125"/>
          </a:xfrm>
          <a:prstGeom prst="rect">
            <a:avLst/>
          </a:prstGeom>
        </p:spPr>
      </p:pic>
      <p:pic>
        <p:nvPicPr>
          <p:cNvPr id="8" name="图片 7"/>
          <p:cNvPicPr>
            <a:picLocks noChangeAspect="1"/>
          </p:cNvPicPr>
          <p:nvPr/>
        </p:nvPicPr>
        <p:blipFill>
          <a:blip r:embed="rId3"/>
          <a:stretch>
            <a:fillRect/>
          </a:stretch>
        </p:blipFill>
        <p:spPr>
          <a:xfrm>
            <a:off x="6486525" y="4490608"/>
            <a:ext cx="5705475" cy="1862089"/>
          </a:xfrm>
          <a:prstGeom prst="rect">
            <a:avLst/>
          </a:prstGeom>
        </p:spPr>
      </p:pic>
      <p:sp>
        <p:nvSpPr>
          <p:cNvPr id="9" name="标题 1"/>
          <p:cNvSpPr>
            <a:spLocks noGrp="1"/>
          </p:cNvSpPr>
          <p:nvPr>
            <p:ph type="title"/>
          </p:nvPr>
        </p:nvSpPr>
        <p:spPr>
          <a:xfrm>
            <a:off x="1449977" y="288551"/>
            <a:ext cx="10111695" cy="723445"/>
          </a:xfrm>
        </p:spPr>
        <p:txBody>
          <a:bodyPr>
            <a:normAutofit/>
          </a:bodyPr>
          <a:lstStyle/>
          <a:p>
            <a:r>
              <a:rPr lang="en-US" altLang="zh-CN" dirty="0">
                <a:solidFill>
                  <a:srgbClr val="FF0000"/>
                </a:solidFill>
              </a:rPr>
              <a:t>Scenario </a:t>
            </a:r>
            <a:r>
              <a:rPr lang="en-US" altLang="zh-CN" dirty="0" smtClean="0">
                <a:solidFill>
                  <a:srgbClr val="FF0000"/>
                </a:solidFill>
              </a:rPr>
              <a:t>Introduction(2/2</a:t>
            </a:r>
            <a:r>
              <a:rPr lang="en-US" altLang="zh-CN" dirty="0">
                <a:solidFill>
                  <a:srgbClr val="FF0000"/>
                </a:solidFill>
              </a:rPr>
              <a:t>)</a:t>
            </a:r>
            <a:endParaRPr lang="zh-CN" altLang="en-US" dirty="0">
              <a:solidFill>
                <a:srgbClr val="FF0000"/>
              </a:solidFill>
            </a:endParaRPr>
          </a:p>
        </p:txBody>
      </p:sp>
    </p:spTree>
    <p:extLst>
      <p:ext uri="{BB962C8B-B14F-4D97-AF65-F5344CB8AC3E}">
        <p14:creationId xmlns:p14="http://schemas.microsoft.com/office/powerpoint/2010/main" val="322710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Lab Test Results</a:t>
            </a:r>
            <a:endParaRPr lang="zh-CN" altLang="en-US" dirty="0">
              <a:solidFill>
                <a:srgbClr val="FF0000"/>
              </a:solidFill>
            </a:endParaRPr>
          </a:p>
        </p:txBody>
      </p:sp>
      <p:pic>
        <p:nvPicPr>
          <p:cNvPr id="6" name="图片 5"/>
          <p:cNvPicPr>
            <a:picLocks noChangeAspect="1"/>
          </p:cNvPicPr>
          <p:nvPr/>
        </p:nvPicPr>
        <p:blipFill>
          <a:blip r:embed="rId2"/>
          <a:stretch>
            <a:fillRect/>
          </a:stretch>
        </p:blipFill>
        <p:spPr>
          <a:xfrm>
            <a:off x="78096" y="1315141"/>
            <a:ext cx="6122679" cy="2645726"/>
          </a:xfrm>
          <a:prstGeom prst="rect">
            <a:avLst/>
          </a:prstGeom>
        </p:spPr>
      </p:pic>
      <p:pic>
        <p:nvPicPr>
          <p:cNvPr id="7" name="图片 6"/>
          <p:cNvPicPr>
            <a:picLocks noChangeAspect="1"/>
          </p:cNvPicPr>
          <p:nvPr/>
        </p:nvPicPr>
        <p:blipFill>
          <a:blip r:embed="rId3"/>
          <a:stretch>
            <a:fillRect/>
          </a:stretch>
        </p:blipFill>
        <p:spPr>
          <a:xfrm>
            <a:off x="6348001" y="1315141"/>
            <a:ext cx="5843999" cy="2645726"/>
          </a:xfrm>
          <a:prstGeom prst="rect">
            <a:avLst/>
          </a:prstGeom>
        </p:spPr>
      </p:pic>
      <p:sp>
        <p:nvSpPr>
          <p:cNvPr id="9" name="文本框 8"/>
          <p:cNvSpPr txBox="1"/>
          <p:nvPr/>
        </p:nvSpPr>
        <p:spPr>
          <a:xfrm>
            <a:off x="0" y="5369828"/>
            <a:ext cx="12889706" cy="369332"/>
          </a:xfrm>
          <a:prstGeom prst="rect">
            <a:avLst/>
          </a:prstGeom>
          <a:noFill/>
        </p:spPr>
        <p:txBody>
          <a:bodyPr wrap="square" rtlCol="0">
            <a:spAutoFit/>
          </a:bodyPr>
          <a:lstStyle/>
          <a:p>
            <a:r>
              <a:rPr lang="en-US" altLang="zh-CN" b="1" dirty="0" smtClean="0">
                <a:solidFill>
                  <a:srgbClr val="FF0000"/>
                </a:solidFill>
              </a:rPr>
              <a:t>Without any resource coordination and CRS migration, the downlink throughput of NR significantly decrease</a:t>
            </a:r>
            <a:endParaRPr lang="zh-CN" altLang="en-US" b="1" dirty="0">
              <a:solidFill>
                <a:srgbClr val="FF0000"/>
              </a:solidFill>
            </a:endParaRPr>
          </a:p>
        </p:txBody>
      </p:sp>
    </p:spTree>
    <p:extLst>
      <p:ext uri="{BB962C8B-B14F-4D97-AF65-F5344CB8AC3E}">
        <p14:creationId xmlns:p14="http://schemas.microsoft.com/office/powerpoint/2010/main" val="36537207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FF0000"/>
                </a:solidFill>
              </a:rPr>
              <a:t>LTE-NR coexistence discussion in Rel-15</a:t>
            </a:r>
            <a:endParaRPr lang="zh-CN" altLang="en-US" dirty="0">
              <a:solidFill>
                <a:srgbClr val="FF0000"/>
              </a:solidFill>
            </a:endParaRPr>
          </a:p>
        </p:txBody>
      </p:sp>
      <p:sp>
        <p:nvSpPr>
          <p:cNvPr id="3" name="矩形 2"/>
          <p:cNvSpPr/>
          <p:nvPr/>
        </p:nvSpPr>
        <p:spPr>
          <a:xfrm>
            <a:off x="1" y="1223208"/>
            <a:ext cx="5888736" cy="923330"/>
          </a:xfrm>
          <a:prstGeom prst="rect">
            <a:avLst/>
          </a:prstGeom>
        </p:spPr>
        <p:txBody>
          <a:bodyPr wrap="square">
            <a:spAutoFit/>
          </a:bodyPr>
          <a:lstStyle/>
          <a:p>
            <a:pPr marL="285750" indent="-285750" algn="just">
              <a:spcBef>
                <a:spcPts val="300"/>
              </a:spcBef>
              <a:spcAft>
                <a:spcPts val="300"/>
              </a:spcAft>
              <a:buClr>
                <a:srgbClr val="00B0F0"/>
              </a:buClr>
              <a:buFont typeface="Wingdings" panose="05000000000000000000" pitchFamily="2" charset="2"/>
              <a:buChar char="l"/>
            </a:pPr>
            <a:r>
              <a:rPr lang="en-GB" altLang="zh-CN" b="1" kern="100" dirty="0" smtClean="0">
                <a:latin typeface="Times New Roman" panose="02020603050405020304" pitchFamily="18" charset="0"/>
                <a:ea typeface="楷体" panose="02010609060101010101" pitchFamily="49" charset="-122"/>
                <a:cs typeface="Arial" panose="020B0604020202020204" pitchFamily="34" charset="0"/>
              </a:rPr>
              <a:t>RAN1 already discussed on LTE-NR coexistence in Rel-15 and LS have been sent to RAN3 to support this feature in R1-1715041/R3-173397 as below:</a:t>
            </a:r>
          </a:p>
        </p:txBody>
      </p:sp>
      <p:pic>
        <p:nvPicPr>
          <p:cNvPr id="4" name="图片 3"/>
          <p:cNvPicPr>
            <a:picLocks noChangeAspect="1"/>
          </p:cNvPicPr>
          <p:nvPr/>
        </p:nvPicPr>
        <p:blipFill>
          <a:blip r:embed="rId2"/>
          <a:stretch>
            <a:fillRect/>
          </a:stretch>
        </p:blipFill>
        <p:spPr>
          <a:xfrm>
            <a:off x="275103" y="1944025"/>
            <a:ext cx="5194904" cy="4701957"/>
          </a:xfrm>
          <a:prstGeom prst="rect">
            <a:avLst/>
          </a:prstGeom>
        </p:spPr>
      </p:pic>
      <p:sp>
        <p:nvSpPr>
          <p:cNvPr id="5" name="文本框 4"/>
          <p:cNvSpPr txBox="1"/>
          <p:nvPr/>
        </p:nvSpPr>
        <p:spPr>
          <a:xfrm>
            <a:off x="6230112" y="1223208"/>
            <a:ext cx="5961888" cy="2031325"/>
          </a:xfrm>
          <a:prstGeom prst="rect">
            <a:avLst/>
          </a:prstGeom>
          <a:noFill/>
        </p:spPr>
        <p:txBody>
          <a:bodyPr wrap="square" rtlCol="0">
            <a:spAutoFit/>
          </a:bodyPr>
          <a:lstStyle/>
          <a:p>
            <a:r>
              <a:rPr lang="en-US" altLang="zh-CN" b="1" dirty="0" smtClean="0"/>
              <a:t>RAN3 specified the feature only for the following two scenarios in Rel-15:</a:t>
            </a:r>
          </a:p>
          <a:p>
            <a:r>
              <a:rPr lang="en-US" altLang="zh-CN" b="1" dirty="0" smtClean="0"/>
              <a:t>1)Coordination between </a:t>
            </a:r>
            <a:r>
              <a:rPr lang="en-US" altLang="zh-CN" b="1" dirty="0" err="1" smtClean="0"/>
              <a:t>eNB</a:t>
            </a:r>
            <a:r>
              <a:rPr lang="en-US" altLang="zh-CN" b="1" dirty="0" smtClean="0"/>
              <a:t> and en-</a:t>
            </a:r>
            <a:r>
              <a:rPr lang="en-US" altLang="zh-CN" b="1" dirty="0" err="1" smtClean="0"/>
              <a:t>gNB</a:t>
            </a:r>
            <a:endParaRPr lang="en-US" altLang="zh-CN" b="1" dirty="0" smtClean="0"/>
          </a:p>
          <a:p>
            <a:r>
              <a:rPr lang="en-US" altLang="zh-CN" b="1" dirty="0" smtClean="0"/>
              <a:t>2)Coordination between </a:t>
            </a:r>
            <a:r>
              <a:rPr lang="en-US" altLang="zh-CN" b="1" dirty="0" err="1" smtClean="0"/>
              <a:t>gNB</a:t>
            </a:r>
            <a:r>
              <a:rPr lang="en-US" altLang="zh-CN" b="1" dirty="0" smtClean="0"/>
              <a:t> and </a:t>
            </a:r>
            <a:r>
              <a:rPr lang="en-US" altLang="zh-CN" b="1" dirty="0" err="1" smtClean="0"/>
              <a:t>ng-eNB</a:t>
            </a:r>
            <a:endParaRPr lang="en-US" altLang="zh-CN" b="1" dirty="0" smtClean="0"/>
          </a:p>
          <a:p>
            <a:endParaRPr lang="en-US" altLang="zh-CN" b="1" dirty="0">
              <a:solidFill>
                <a:srgbClr val="FF0000"/>
              </a:solidFill>
            </a:endParaRPr>
          </a:p>
          <a:p>
            <a:r>
              <a:rPr lang="en-US" altLang="zh-CN" b="1" dirty="0" smtClean="0">
                <a:solidFill>
                  <a:srgbClr val="FF0000"/>
                </a:solidFill>
              </a:rPr>
              <a:t>LTE-NR coexistence coordination between </a:t>
            </a:r>
            <a:r>
              <a:rPr lang="en-US" altLang="zh-CN" b="1" dirty="0" err="1" smtClean="0">
                <a:solidFill>
                  <a:srgbClr val="FF0000"/>
                </a:solidFill>
              </a:rPr>
              <a:t>eNB</a:t>
            </a:r>
            <a:r>
              <a:rPr lang="en-US" altLang="zh-CN" b="1" dirty="0" smtClean="0">
                <a:solidFill>
                  <a:srgbClr val="FF0000"/>
                </a:solidFill>
              </a:rPr>
              <a:t> and </a:t>
            </a:r>
            <a:r>
              <a:rPr lang="en-US" altLang="zh-CN" b="1" dirty="0" err="1" smtClean="0">
                <a:solidFill>
                  <a:srgbClr val="FF0000"/>
                </a:solidFill>
              </a:rPr>
              <a:t>gNB</a:t>
            </a:r>
            <a:r>
              <a:rPr lang="en-US" altLang="zh-CN" b="1" dirty="0" smtClean="0">
                <a:solidFill>
                  <a:srgbClr val="FF0000"/>
                </a:solidFill>
              </a:rPr>
              <a:t> is not supported in Rel-15</a:t>
            </a:r>
            <a:endParaRPr lang="en-US" altLang="zh-CN" b="1" dirty="0">
              <a:solidFill>
                <a:srgbClr val="FF0000"/>
              </a:solidFill>
            </a:endParaRPr>
          </a:p>
        </p:txBody>
      </p:sp>
    </p:spTree>
    <p:extLst>
      <p:ext uri="{BB962C8B-B14F-4D97-AF65-F5344CB8AC3E}">
        <p14:creationId xmlns:p14="http://schemas.microsoft.com/office/powerpoint/2010/main" val="1444991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D</a:t>
            </a:r>
            <a:r>
              <a:rPr lang="en-US" altLang="zh-CN" dirty="0" smtClean="0">
                <a:solidFill>
                  <a:srgbClr val="FF0000"/>
                </a:solidFill>
              </a:rPr>
              <a:t>iscussion in Rel-17 </a:t>
            </a:r>
            <a:endParaRPr lang="zh-CN" altLang="en-US" dirty="0">
              <a:solidFill>
                <a:srgbClr val="FF0000"/>
              </a:solidFill>
            </a:endParaRPr>
          </a:p>
        </p:txBody>
      </p:sp>
      <p:sp>
        <p:nvSpPr>
          <p:cNvPr id="3" name="内容占位符 2"/>
          <p:cNvSpPr>
            <a:spLocks noGrp="1"/>
          </p:cNvSpPr>
          <p:nvPr>
            <p:ph idx="1"/>
          </p:nvPr>
        </p:nvSpPr>
        <p:spPr>
          <a:xfrm>
            <a:off x="170949" y="1353587"/>
            <a:ext cx="11886067" cy="5073339"/>
          </a:xfrm>
        </p:spPr>
        <p:txBody>
          <a:bodyPr>
            <a:normAutofit/>
          </a:bodyPr>
          <a:lstStyle/>
          <a:p>
            <a:pPr>
              <a:lnSpc>
                <a:spcPct val="200000"/>
              </a:lnSpc>
              <a:buFont typeface="Wingdings" panose="05000000000000000000" pitchFamily="2" charset="2"/>
              <a:buChar char="l"/>
            </a:pP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A subset of  this topic i.e. PRACH resource coordination between </a:t>
            </a:r>
            <a:r>
              <a:rPr lang="en-US" altLang="zh-CN" sz="1800" kern="100" dirty="0" err="1">
                <a:latin typeface="Times New Roman" panose="02020603050405020304" pitchFamily="18" charset="0"/>
                <a:ea typeface="楷体" panose="02010609060101010101" pitchFamily="49" charset="-122"/>
                <a:cs typeface="Arial" panose="020B0604020202020204" pitchFamily="34" charset="0"/>
              </a:rPr>
              <a:t>gNB</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 and </a:t>
            </a:r>
            <a:r>
              <a:rPr lang="en-US" altLang="zh-CN" sz="1800" kern="100" dirty="0" err="1">
                <a:latin typeface="Times New Roman" panose="02020603050405020304" pitchFamily="18" charset="0"/>
                <a:ea typeface="楷体" panose="02010609060101010101" pitchFamily="49" charset="-122"/>
                <a:cs typeface="Arial" panose="020B0604020202020204" pitchFamily="34" charset="0"/>
              </a:rPr>
              <a:t>eNB</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 was ever discussed in Rel-17 SON/MDT topic and the conclusion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was </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that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it </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should be discussed in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TEI17 as a separate topic.</a:t>
            </a:r>
            <a:endParaRPr lang="en-US" altLang="zh-CN" sz="1800" kern="100" dirty="0">
              <a:latin typeface="Times New Roman" panose="02020603050405020304" pitchFamily="18" charset="0"/>
              <a:ea typeface="楷体" panose="02010609060101010101" pitchFamily="49" charset="-122"/>
              <a:cs typeface="Arial" panose="020B0604020202020204" pitchFamily="34" charset="0"/>
            </a:endParaRPr>
          </a:p>
          <a:p>
            <a:pPr>
              <a:lnSpc>
                <a:spcPct val="200000"/>
              </a:lnSpc>
              <a:buFont typeface="Wingdings" panose="05000000000000000000" pitchFamily="2" charset="2"/>
              <a:buChar char="l"/>
            </a:pP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Considering LTE-NR co-existence is a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dependent feature </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which covers several aspects including reference and control signaling resource indication, resource coordination,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PRACH configuration coordination,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etc</a:t>
            </a:r>
            <a:r>
              <a:rPr lang="en-US" altLang="zh-CN" sz="1800" kern="100" dirty="0">
                <a:latin typeface="Times New Roman" panose="02020603050405020304" pitchFamily="18" charset="0"/>
                <a:ea typeface="楷体" panose="02010609060101010101" pitchFamily="49" charset="-122"/>
                <a:cs typeface="Arial" panose="020B0604020202020204" pitchFamily="34" charset="0"/>
              </a:rPr>
              <a:t>., it is better to have a </a:t>
            </a:r>
            <a:r>
              <a:rPr lang="en-US" altLang="zh-CN" sz="1800" kern="100" dirty="0" smtClean="0">
                <a:latin typeface="Times New Roman" panose="02020603050405020304" pitchFamily="18" charset="0"/>
                <a:ea typeface="楷体" panose="02010609060101010101" pitchFamily="49" charset="-122"/>
                <a:cs typeface="Arial" panose="020B0604020202020204" pitchFamily="34" charset="0"/>
              </a:rPr>
              <a:t>dedicated WI for it.</a:t>
            </a:r>
            <a:endParaRPr lang="en-US" altLang="zh-CN" sz="1800" kern="100" dirty="0">
              <a:latin typeface="Times New Roman" panose="02020603050405020304" pitchFamily="18" charset="0"/>
              <a:ea typeface="楷体" panose="02010609060101010101" pitchFamily="49" charset="-122"/>
              <a:cs typeface="Arial" panose="020B0604020202020204" pitchFamily="34" charset="0"/>
            </a:endParaRPr>
          </a:p>
          <a:p>
            <a:pPr marL="0" indent="0">
              <a:lnSpc>
                <a:spcPct val="200000"/>
              </a:lnSpc>
              <a:buNone/>
            </a:pPr>
            <a:r>
              <a:rPr lang="en-US" altLang="zh-CN" sz="1800" b="1" kern="100" dirty="0">
                <a:latin typeface="Times New Roman" panose="02020603050405020304" pitchFamily="18" charset="0"/>
                <a:ea typeface="楷体" panose="02010609060101010101" pitchFamily="49" charset="-122"/>
                <a:cs typeface="Arial" panose="020B0604020202020204" pitchFamily="34" charset="0"/>
              </a:rPr>
              <a:t>Proposal: It is proposed to agree </a:t>
            </a:r>
            <a:r>
              <a:rPr lang="en-US" altLang="zh-CN" sz="1800" b="1" kern="100" dirty="0" smtClean="0">
                <a:latin typeface="Times New Roman" panose="02020603050405020304" pitchFamily="18" charset="0"/>
                <a:ea typeface="楷体" panose="02010609060101010101" pitchFamily="49" charset="-122"/>
                <a:cs typeface="Arial" panose="020B0604020202020204" pitchFamily="34" charset="0"/>
              </a:rPr>
              <a:t>the WID in RP-202596 to </a:t>
            </a:r>
            <a:r>
              <a:rPr lang="en-US" altLang="zh-CN" sz="1800" b="1" kern="100" dirty="0">
                <a:latin typeface="Times New Roman" panose="02020603050405020304" pitchFamily="18" charset="0"/>
                <a:ea typeface="楷体" panose="02010609060101010101" pitchFamily="49" charset="-122"/>
                <a:cs typeface="Arial" panose="020B0604020202020204" pitchFamily="34" charset="0"/>
              </a:rPr>
              <a:t>support LTE-NR co-existence between </a:t>
            </a:r>
            <a:r>
              <a:rPr lang="en-US" altLang="zh-CN" sz="1800" b="1" kern="100" dirty="0" err="1">
                <a:latin typeface="Times New Roman" panose="02020603050405020304" pitchFamily="18" charset="0"/>
                <a:ea typeface="楷体" panose="02010609060101010101" pitchFamily="49" charset="-122"/>
                <a:cs typeface="Arial" panose="020B0604020202020204" pitchFamily="34" charset="0"/>
              </a:rPr>
              <a:t>eNB</a:t>
            </a:r>
            <a:r>
              <a:rPr lang="en-US" altLang="zh-CN" sz="1800" b="1" kern="100" dirty="0">
                <a:latin typeface="Times New Roman" panose="02020603050405020304" pitchFamily="18" charset="0"/>
                <a:ea typeface="楷体" panose="02010609060101010101" pitchFamily="49" charset="-122"/>
                <a:cs typeface="Arial" panose="020B0604020202020204" pitchFamily="34" charset="0"/>
              </a:rPr>
              <a:t> and </a:t>
            </a:r>
            <a:r>
              <a:rPr lang="en-US" altLang="zh-CN" sz="1800" b="1" kern="100" dirty="0" err="1">
                <a:latin typeface="Times New Roman" panose="02020603050405020304" pitchFamily="18" charset="0"/>
                <a:ea typeface="楷体" panose="02010609060101010101" pitchFamily="49" charset="-122"/>
                <a:cs typeface="Arial" panose="020B0604020202020204" pitchFamily="34" charset="0"/>
              </a:rPr>
              <a:t>gNB</a:t>
            </a:r>
            <a:r>
              <a:rPr lang="en-US" altLang="zh-CN" sz="1800" b="1" kern="100" dirty="0">
                <a:latin typeface="Times New Roman" panose="02020603050405020304" pitchFamily="18" charset="0"/>
                <a:ea typeface="楷体" panose="02010609060101010101" pitchFamily="49" charset="-122"/>
                <a:cs typeface="Arial" panose="020B0604020202020204" pitchFamily="34" charset="0"/>
              </a:rPr>
              <a:t>.</a:t>
            </a:r>
          </a:p>
          <a:p>
            <a:pPr marL="0" indent="0">
              <a:buNone/>
            </a:pPr>
            <a:endParaRPr lang="zh-CN" altLang="en-US" dirty="0"/>
          </a:p>
        </p:txBody>
      </p:sp>
    </p:spTree>
    <p:extLst>
      <p:ext uri="{BB962C8B-B14F-4D97-AF65-F5344CB8AC3E}">
        <p14:creationId xmlns:p14="http://schemas.microsoft.com/office/powerpoint/2010/main" val="31133986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5687" y="235829"/>
            <a:ext cx="10103684" cy="723445"/>
          </a:xfrm>
        </p:spPr>
        <p:txBody>
          <a:bodyPr>
            <a:normAutofit/>
          </a:bodyPr>
          <a:lstStyle/>
          <a:p>
            <a:r>
              <a:rPr lang="en-US" altLang="zh-CN" dirty="0">
                <a:solidFill>
                  <a:srgbClr val="FF0000"/>
                </a:solidFill>
              </a:rPr>
              <a:t>Possible solutions to support LTE-NR coexistence</a:t>
            </a:r>
            <a:endParaRPr lang="zh-CN" altLang="en-US" dirty="0">
              <a:solidFill>
                <a:srgbClr val="FF0000"/>
              </a:solidFill>
            </a:endParaRPr>
          </a:p>
        </p:txBody>
      </p:sp>
      <p:sp>
        <p:nvSpPr>
          <p:cNvPr id="5" name="Rectangle 2"/>
          <p:cNvSpPr>
            <a:spLocks noChangeArrowheads="1"/>
          </p:cNvSpPr>
          <p:nvPr/>
        </p:nvSpPr>
        <p:spPr bwMode="auto">
          <a:xfrm>
            <a:off x="-171450" y="29360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0" y="1274927"/>
            <a:ext cx="6517821" cy="4939814"/>
          </a:xfrm>
          <a:prstGeom prst="rect">
            <a:avLst/>
          </a:prstGeom>
        </p:spPr>
        <p:txBody>
          <a:bodyPr wrap="square">
            <a:spAutoFit/>
          </a:bodyPr>
          <a:lstStyle/>
          <a:p>
            <a:pPr marL="285750" indent="-285750">
              <a:lnSpc>
                <a:spcPct val="150000"/>
              </a:lnSpc>
              <a:buClr>
                <a:srgbClr val="00B0F0"/>
              </a:buClr>
              <a:buFont typeface="Wingdings" panose="05000000000000000000" pitchFamily="2" charset="2"/>
              <a:buChar char="l"/>
            </a:pPr>
            <a:r>
              <a:rPr lang="zh-CN" altLang="en-US" dirty="0"/>
              <a:t>Some possible options to support LTE-NR  coexistence  feature between eNB and gNB are as below:</a:t>
            </a:r>
          </a:p>
          <a:p>
            <a:pPr marL="742950" lvl="1" indent="-285750">
              <a:lnSpc>
                <a:spcPct val="150000"/>
              </a:lnSpc>
              <a:buClr>
                <a:srgbClr val="00B0F0"/>
              </a:buClr>
              <a:buFont typeface="Wingdings" panose="05000000000000000000" pitchFamily="2" charset="2"/>
              <a:buChar char="n"/>
            </a:pPr>
            <a:r>
              <a:rPr lang="zh-CN" altLang="en-US" dirty="0"/>
              <a:t>Option 1: Coordination between eNB and gNB via core network.</a:t>
            </a:r>
          </a:p>
          <a:p>
            <a:pPr marL="742950" lvl="1" indent="-285750">
              <a:lnSpc>
                <a:spcPct val="150000"/>
              </a:lnSpc>
              <a:buClr>
                <a:srgbClr val="00B0F0"/>
              </a:buClr>
              <a:buFont typeface="Wingdings" panose="05000000000000000000" pitchFamily="2" charset="2"/>
              <a:buChar char="n"/>
            </a:pPr>
            <a:r>
              <a:rPr lang="zh-CN" altLang="en-US" dirty="0"/>
              <a:t>Option 2: eNB coordinates with neighbour gNBs via co-located  gNB node.</a:t>
            </a:r>
          </a:p>
          <a:p>
            <a:pPr marL="742950" lvl="1" indent="-285750">
              <a:lnSpc>
                <a:spcPct val="150000"/>
              </a:lnSpc>
              <a:buClr>
                <a:srgbClr val="00B0F0"/>
              </a:buClr>
              <a:buFont typeface="Wingdings" panose="05000000000000000000" pitchFamily="2" charset="2"/>
              <a:buChar char="n"/>
            </a:pPr>
            <a:r>
              <a:rPr lang="zh-CN" altLang="en-US" dirty="0"/>
              <a:t>Option 3: Setup direct interface between gNB and eNB.</a:t>
            </a:r>
          </a:p>
          <a:p>
            <a:pPr marL="285750" indent="-285750">
              <a:lnSpc>
                <a:spcPct val="150000"/>
              </a:lnSpc>
              <a:buClr>
                <a:srgbClr val="00B0F0"/>
              </a:buClr>
              <a:buFont typeface="Wingdings" panose="05000000000000000000" pitchFamily="2" charset="2"/>
              <a:buChar char="l"/>
            </a:pPr>
            <a:r>
              <a:rPr lang="zh-CN" altLang="en-US" dirty="0"/>
              <a:t>Since option 3 has too much impact to RAN3 architecture, we propose to focus on the first two </a:t>
            </a:r>
            <a:r>
              <a:rPr lang="zh-CN" altLang="en-US" dirty="0" smtClean="0"/>
              <a:t>options </a:t>
            </a:r>
            <a:r>
              <a:rPr lang="en-US" altLang="zh-CN" dirty="0" smtClean="0"/>
              <a:t>or only Option2</a:t>
            </a:r>
            <a:r>
              <a:rPr lang="zh-CN" altLang="en-US" dirty="0" smtClean="0"/>
              <a:t>.</a:t>
            </a:r>
            <a:endParaRPr lang="en-US" altLang="zh-CN" dirty="0" smtClean="0"/>
          </a:p>
          <a:p>
            <a:pPr marL="285750" indent="-285750">
              <a:lnSpc>
                <a:spcPct val="150000"/>
              </a:lnSpc>
              <a:buClr>
                <a:srgbClr val="00B0F0"/>
              </a:buClr>
              <a:buFont typeface="Wingdings" panose="05000000000000000000" pitchFamily="2" charset="2"/>
              <a:buChar char="l"/>
            </a:pPr>
            <a:r>
              <a:rPr lang="en-US" altLang="zh-CN" dirty="0" smtClean="0"/>
              <a:t>No new interface between LTE and NR shall be introduced in this WI</a:t>
            </a:r>
            <a:endParaRPr lang="zh-CN" altLang="en-US" dirty="0"/>
          </a:p>
          <a:p>
            <a:endParaRPr lang="zh-CN" altLang="en-US" dirty="0"/>
          </a:p>
        </p:txBody>
      </p:sp>
      <p:pic>
        <p:nvPicPr>
          <p:cNvPr id="4" name="图片 3"/>
          <p:cNvPicPr>
            <a:picLocks noChangeAspect="1"/>
          </p:cNvPicPr>
          <p:nvPr/>
        </p:nvPicPr>
        <p:blipFill>
          <a:blip r:embed="rId2"/>
          <a:stretch>
            <a:fillRect/>
          </a:stretch>
        </p:blipFill>
        <p:spPr>
          <a:xfrm>
            <a:off x="6804313" y="2680013"/>
            <a:ext cx="4139442" cy="3289712"/>
          </a:xfrm>
          <a:prstGeom prst="rect">
            <a:avLst/>
          </a:prstGeom>
        </p:spPr>
      </p:pic>
      <p:sp>
        <p:nvSpPr>
          <p:cNvPr id="6" name="文本框 5"/>
          <p:cNvSpPr txBox="1"/>
          <p:nvPr/>
        </p:nvSpPr>
        <p:spPr>
          <a:xfrm>
            <a:off x="8874034" y="2831452"/>
            <a:ext cx="3317966" cy="738664"/>
          </a:xfrm>
          <a:prstGeom prst="rect">
            <a:avLst/>
          </a:prstGeom>
          <a:noFill/>
        </p:spPr>
        <p:txBody>
          <a:bodyPr wrap="square" rtlCol="0">
            <a:spAutoFit/>
          </a:bodyPr>
          <a:lstStyle/>
          <a:p>
            <a:r>
              <a:rPr lang="en-US" altLang="zh-CN" sz="1400" dirty="0" smtClean="0">
                <a:solidFill>
                  <a:srgbClr val="FF0000"/>
                </a:solidFill>
              </a:rPr>
              <a:t>Option2:</a:t>
            </a:r>
            <a:r>
              <a:rPr lang="zh-CN" altLang="en-US" sz="1400" dirty="0">
                <a:solidFill>
                  <a:srgbClr val="FF0000"/>
                </a:solidFill>
              </a:rPr>
              <a:t> eNB coordinates with neighbour gNBs via co-located  gNB node</a:t>
            </a:r>
          </a:p>
        </p:txBody>
      </p:sp>
    </p:spTree>
    <p:extLst>
      <p:ext uri="{BB962C8B-B14F-4D97-AF65-F5344CB8AC3E}">
        <p14:creationId xmlns:p14="http://schemas.microsoft.com/office/powerpoint/2010/main" val="37462471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8410577" y="996951"/>
            <a:ext cx="37814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4"/>
          <p:cNvSpPr txBox="1">
            <a:spLocks noChangeArrowheads="1"/>
          </p:cNvSpPr>
          <p:nvPr>
            <p:custDataLst>
              <p:tags r:id="rId3"/>
            </p:custDataLst>
          </p:nvPr>
        </p:nvSpPr>
        <p:spPr bwMode="auto">
          <a:xfrm>
            <a:off x="3221039" y="2963863"/>
            <a:ext cx="5346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r>
              <a:rPr lang="en-US" altLang="zh-CN" sz="6000">
                <a:solidFill>
                  <a:schemeClr val="accent1"/>
                </a:solidFill>
                <a:latin typeface="方正舒体" pitchFamily="2" charset="-122"/>
                <a:ea typeface="方正舒体" pitchFamily="2" charset="-122"/>
              </a:rPr>
              <a:t>THANK YOU</a:t>
            </a:r>
            <a:r>
              <a:rPr lang="zh-CN" altLang="en-US" sz="6000">
                <a:solidFill>
                  <a:schemeClr val="accent1"/>
                </a:solidFill>
                <a:latin typeface="方正舒体" pitchFamily="2" charset="-122"/>
                <a:ea typeface="方正舒体" pitchFamily="2" charset="-122"/>
              </a:rPr>
              <a:t> </a:t>
            </a:r>
            <a:r>
              <a:rPr lang="en-US" altLang="zh-CN" sz="6000">
                <a:solidFill>
                  <a:schemeClr val="accent1"/>
                </a:solidFill>
                <a:latin typeface="方正舒体" pitchFamily="2" charset="-122"/>
                <a:ea typeface="方正舒体" pitchFamily="2" charset="-122"/>
              </a:rPr>
              <a:t>.</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9251422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图片 6"/>
</p:tagLst>
</file>

<file path=ppt/tags/tag5.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文本框 4"/>
</p:tagLst>
</file>

<file path=ppt/theme/theme1.xml><?xml version="1.0" encoding="utf-8"?>
<a:theme xmlns:a="http://schemas.openxmlformats.org/drawingml/2006/main" name="Office 主题">
  <a:themeElements>
    <a:clrScheme name="自定义 217">
      <a:dk1>
        <a:srgbClr val="5F5F5F"/>
      </a:dk1>
      <a:lt1>
        <a:srgbClr val="FFFFFF"/>
      </a:lt1>
      <a:dk2>
        <a:srgbClr val="4D4D4D"/>
      </a:dk2>
      <a:lt2>
        <a:srgbClr val="FFFFFF"/>
      </a:lt2>
      <a:accent1>
        <a:srgbClr val="47B6E7"/>
      </a:accent1>
      <a:accent2>
        <a:srgbClr val="628EE3"/>
      </a:accent2>
      <a:accent3>
        <a:srgbClr val="2BC3B5"/>
      </a:accent3>
      <a:accent4>
        <a:srgbClr val="92D050"/>
      </a:accent4>
      <a:accent5>
        <a:srgbClr val="CEB9A3"/>
      </a:accent5>
      <a:accent6>
        <a:srgbClr val="FFC000"/>
      </a:accent6>
      <a:hlink>
        <a:srgbClr val="00B0F0"/>
      </a:hlink>
      <a:folHlink>
        <a:srgbClr val="AFB2B4"/>
      </a:folHlink>
    </a:clrScheme>
    <a:fontScheme name="自定义 15">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19889</TotalTime>
  <Words>754</Words>
  <Application>Microsoft Office PowerPoint</Application>
  <PresentationFormat>自定义</PresentationFormat>
  <Paragraphs>147</Paragraphs>
  <Slides>9</Slides>
  <Notes>1</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China Telecom,CATT</vt:lpstr>
      <vt:lpstr>Background</vt:lpstr>
      <vt:lpstr>Scenario Introduction(1/2)</vt:lpstr>
      <vt:lpstr>Scenario Introduction(2/2)</vt:lpstr>
      <vt:lpstr>Lab Test Results</vt:lpstr>
      <vt:lpstr>LTE-NR coexistence discussion in Rel-15</vt:lpstr>
      <vt:lpstr>Discussion in Rel-17 </vt:lpstr>
      <vt:lpstr>Possible solutions to support LTE-NR coexistence</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lichun zhou</dc:creator>
  <cp:lastModifiedBy>CATT</cp:lastModifiedBy>
  <cp:revision>680</cp:revision>
  <dcterms:created xsi:type="dcterms:W3CDTF">2015-09-25T03:48:00Z</dcterms:created>
  <dcterms:modified xsi:type="dcterms:W3CDTF">2020-11-30T02:01:22Z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