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5" r:id="rId4"/>
    <p:sldId id="266" r:id="rId5"/>
    <p:sldId id="267" r:id="rId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94660"/>
  </p:normalViewPr>
  <p:slideViewPr>
    <p:cSldViewPr snapToGrid="0">
      <p:cViewPr varScale="1">
        <p:scale>
          <a:sx n="128" d="100"/>
          <a:sy n="128" d="100"/>
        </p:scale>
        <p:origin x="5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3662-A329-45A2-ACBF-9E7704551C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73B11CE2-2BA4-46A9-8B6B-34667A0E06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CAD232C0-B6FC-41DD-B2B0-C9957D94C1F4}"/>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4804E62A-B337-486E-A90A-9F955469189F}"/>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8004E3E-7904-4C9E-8754-02AB06F58E38}"/>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378851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B0AD6-9C9F-40F4-9461-4857AD4AF07F}"/>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82A87E60-FFC5-4BED-8E4B-3FD68C9BAA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67D88C5-91A6-491B-905A-3796E3BD4023}"/>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5FE4AFB7-C42A-478A-B629-C233A1DFF0D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2B04030-819D-40CE-9E71-24DE26E0C4CF}"/>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14667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BF3228-560A-477D-8E47-AD5FEA2113B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073CE22C-C659-4305-98A8-1477B2CF44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40B52166-8070-42F8-A193-77E1C6DEA9C7}"/>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38E12B10-5A83-486A-9CB8-C7329059082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1E40C2BB-0794-440A-ADF0-11E1D1A2C80B}"/>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1220949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3F684-666D-44A6-96CE-09327C600919}"/>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83F2629-1D42-41D1-845E-E6892C47E7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5CCF2EBA-07D6-415F-8CB9-CC653CF83439}"/>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AD0C14E6-2DA3-4B45-83C0-8BB6CDF996A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1A60B5E-F34A-433E-B1E4-22D53E373FFF}"/>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506202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83DE-9A32-4653-89A8-1D561AEE27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7104EC3C-D311-49D3-9ACE-321FD1AF84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6111DE-868F-4F2A-AEF2-69A9825BE665}"/>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BF5578B0-96EE-4A09-B185-B215DC8052B9}"/>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98A6D35E-737F-480E-AFCF-6B874B7C99E3}"/>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3457916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F72EC-38E5-42E4-BE54-C1FFF506893A}"/>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03D290B-C3FE-4318-B31C-856A4287E4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B2630602-5318-4D4B-8F0F-98A43B5E92F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546CE3CF-8679-4649-BD75-45C609A054B8}"/>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6" name="Footer Placeholder 5">
            <a:extLst>
              <a:ext uri="{FF2B5EF4-FFF2-40B4-BE49-F238E27FC236}">
                <a16:creationId xmlns:a16="http://schemas.microsoft.com/office/drawing/2014/main" id="{0EA48F91-2DBC-4E16-8467-FBAE10301BA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FE6DA04-4DC3-4A82-BCC7-75E80136D601}"/>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511887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C762-2CB2-4751-8BF2-355F50A4E312}"/>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7E41D150-4FB1-4FAC-9C72-40E1CB9E25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3A7BFA-2234-4037-84F7-9DD7F0AB93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52290D19-C0AD-4516-A2CB-577601847C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53769A-8EA7-4131-B37F-713864323E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6360D47F-5D22-4529-BBB2-AC861778403F}"/>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8" name="Footer Placeholder 7">
            <a:extLst>
              <a:ext uri="{FF2B5EF4-FFF2-40B4-BE49-F238E27FC236}">
                <a16:creationId xmlns:a16="http://schemas.microsoft.com/office/drawing/2014/main" id="{CCC2EB8D-2971-4721-9ACC-E00D7775DAFC}"/>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563C8B2E-6454-4B9E-B5D6-CC85C1977804}"/>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836319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817B7-9039-4773-A797-40318A175B69}"/>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53D2B2ED-B0FE-4DFB-B3FC-290BAC765349}"/>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4" name="Footer Placeholder 3">
            <a:extLst>
              <a:ext uri="{FF2B5EF4-FFF2-40B4-BE49-F238E27FC236}">
                <a16:creationId xmlns:a16="http://schemas.microsoft.com/office/drawing/2014/main" id="{56B078A2-9E43-4CF0-9441-324118F3EEEB}"/>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0B6274DC-AB8A-4A24-87B9-8E1DA9489EC1}"/>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045371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812546-D574-4C73-B90D-A7797039E0B8}"/>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3" name="Footer Placeholder 2">
            <a:extLst>
              <a:ext uri="{FF2B5EF4-FFF2-40B4-BE49-F238E27FC236}">
                <a16:creationId xmlns:a16="http://schemas.microsoft.com/office/drawing/2014/main" id="{4DF7F98B-AA6D-4005-AA29-4DFFE58C9181}"/>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0DB21776-DF67-41DC-A444-735AE1D2A215}"/>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657761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DCD2-5AA2-4883-AE17-0DC81CBAAF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A5698BAD-5EC2-4D55-AF8F-E87EF7042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94B2387F-7808-4AC3-BBDF-45FAD93AA3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62F371-B904-413F-BE87-131916ADEC0E}"/>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6" name="Footer Placeholder 5">
            <a:extLst>
              <a:ext uri="{FF2B5EF4-FFF2-40B4-BE49-F238E27FC236}">
                <a16:creationId xmlns:a16="http://schemas.microsoft.com/office/drawing/2014/main" id="{7FBD7073-815F-4EA2-882E-76FF4071E968}"/>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78A25F3A-66F6-4138-9C34-D3EAC6C35DD3}"/>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2913618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46874-434E-40A7-9232-243D256CC4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8B44797B-D681-443D-B642-308AA736F6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E7813016-8E22-40BF-A2AA-8582DBA084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C26625-F0B0-485A-9947-D85A6E5D5E6E}"/>
              </a:ext>
            </a:extLst>
          </p:cNvPr>
          <p:cNvSpPr>
            <a:spLocks noGrp="1"/>
          </p:cNvSpPr>
          <p:nvPr>
            <p:ph type="dt" sz="half" idx="10"/>
          </p:nvPr>
        </p:nvSpPr>
        <p:spPr/>
        <p:txBody>
          <a:bodyPr/>
          <a:lstStyle/>
          <a:p>
            <a:fld id="{4FF43D6E-1105-4332-B165-2632BCEF318A}" type="datetimeFigureOut">
              <a:rPr lang="fi-FI" smtClean="0"/>
              <a:t>8.12.2020</a:t>
            </a:fld>
            <a:endParaRPr lang="fi-FI"/>
          </a:p>
        </p:txBody>
      </p:sp>
      <p:sp>
        <p:nvSpPr>
          <p:cNvPr id="6" name="Footer Placeholder 5">
            <a:extLst>
              <a:ext uri="{FF2B5EF4-FFF2-40B4-BE49-F238E27FC236}">
                <a16:creationId xmlns:a16="http://schemas.microsoft.com/office/drawing/2014/main" id="{1327B693-981E-414F-8FFF-6D4476128AD5}"/>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EB1604B-5605-4775-BBE6-B54A4672C404}"/>
              </a:ext>
            </a:extLst>
          </p:cNvPr>
          <p:cNvSpPr>
            <a:spLocks noGrp="1"/>
          </p:cNvSpPr>
          <p:nvPr>
            <p:ph type="sldNum" sz="quarter" idx="12"/>
          </p:nvPr>
        </p:nvSpPr>
        <p:spPr/>
        <p:txBody>
          <a:bodyPr/>
          <a:lstStyle/>
          <a:p>
            <a:fld id="{540A9746-E5D5-4239-AB70-67082DE85BFD}" type="slidenum">
              <a:rPr lang="fi-FI" smtClean="0"/>
              <a:t>‹#›</a:t>
            </a:fld>
            <a:endParaRPr lang="fi-FI"/>
          </a:p>
        </p:txBody>
      </p:sp>
    </p:spTree>
    <p:extLst>
      <p:ext uri="{BB962C8B-B14F-4D97-AF65-F5344CB8AC3E}">
        <p14:creationId xmlns:p14="http://schemas.microsoft.com/office/powerpoint/2010/main" val="3050888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DF9AAC-1E9D-435A-B277-2B39B72473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6D7467CD-A65F-4A5B-9BB4-E7A76925D0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2EA3D869-54AE-4290-9F7A-6229BE4FCF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F43D6E-1105-4332-B165-2632BCEF318A}" type="datetimeFigureOut">
              <a:rPr lang="fi-FI" smtClean="0"/>
              <a:t>8.12.2020</a:t>
            </a:fld>
            <a:endParaRPr lang="fi-FI"/>
          </a:p>
        </p:txBody>
      </p:sp>
      <p:sp>
        <p:nvSpPr>
          <p:cNvPr id="5" name="Footer Placeholder 4">
            <a:extLst>
              <a:ext uri="{FF2B5EF4-FFF2-40B4-BE49-F238E27FC236}">
                <a16:creationId xmlns:a16="http://schemas.microsoft.com/office/drawing/2014/main" id="{346BB24E-16F0-45D6-8C0A-B06C1E9ACE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F9F526B5-1417-4DB5-9EFB-9F72E6E5AC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A9746-E5D5-4239-AB70-67082DE85BFD}" type="slidenum">
              <a:rPr lang="fi-FI" smtClean="0"/>
              <a:t>‹#›</a:t>
            </a:fld>
            <a:endParaRPr lang="fi-FI"/>
          </a:p>
        </p:txBody>
      </p:sp>
    </p:spTree>
    <p:extLst>
      <p:ext uri="{BB962C8B-B14F-4D97-AF65-F5344CB8AC3E}">
        <p14:creationId xmlns:p14="http://schemas.microsoft.com/office/powerpoint/2010/main" val="726584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750C-C548-467D-B35C-F0DCC83A0227}"/>
              </a:ext>
            </a:extLst>
          </p:cNvPr>
          <p:cNvSpPr>
            <a:spLocks noGrp="1"/>
          </p:cNvSpPr>
          <p:nvPr>
            <p:ph type="ctrTitle"/>
          </p:nvPr>
        </p:nvSpPr>
        <p:spPr>
          <a:xfrm>
            <a:off x="1818640" y="1833880"/>
            <a:ext cx="9144000" cy="2387600"/>
          </a:xfrm>
        </p:spPr>
        <p:txBody>
          <a:bodyPr>
            <a:normAutofit/>
          </a:bodyPr>
          <a:lstStyle/>
          <a:p>
            <a:r>
              <a:rPr lang="en-GB" dirty="0"/>
              <a:t>WF on FR2 fallback</a:t>
            </a:r>
            <a:endParaRPr lang="fi-FI" dirty="0"/>
          </a:p>
        </p:txBody>
      </p:sp>
      <p:sp>
        <p:nvSpPr>
          <p:cNvPr id="3" name="Subtitle 2">
            <a:extLst>
              <a:ext uri="{FF2B5EF4-FFF2-40B4-BE49-F238E27FC236}">
                <a16:creationId xmlns:a16="http://schemas.microsoft.com/office/drawing/2014/main" id="{583AACA4-AF9F-4D3A-8048-664E2DAB8566}"/>
              </a:ext>
            </a:extLst>
          </p:cNvPr>
          <p:cNvSpPr>
            <a:spLocks noGrp="1"/>
          </p:cNvSpPr>
          <p:nvPr>
            <p:ph type="subTitle" idx="1"/>
          </p:nvPr>
        </p:nvSpPr>
        <p:spPr>
          <a:xfrm>
            <a:off x="1524000" y="4384358"/>
            <a:ext cx="9144000" cy="1655762"/>
          </a:xfrm>
        </p:spPr>
        <p:txBody>
          <a:bodyPr>
            <a:normAutofit/>
          </a:bodyPr>
          <a:lstStyle/>
          <a:p>
            <a:r>
              <a:rPr lang="fi-FI" sz="4400" dirty="0"/>
              <a:t>Apple</a:t>
            </a:r>
          </a:p>
        </p:txBody>
      </p:sp>
      <p:sp>
        <p:nvSpPr>
          <p:cNvPr id="4" name="矩形 3">
            <a:extLst>
              <a:ext uri="{FF2B5EF4-FFF2-40B4-BE49-F238E27FC236}">
                <a16:creationId xmlns:a16="http://schemas.microsoft.com/office/drawing/2014/main" id="{B194C6A4-9D19-4CD9-A982-A5A233034ED0}"/>
              </a:ext>
            </a:extLst>
          </p:cNvPr>
          <p:cNvSpPr/>
          <p:nvPr/>
        </p:nvSpPr>
        <p:spPr>
          <a:xfrm>
            <a:off x="241005" y="281927"/>
            <a:ext cx="11709990" cy="1315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zh-CN" b="1" dirty="0">
                <a:latin typeface="Arial" panose="020B0604020202020204" pitchFamily="34" charset="0"/>
                <a:ea typeface="Times New Roman" panose="02020603050405020304" pitchFamily="18" charset="0"/>
              </a:rPr>
              <a:t>3GPP TSG RAN Meeting #90e			</a:t>
            </a:r>
            <a:r>
              <a:rPr lang="en-GB" altLang="zh-CN" b="1" dirty="0">
                <a:latin typeface="Arial" panose="020B0604020202020204" pitchFamily="34" charset="0"/>
                <a:ea typeface="MS Mincho"/>
              </a:rPr>
              <a:t>				</a:t>
            </a:r>
            <a:r>
              <a:rPr lang="en-GB" altLang="zh-CN" b="1" dirty="0">
                <a:solidFill>
                  <a:srgbClr val="FF0000"/>
                </a:solidFill>
                <a:latin typeface="Arial" panose="020B0604020202020204" pitchFamily="34" charset="0"/>
                <a:ea typeface="MS Mincho"/>
              </a:rPr>
              <a:t>	</a:t>
            </a:r>
            <a:r>
              <a:rPr lang="en-GB" altLang="zh-CN" b="1" dirty="0">
                <a:latin typeface="Arial" panose="020B0604020202020204" pitchFamily="34" charset="0"/>
                <a:ea typeface="MS Mincho"/>
              </a:rPr>
              <a:t>RP-202556</a:t>
            </a:r>
            <a:endParaRPr lang="zh-CN" altLang="zh-CN" sz="1100" dirty="0">
              <a:latin typeface="Times New Roman" panose="02020603050405020304" pitchFamily="18" charset="0"/>
              <a:ea typeface="Times New Roman" panose="02020603050405020304" pitchFamily="18" charset="0"/>
            </a:endParaRPr>
          </a:p>
          <a:p>
            <a:pPr hangingPunct="0">
              <a:spcAft>
                <a:spcPts val="900"/>
              </a:spcAft>
            </a:pPr>
            <a:r>
              <a:rPr lang="en-GB" altLang="zh-CN" b="1" dirty="0">
                <a:latin typeface="Arial" panose="020B0604020202020204" pitchFamily="34" charset="0"/>
                <a:ea typeface="Times New Roman" panose="02020603050405020304" pitchFamily="18" charset="0"/>
              </a:rPr>
              <a:t>Electronic Meeting, 7-11 December, 2020</a:t>
            </a:r>
          </a:p>
          <a:p>
            <a:pPr hangingPunct="0"/>
            <a:r>
              <a:rPr lang="en-US" altLang="zh-CN" b="1" dirty="0">
                <a:latin typeface="Arial" panose="020B0604020202020204" pitchFamily="34" charset="0"/>
                <a:ea typeface="Times New Roman" panose="02020603050405020304" pitchFamily="18" charset="0"/>
              </a:rPr>
              <a:t>Agenda Item:		14</a:t>
            </a:r>
            <a:endParaRPr lang="zh-CN" altLang="zh-CN" b="1" dirty="0">
              <a:latin typeface="Arial" panose="020B0604020202020204" pitchFamily="34" charset="0"/>
              <a:ea typeface="Times New Roman" panose="02020603050405020304" pitchFamily="18" charset="0"/>
            </a:endParaRPr>
          </a:p>
          <a:p>
            <a:pPr hangingPunct="0"/>
            <a:r>
              <a:rPr lang="en-GB" altLang="zh-CN" b="1" dirty="0">
                <a:latin typeface="Arial" panose="020B0604020202020204" pitchFamily="34" charset="0"/>
                <a:ea typeface="Times New Roman" panose="02020603050405020304" pitchFamily="18" charset="0"/>
              </a:rPr>
              <a:t>Document for:		</a:t>
            </a:r>
            <a:r>
              <a:rPr lang="en-US" altLang="zh-CN" b="1" dirty="0">
                <a:latin typeface="Arial" panose="020B0604020202020204" pitchFamily="34" charset="0"/>
                <a:ea typeface="Times New Roman" panose="02020603050405020304" pitchFamily="18" charset="0"/>
              </a:rPr>
              <a:t>Endorsement</a:t>
            </a:r>
            <a:endParaRPr lang="zh-CN" altLang="zh-CN"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064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E77B4-87E3-9F49-BC06-674D7EA62113}"/>
              </a:ext>
            </a:extLst>
          </p:cNvPr>
          <p:cNvSpPr>
            <a:spLocks noGrp="1"/>
          </p:cNvSpPr>
          <p:nvPr>
            <p:ph type="title"/>
          </p:nvPr>
        </p:nvSpPr>
        <p:spPr>
          <a:xfrm>
            <a:off x="838200" y="93109"/>
            <a:ext cx="10515600" cy="1325563"/>
          </a:xfrm>
        </p:spPr>
        <p:txBody>
          <a:bodyPr/>
          <a:lstStyle/>
          <a:p>
            <a:r>
              <a:rPr lang="en-US" dirty="0"/>
              <a:t>Summary of the initial round discussion</a:t>
            </a:r>
          </a:p>
        </p:txBody>
      </p:sp>
      <p:sp>
        <p:nvSpPr>
          <p:cNvPr id="3" name="Content Placeholder 2">
            <a:extLst>
              <a:ext uri="{FF2B5EF4-FFF2-40B4-BE49-F238E27FC236}">
                <a16:creationId xmlns:a16="http://schemas.microsoft.com/office/drawing/2014/main" id="{6B0E62C8-3AA8-4E4B-B344-3C65BB905775}"/>
              </a:ext>
            </a:extLst>
          </p:cNvPr>
          <p:cNvSpPr>
            <a:spLocks noGrp="1"/>
          </p:cNvSpPr>
          <p:nvPr>
            <p:ph idx="1"/>
          </p:nvPr>
        </p:nvSpPr>
        <p:spPr>
          <a:xfrm>
            <a:off x="838200" y="1192696"/>
            <a:ext cx="10515600" cy="5300179"/>
          </a:xfrm>
        </p:spPr>
        <p:txBody>
          <a:bodyPr>
            <a:normAutofit fontScale="92500" lnSpcReduction="20000"/>
          </a:bodyPr>
          <a:lstStyle/>
          <a:p>
            <a:r>
              <a:rPr lang="en-US" sz="2400" dirty="0"/>
              <a:t>Option 1: relaxation for identified DL and UL requirements with signaling</a:t>
            </a:r>
          </a:p>
          <a:p>
            <a:r>
              <a:rPr lang="en-US" sz="2400" dirty="0"/>
              <a:t>Option 2: relaxation for identified DL and UL requirements without signaling</a:t>
            </a:r>
          </a:p>
          <a:p>
            <a:r>
              <a:rPr lang="en-US" sz="2400" dirty="0"/>
              <a:t>Option 3: relaxation only for identified DL requirements without signaling, no relaxation for UL requirements</a:t>
            </a:r>
          </a:p>
          <a:p>
            <a:r>
              <a:rPr lang="en-US" sz="2400" dirty="0"/>
              <a:t>Option 4: relaxation only for identified DL requirements with signaling, no relaxation for UL requirements</a:t>
            </a:r>
          </a:p>
          <a:p>
            <a:r>
              <a:rPr lang="en-US" sz="2400" dirty="0"/>
              <a:t>Option 5: No relaxation for both DL and UL requirements, with which RAN4 agreements are to be reverted</a:t>
            </a:r>
          </a:p>
          <a:p>
            <a:r>
              <a:rPr lang="en-GB" sz="2400" dirty="0"/>
              <a:t>Some observations based on the 1st round discussion:</a:t>
            </a:r>
            <a:endParaRPr lang="en-US" sz="2400" dirty="0"/>
          </a:p>
          <a:p>
            <a:pPr lvl="1"/>
            <a:r>
              <a:rPr lang="en-GB" sz="2200" dirty="0"/>
              <a:t>Observation 1: option 4 and 5 are more popular than the others</a:t>
            </a:r>
            <a:endParaRPr lang="en-US" sz="2200" dirty="0"/>
          </a:p>
          <a:p>
            <a:pPr lvl="1"/>
            <a:r>
              <a:rPr lang="en-GB" sz="2200" dirty="0"/>
              <a:t>Observation 2: companies generally have less negative opinion on the option 4 </a:t>
            </a:r>
            <a:endParaRPr lang="en-US" sz="2200" dirty="0"/>
          </a:p>
          <a:p>
            <a:pPr lvl="1"/>
            <a:r>
              <a:rPr lang="en-GB" sz="2200" dirty="0"/>
              <a:t>Observation 3: On signalling, companies’ views are diverse, but the related technical concerns may not be contradicted to each other.</a:t>
            </a:r>
            <a:endParaRPr lang="en-US" sz="2200" dirty="0"/>
          </a:p>
          <a:p>
            <a:pPr lvl="2"/>
            <a:r>
              <a:rPr lang="en-GB" sz="1900" dirty="0"/>
              <a:t>Concerning to introduce signalling includes no clear NW behaviour impact is identified</a:t>
            </a:r>
            <a:endParaRPr lang="en-US" sz="1900" dirty="0"/>
          </a:p>
          <a:p>
            <a:pPr lvl="2"/>
            <a:r>
              <a:rPr lang="en-GB" sz="1900" dirty="0"/>
              <a:t>Differentiating UE capability and performance is the main motivation to introduce the signalling. </a:t>
            </a:r>
            <a:endParaRPr lang="en-US" sz="1900" dirty="0"/>
          </a:p>
          <a:p>
            <a:pPr lvl="1"/>
            <a:r>
              <a:rPr lang="en-GB" sz="2200" dirty="0"/>
              <a:t>Observation 4: Majority prefers not to considering UL requirements exempt</a:t>
            </a:r>
            <a:endParaRPr lang="en-US" sz="2200" dirty="0"/>
          </a:p>
          <a:p>
            <a:pPr lvl="1"/>
            <a:endParaRPr lang="en-US" sz="1400" b="1" dirty="0"/>
          </a:p>
          <a:p>
            <a:pPr marL="0" indent="0">
              <a:buNone/>
            </a:pPr>
            <a:r>
              <a:rPr lang="en-US" sz="1800" b="1" dirty="0"/>
              <a:t>  </a:t>
            </a:r>
            <a:endParaRPr lang="en-US" sz="1800" dirty="0"/>
          </a:p>
          <a:p>
            <a:pPr marL="0" indent="0">
              <a:buNone/>
            </a:pPr>
            <a:endParaRPr lang="en-US" dirty="0"/>
          </a:p>
        </p:txBody>
      </p:sp>
    </p:spTree>
    <p:extLst>
      <p:ext uri="{BB962C8B-B14F-4D97-AF65-F5344CB8AC3E}">
        <p14:creationId xmlns:p14="http://schemas.microsoft.com/office/powerpoint/2010/main" val="3692695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29519-9E40-40FA-92FD-51F96467E46C}"/>
              </a:ext>
            </a:extLst>
          </p:cNvPr>
          <p:cNvSpPr>
            <a:spLocks noGrp="1"/>
          </p:cNvSpPr>
          <p:nvPr>
            <p:ph type="title"/>
          </p:nvPr>
        </p:nvSpPr>
        <p:spPr>
          <a:xfrm>
            <a:off x="419878" y="365125"/>
            <a:ext cx="10933922" cy="1325563"/>
          </a:xfrm>
        </p:spPr>
        <p:txBody>
          <a:bodyPr/>
          <a:lstStyle/>
          <a:p>
            <a:r>
              <a:rPr lang="fi-FI" b="1" dirty="0"/>
              <a:t>FR2 </a:t>
            </a:r>
            <a:r>
              <a:rPr lang="fi-FI" b="1" dirty="0" err="1"/>
              <a:t>fallback</a:t>
            </a:r>
            <a:r>
              <a:rPr lang="fi-FI" b="1" dirty="0"/>
              <a:t> </a:t>
            </a:r>
            <a:r>
              <a:rPr lang="fi-FI" b="1" dirty="0" err="1"/>
              <a:t>related</a:t>
            </a:r>
            <a:r>
              <a:rPr lang="fi-FI" b="1" dirty="0"/>
              <a:t> </a:t>
            </a:r>
            <a:r>
              <a:rPr lang="en-US" b="1" dirty="0"/>
              <a:t>general</a:t>
            </a:r>
            <a:r>
              <a:rPr lang="fi-FI" b="1" dirty="0"/>
              <a:t> </a:t>
            </a:r>
            <a:r>
              <a:rPr lang="fi-FI" b="1" dirty="0" err="1"/>
              <a:t>agreements</a:t>
            </a:r>
            <a:r>
              <a:rPr lang="fi-FI" b="1" dirty="0"/>
              <a:t> and </a:t>
            </a:r>
            <a:r>
              <a:rPr lang="fi-FI" b="1" dirty="0" err="1"/>
              <a:t>assumptions</a:t>
            </a:r>
            <a:endParaRPr lang="fi-FI" b="1" dirty="0"/>
          </a:p>
        </p:txBody>
      </p:sp>
      <p:sp>
        <p:nvSpPr>
          <p:cNvPr id="3" name="Content Placeholder 2">
            <a:extLst>
              <a:ext uri="{FF2B5EF4-FFF2-40B4-BE49-F238E27FC236}">
                <a16:creationId xmlns:a16="http://schemas.microsoft.com/office/drawing/2014/main" id="{77D6E17B-2802-4D28-8305-CAAC081306BB}"/>
              </a:ext>
            </a:extLst>
          </p:cNvPr>
          <p:cNvSpPr>
            <a:spLocks noGrp="1"/>
          </p:cNvSpPr>
          <p:nvPr>
            <p:ph idx="1"/>
          </p:nvPr>
        </p:nvSpPr>
        <p:spPr>
          <a:xfrm>
            <a:off x="485192" y="1690688"/>
            <a:ext cx="11187404" cy="4747434"/>
          </a:xfrm>
        </p:spPr>
        <p:txBody>
          <a:bodyPr>
            <a:normAutofit/>
          </a:bodyPr>
          <a:lstStyle/>
          <a:p>
            <a:pPr lvl="0"/>
            <a:r>
              <a:rPr lang="en-US" dirty="0"/>
              <a:t>UE must support being configured with all the fallback band combinations and NW is not restricted to configure any fallback</a:t>
            </a:r>
          </a:p>
          <a:p>
            <a:pPr lvl="0"/>
            <a:r>
              <a:rPr lang="en-US" dirty="0"/>
              <a:t>The UE shall comply to all regulatory requirements for all supported band combinations, i.e. including for all fallback band combinations.</a:t>
            </a:r>
          </a:p>
          <a:p>
            <a:pPr lvl="0"/>
            <a:r>
              <a:rPr lang="en-US" dirty="0"/>
              <a:t>The qualified fallback band combinations, which can be allowed to comply with different set of identified requirements, should fulfill both of the following conditions </a:t>
            </a:r>
          </a:p>
          <a:p>
            <a:pPr lvl="1"/>
            <a:r>
              <a:rPr lang="en-US" dirty="0"/>
              <a:t>consist of multiple sub-blocks</a:t>
            </a:r>
          </a:p>
          <a:p>
            <a:pPr lvl="1"/>
            <a:r>
              <a:rPr lang="en-US" dirty="0"/>
              <a:t>have at least one sub-block comprising a contiguous CA combination (i.e. a letter B, C, D, …).</a:t>
            </a:r>
          </a:p>
          <a:p>
            <a:pPr lvl="1"/>
            <a:endParaRPr lang="fi-FI" dirty="0"/>
          </a:p>
          <a:p>
            <a:pPr lvl="1"/>
            <a:endParaRPr lang="fi-FI" dirty="0"/>
          </a:p>
        </p:txBody>
      </p:sp>
    </p:spTree>
    <p:extLst>
      <p:ext uri="{BB962C8B-B14F-4D97-AF65-F5344CB8AC3E}">
        <p14:creationId xmlns:p14="http://schemas.microsoft.com/office/powerpoint/2010/main" val="1486149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3F9B1-2237-974C-A1FF-271B948F447E}"/>
              </a:ext>
            </a:extLst>
          </p:cNvPr>
          <p:cNvSpPr>
            <a:spLocks noGrp="1"/>
          </p:cNvSpPr>
          <p:nvPr>
            <p:ph type="title"/>
          </p:nvPr>
        </p:nvSpPr>
        <p:spPr>
          <a:xfrm>
            <a:off x="838200" y="365125"/>
            <a:ext cx="10515600" cy="708301"/>
          </a:xfrm>
        </p:spPr>
        <p:txBody>
          <a:bodyPr/>
          <a:lstStyle/>
          <a:p>
            <a:r>
              <a:rPr lang="en-US" b="1" dirty="0"/>
              <a:t>WF on FR2 fallback related requirements</a:t>
            </a:r>
          </a:p>
        </p:txBody>
      </p:sp>
      <p:sp>
        <p:nvSpPr>
          <p:cNvPr id="3" name="Content Placeholder 2">
            <a:extLst>
              <a:ext uri="{FF2B5EF4-FFF2-40B4-BE49-F238E27FC236}">
                <a16:creationId xmlns:a16="http://schemas.microsoft.com/office/drawing/2014/main" id="{E4E72DF9-F216-6545-ACAD-3EF67F606AFA}"/>
              </a:ext>
            </a:extLst>
          </p:cNvPr>
          <p:cNvSpPr>
            <a:spLocks noGrp="1"/>
          </p:cNvSpPr>
          <p:nvPr>
            <p:ph idx="1"/>
          </p:nvPr>
        </p:nvSpPr>
        <p:spPr>
          <a:xfrm>
            <a:off x="659295" y="1073425"/>
            <a:ext cx="11148391" cy="5546035"/>
          </a:xfrm>
        </p:spPr>
        <p:txBody>
          <a:bodyPr>
            <a:normAutofit lnSpcReduction="10000"/>
          </a:bodyPr>
          <a:lstStyle/>
          <a:p>
            <a:r>
              <a:rPr lang="en-US" sz="2400" dirty="0"/>
              <a:t>UE shall meet all UL requirements without exemption for all fallbacks.</a:t>
            </a:r>
          </a:p>
          <a:p>
            <a:r>
              <a:rPr lang="en-US" sz="2400" dirty="0"/>
              <a:t>UE shall meet all DL out-of-gap requirements for all fallbacks.</a:t>
            </a:r>
          </a:p>
          <a:p>
            <a:r>
              <a:rPr lang="en-US" sz="2400" dirty="0"/>
              <a:t>In relation to DL in-gap ACS and blocking, introduce per-UE capability IE xxx-FR2 in TS38.306.</a:t>
            </a:r>
          </a:p>
          <a:p>
            <a:pPr lvl="1"/>
            <a:r>
              <a:rPr lang="en-US" sz="2200" dirty="0"/>
              <a:t>If IE xxx-FR2 is not present or set to be supported, the UE shall meet the UE RF requirements in clauses 7.5A, 7.5D, 7.6A, 7.6D in TS38.101-2 and 7.5A, 7.5B, 7.6A, 7.6B in TS38.101-3 for all combinations.</a:t>
            </a:r>
          </a:p>
          <a:p>
            <a:pPr lvl="1"/>
            <a:r>
              <a:rPr lang="en-US" sz="2200" dirty="0"/>
              <a:t>If IE xxx-FR2 is set not to be supported, for each supported FR2 intra-band CA configuration with multiple sub-blocks, where at least one of the sub-blocks consists of a contiguous CA configuration, in-gap UE RF requirements of the highest order CA configuration in clauses 7.5A, 7.5D, 7.6A, 7.6D in TS38.101-2 and 7.5A, 7.5B, 7.6A, 7.6B in TS38.101-3 apply also to qualified fallback CA configurations with the same number of sub-blocks, where at least one of the sub-blocks consists of a contiguous CA combination. </a:t>
            </a:r>
          </a:p>
          <a:p>
            <a:r>
              <a:rPr lang="en-US" sz="2400" dirty="0"/>
              <a:t>The agreement on FR2 fallback shouldn’t be considered as the precedent to generally introduce capability signaling to make the existing RAN4 requirements optional. Instead, existing RAN4 requirements shall not be made optional by introducing capability signaling without consideration of all WGs impacts by change</a:t>
            </a:r>
          </a:p>
        </p:txBody>
      </p:sp>
    </p:spTree>
    <p:extLst>
      <p:ext uri="{BB962C8B-B14F-4D97-AF65-F5344CB8AC3E}">
        <p14:creationId xmlns:p14="http://schemas.microsoft.com/office/powerpoint/2010/main" val="2587987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29519-9E40-40FA-92FD-51F96467E46C}"/>
              </a:ext>
            </a:extLst>
          </p:cNvPr>
          <p:cNvSpPr>
            <a:spLocks noGrp="1"/>
          </p:cNvSpPr>
          <p:nvPr>
            <p:ph type="title"/>
          </p:nvPr>
        </p:nvSpPr>
        <p:spPr>
          <a:xfrm>
            <a:off x="419878" y="365125"/>
            <a:ext cx="10933922" cy="1325563"/>
          </a:xfrm>
        </p:spPr>
        <p:txBody>
          <a:bodyPr/>
          <a:lstStyle/>
          <a:p>
            <a:r>
              <a:rPr lang="en-US" b="1" dirty="0"/>
              <a:t>Implementation of the WF in specification</a:t>
            </a:r>
            <a:endParaRPr lang="fi-FI" b="1" dirty="0"/>
          </a:p>
        </p:txBody>
      </p:sp>
      <p:sp>
        <p:nvSpPr>
          <p:cNvPr id="3" name="Content Placeholder 2">
            <a:extLst>
              <a:ext uri="{FF2B5EF4-FFF2-40B4-BE49-F238E27FC236}">
                <a16:creationId xmlns:a16="http://schemas.microsoft.com/office/drawing/2014/main" id="{77D6E17B-2802-4D28-8305-CAAC081306BB}"/>
              </a:ext>
            </a:extLst>
          </p:cNvPr>
          <p:cNvSpPr>
            <a:spLocks noGrp="1"/>
          </p:cNvSpPr>
          <p:nvPr>
            <p:ph idx="1"/>
          </p:nvPr>
        </p:nvSpPr>
        <p:spPr>
          <a:xfrm>
            <a:off x="485192" y="1690688"/>
            <a:ext cx="11187404" cy="4747434"/>
          </a:xfrm>
        </p:spPr>
        <p:txBody>
          <a:bodyPr>
            <a:normAutofit/>
          </a:bodyPr>
          <a:lstStyle/>
          <a:p>
            <a:pPr lvl="0"/>
            <a:r>
              <a:rPr lang="en-US" dirty="0"/>
              <a:t>The following company CRs can be agreed at RAN #90:</a:t>
            </a:r>
          </a:p>
          <a:p>
            <a:pPr lvl="1"/>
            <a:r>
              <a:rPr lang="fi-FI" dirty="0"/>
              <a:t>CR 0311 to 38.101-2 v15.11.0 (RP-20xxxx)</a:t>
            </a:r>
          </a:p>
          <a:p>
            <a:pPr lvl="1"/>
            <a:r>
              <a:rPr lang="fi-FI" dirty="0"/>
              <a:t>CR 0312 to 38.101-2 v16.5.0 (RP-20xxxx)</a:t>
            </a:r>
          </a:p>
          <a:p>
            <a:pPr lvl="1"/>
            <a:r>
              <a:rPr lang="fi-FI" dirty="0"/>
              <a:t>CR 0430 to 38.101-3 v15.11.0 (RP-20xxxx)</a:t>
            </a:r>
          </a:p>
          <a:p>
            <a:pPr lvl="1"/>
            <a:r>
              <a:rPr lang="fi-FI" dirty="0"/>
              <a:t>CR 0431 to 38.101-3 v16.5.0 (RP-20xxxx)</a:t>
            </a:r>
          </a:p>
          <a:p>
            <a:pPr lvl="1"/>
            <a:r>
              <a:rPr lang="fi-FI" dirty="0"/>
              <a:t>CR xxxx to 38.306 v15.11.0 (RP-20xxxx)</a:t>
            </a:r>
          </a:p>
          <a:p>
            <a:pPr lvl="1"/>
            <a:r>
              <a:rPr lang="fi-FI" dirty="0"/>
              <a:t>CR xxxx to 38.306 v16.2.0 (RP-20xxxx)</a:t>
            </a:r>
          </a:p>
          <a:p>
            <a:pPr lvl="1"/>
            <a:endParaRPr lang="fi-FI" dirty="0"/>
          </a:p>
        </p:txBody>
      </p:sp>
    </p:spTree>
    <p:extLst>
      <p:ext uri="{BB962C8B-B14F-4D97-AF65-F5344CB8AC3E}">
        <p14:creationId xmlns:p14="http://schemas.microsoft.com/office/powerpoint/2010/main" val="734230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TotalTime>
  <Words>624</Words>
  <Application>Microsoft Macintosh PowerPoint</Application>
  <PresentationFormat>Widescreen</PresentationFormat>
  <Paragraphs>42</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WF on FR2 fallback</vt:lpstr>
      <vt:lpstr>Summary of the initial round discussion</vt:lpstr>
      <vt:lpstr>FR2 fallback related general agreements and assumptions</vt:lpstr>
      <vt:lpstr>WF on FR2 fallback related requirements</vt:lpstr>
      <vt:lpstr>Implementation of the WF in specification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[R17_IIOT_scope] on Release 17 IIoT scope</dc:title>
  <dc:creator>Toskala, Antti (Nokia - FI/Espoo)</dc:creator>
  <cp:lastModifiedBy>Yang Tang</cp:lastModifiedBy>
  <cp:revision>70</cp:revision>
  <dcterms:created xsi:type="dcterms:W3CDTF">2020-07-01T11:00:04Z</dcterms:created>
  <dcterms:modified xsi:type="dcterms:W3CDTF">2020-12-09T06:45:43Z</dcterms:modified>
</cp:coreProperties>
</file>