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17" r:id="rId3"/>
    <p:sldId id="316" r:id="rId4"/>
    <p:sldId id="31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3F1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4" autoAdjust="0"/>
    <p:restoredTop sz="95678" autoAdjust="0"/>
  </p:normalViewPr>
  <p:slideViewPr>
    <p:cSldViewPr snapToGrid="0">
      <p:cViewPr varScale="1">
        <p:scale>
          <a:sx n="73" d="100"/>
          <a:sy n="73" d="100"/>
        </p:scale>
        <p:origin x="48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FC3CD-35A9-4B35-BF52-BE13BE300A9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E7354-5123-406B-8C74-27C42A914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398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E7354-5123-406B-8C74-27C42A9143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400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E7354-5123-406B-8C74-27C42A9143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374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E7354-5123-406B-8C74-27C42A9143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02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09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14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299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570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77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573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116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3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3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22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48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3113E-6C87-43AF-B0B7-EB32D4E2BDB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B3903-2657-4C28-B10C-8024B25EA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0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0"/>
              </a:rPr>
              <a:t>R17 NR TRP/TRS</a:t>
            </a:r>
            <a:endParaRPr lang="zh-CN" altLang="en-US" sz="6600" b="1" dirty="0">
              <a:solidFill>
                <a:schemeClr val="accent6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zh-CN" sz="3600" dirty="0" smtClean="0">
                <a:solidFill>
                  <a:schemeClr val="accent6">
                    <a:lumMod val="50000"/>
                  </a:schemeClr>
                </a:solidFill>
              </a:rPr>
              <a:t>OPPO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368" y="304712"/>
            <a:ext cx="3501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TSG-RAN Meeting </a:t>
            </a: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#90-e</a:t>
            </a:r>
            <a:endParaRPr lang="zh-CN" altLang="en-US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2174" y="304712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RP-202528</a:t>
            </a:r>
            <a:endParaRPr lang="zh-CN" altLang="en-US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368" y="674044"/>
            <a:ext cx="4918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December 7 - 11,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36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Values of 3GPP TRP/TRS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37805"/>
            <a:ext cx="10515600" cy="412215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Calibri" panose="020F0502020204030204" pitchFamily="34" charset="0"/>
              </a:rPr>
              <a:t>UE antenna performance is important to the UE’s access network capability and also have big impact to the uplink and downlink throughput especially in the cell </a:t>
            </a:r>
            <a:r>
              <a:rPr lang="en-US" altLang="zh-CN" sz="2000" dirty="0" smtClean="0">
                <a:latin typeface="Calibri" panose="020F0502020204030204" pitchFamily="34" charset="0"/>
              </a:rPr>
              <a:t>edge</a:t>
            </a:r>
            <a:r>
              <a:rPr lang="en-US" altLang="zh-CN" sz="2000" dirty="0">
                <a:latin typeface="Calibri" panose="020F050202020403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Calibri" panose="020F0502020204030204" pitchFamily="34" charset="0"/>
              </a:rPr>
              <a:t>TRP/TRS testing is important to guarantee UE antenna performance.</a:t>
            </a: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Calibri" panose="020F0502020204030204" pitchFamily="34" charset="0"/>
              </a:rPr>
              <a:t>Now, many regions have define their own </a:t>
            </a:r>
            <a:r>
              <a:rPr lang="en-US" altLang="zh-CN" sz="2000" dirty="0">
                <a:latin typeface="Calibri" panose="020F0502020204030204" pitchFamily="34" charset="0"/>
              </a:rPr>
              <a:t>NR TRP/TRS testing specification and </a:t>
            </a:r>
            <a:r>
              <a:rPr lang="en-US" altLang="zh-CN" sz="2000" dirty="0" smtClean="0">
                <a:latin typeface="Calibri" panose="020F0502020204030204" pitchFamily="34" charset="0"/>
              </a:rPr>
              <a:t>requirements which makes the NR TRP/TRS certification difficult.</a:t>
            </a: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Calibri" panose="020F0502020204030204" pitchFamily="34" charset="0"/>
              </a:rPr>
              <a:t>An unified global </a:t>
            </a:r>
            <a:r>
              <a:rPr lang="en-US" altLang="zh-CN" sz="2000" dirty="0">
                <a:latin typeface="Calibri" panose="020F0502020204030204" pitchFamily="34" charset="0"/>
              </a:rPr>
              <a:t>and consistent </a:t>
            </a:r>
            <a:r>
              <a:rPr lang="en-US" altLang="zh-CN" sz="2000" dirty="0" smtClean="0">
                <a:latin typeface="Calibri" panose="020F0502020204030204" pitchFamily="34" charset="0"/>
              </a:rPr>
              <a:t>specification will benefit the UE design and also global certification. </a:t>
            </a: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447" y="483062"/>
            <a:ext cx="1374182" cy="3251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5969" y="5791200"/>
            <a:ext cx="10300063" cy="56035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It deserves to be treated as part of RAN4 Rel-17 </a:t>
            </a:r>
            <a:r>
              <a:rPr lang="en-US" altLang="zh-CN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package</a:t>
            </a:r>
            <a:endParaRPr lang="en-US" altLang="zh-CN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01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0750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Pain of </a:t>
            </a:r>
            <a:r>
              <a:rPr lang="en-US" altLang="zh-CN" sz="4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LTE 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TRP/TRS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447" y="483062"/>
            <a:ext cx="1374182" cy="325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b="3549"/>
          <a:stretch/>
        </p:blipFill>
        <p:spPr>
          <a:xfrm>
            <a:off x="814652" y="4515991"/>
            <a:ext cx="7658787" cy="86857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8" name="右箭头 7"/>
          <p:cNvSpPr/>
          <p:nvPr/>
        </p:nvSpPr>
        <p:spPr>
          <a:xfrm>
            <a:off x="814654" y="2333468"/>
            <a:ext cx="10060998" cy="228600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40708" y="2312687"/>
            <a:ext cx="284018" cy="2597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6526" y="1951952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2012/3 (#55)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4162" y="2593768"/>
            <a:ext cx="1869486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SI for test method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3548275" y="2324871"/>
            <a:ext cx="284018" cy="2597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94093" y="196413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2012/9 (#57)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96830" y="2595315"/>
            <a:ext cx="1000595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SI closed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5095562" y="2324871"/>
            <a:ext cx="284018" cy="259772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41380" y="1964136"/>
            <a:ext cx="1519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2012/12 (#58)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754653" y="2598340"/>
            <a:ext cx="1019253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alibri" panose="020F0502020204030204" pitchFamily="34" charset="0"/>
              </a:rPr>
              <a:t>WI starts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406130" y="2304090"/>
            <a:ext cx="284018" cy="259772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51948" y="1943355"/>
            <a:ext cx="1519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2013/12 (#62)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894893" y="2586503"/>
            <a:ext cx="142699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alibri" panose="020F0502020204030204" pitchFamily="34" charset="0"/>
              </a:rPr>
              <a:t>Planned END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右箭头 21"/>
          <p:cNvSpPr/>
          <p:nvPr/>
        </p:nvSpPr>
        <p:spPr>
          <a:xfrm rot="5400000">
            <a:off x="10470528" y="2780403"/>
            <a:ext cx="729265" cy="226453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rot="10800000">
            <a:off x="774162" y="3182354"/>
            <a:ext cx="10060998" cy="228600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764945" y="3972115"/>
            <a:ext cx="10060998" cy="228600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 rot="5400000">
            <a:off x="450021" y="3578309"/>
            <a:ext cx="729265" cy="226453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17982" y="1658636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Calibri" panose="020F0502020204030204" pitchFamily="34" charset="0"/>
              </a:rPr>
              <a:t>2012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79906" y="1621343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Calibri" panose="020F0502020204030204" pitchFamily="34" charset="0"/>
              </a:rPr>
              <a:t>2013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724523" y="3004374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Calibri" panose="020F0502020204030204" pitchFamily="34" charset="0"/>
              </a:rPr>
              <a:t>2014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27432" y="3043636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Calibri" panose="020F0502020204030204" pitchFamily="34" charset="0"/>
              </a:rPr>
              <a:t>2015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7012" y="3722044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Calibri" panose="020F0502020204030204" pitchFamily="34" charset="0"/>
              </a:rPr>
              <a:t>2016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79905" y="3794011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Calibri" panose="020F0502020204030204" pitchFamily="34" charset="0"/>
              </a:rPr>
              <a:t>2017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469923" y="3906343"/>
            <a:ext cx="284018" cy="259772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982870" y="3539356"/>
            <a:ext cx="1519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2017/12 (#78)</a:t>
            </a:r>
            <a:endParaRPr lang="zh-CN" altLang="en-US" dirty="0"/>
          </a:p>
        </p:txBody>
      </p:sp>
      <p:sp>
        <p:nvSpPr>
          <p:cNvPr id="39" name="右弧形箭头 38"/>
          <p:cNvSpPr/>
          <p:nvPr/>
        </p:nvSpPr>
        <p:spPr>
          <a:xfrm>
            <a:off x="11106888" y="2304090"/>
            <a:ext cx="521682" cy="1899611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85557" y="4330491"/>
            <a:ext cx="152565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dirty="0" smtClean="0">
                <a:solidFill>
                  <a:schemeClr val="bg1"/>
                </a:solidFill>
              </a:rPr>
              <a:t>Delay 4 years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dirty="0" smtClean="0">
                <a:solidFill>
                  <a:schemeClr val="bg1"/>
                </a:solidFill>
              </a:rPr>
              <a:t>R12 to R15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dirty="0" smtClean="0">
                <a:solidFill>
                  <a:schemeClr val="bg1"/>
                </a:solidFill>
              </a:rPr>
              <a:t>No handheld UE requirements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87671" y="4162982"/>
            <a:ext cx="1041439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alibri" panose="020F0502020204030204" pitchFamily="34" charset="0"/>
              </a:rPr>
              <a:t>Real END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5969" y="5904598"/>
            <a:ext cx="10300063" cy="56035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We failed in LTE, to be succeeded in NR, more careful needs to be </a:t>
            </a:r>
            <a:r>
              <a:rPr lang="en-US" altLang="zh-CN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taken</a:t>
            </a:r>
            <a:endParaRPr lang="en-US" altLang="zh-CN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68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075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Thinking of R17 NR TRP/TRS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4231" y="1403811"/>
            <a:ext cx="10883538" cy="503631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 smtClean="0">
                <a:latin typeface="Calibri" panose="020F0502020204030204" pitchFamily="34" charset="0"/>
              </a:rPr>
              <a:t>RAN4 has enough expertise in defining TRP/TRS for a long time…</a:t>
            </a:r>
          </a:p>
          <a:p>
            <a:pPr>
              <a:lnSpc>
                <a:spcPct val="100000"/>
              </a:lnSpc>
            </a:pPr>
            <a:r>
              <a:rPr lang="en-US" altLang="zh-CN" sz="1800" b="1" dirty="0" smtClean="0">
                <a:latin typeface="Calibri" panose="020F0502020204030204" pitchFamily="34" charset="0"/>
              </a:rPr>
              <a:t>Still, some new features needs to be carefully treated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 err="1">
                <a:latin typeface="Calibri" panose="020F0502020204030204" pitchFamily="34" charset="0"/>
              </a:rPr>
              <a:t>Tx</a:t>
            </a:r>
            <a:r>
              <a:rPr lang="en-US" altLang="zh-CN" sz="1400" dirty="0">
                <a:latin typeface="Calibri" panose="020F0502020204030204" pitchFamily="34" charset="0"/>
              </a:rPr>
              <a:t> </a:t>
            </a:r>
            <a:r>
              <a:rPr lang="en-US" altLang="zh-CN" sz="1400" dirty="0" smtClean="0">
                <a:latin typeface="Calibri" panose="020F0502020204030204" pitchFamily="34" charset="0"/>
              </a:rPr>
              <a:t>diversity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 smtClean="0">
                <a:latin typeface="Calibri" panose="020F0502020204030204" pitchFamily="34" charset="0"/>
              </a:rPr>
              <a:t>Coherent/Non-coherent UE types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 smtClean="0">
                <a:latin typeface="Calibri" panose="020F0502020204030204" pitchFamily="34" charset="0"/>
              </a:rPr>
              <a:t>Dynamic/non-dynamic </a:t>
            </a:r>
            <a:r>
              <a:rPr lang="en-US" altLang="zh-CN" sz="1400" dirty="0">
                <a:latin typeface="Calibri" panose="020F0502020204030204" pitchFamily="34" charset="0"/>
              </a:rPr>
              <a:t>power sharing in </a:t>
            </a:r>
            <a:r>
              <a:rPr lang="en-US" altLang="zh-CN" sz="1400" dirty="0" smtClean="0">
                <a:latin typeface="Calibri" panose="020F0502020204030204" pitchFamily="34" charset="0"/>
              </a:rPr>
              <a:t>EN-DC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 smtClean="0">
                <a:latin typeface="Calibri" panose="020F0502020204030204" pitchFamily="34" charset="0"/>
              </a:rPr>
              <a:t>PA power boosting and </a:t>
            </a:r>
            <a:r>
              <a:rPr lang="en-US" altLang="zh-CN" sz="1400" dirty="0" err="1" smtClean="0">
                <a:latin typeface="Calibri" panose="020F0502020204030204" pitchFamily="34" charset="0"/>
              </a:rPr>
              <a:t>Pmax</a:t>
            </a:r>
            <a:r>
              <a:rPr lang="en-US" altLang="zh-CN" sz="1400" dirty="0" smtClean="0">
                <a:latin typeface="Calibri" panose="020F0502020204030204" pitchFamily="34" charset="0"/>
              </a:rPr>
              <a:t> configuration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>
                <a:latin typeface="Calibri" panose="020F0502020204030204" pitchFamily="34" charset="0"/>
              </a:rPr>
              <a:t>Transmit antenna </a:t>
            </a:r>
            <a:r>
              <a:rPr lang="en-US" altLang="zh-CN" sz="1400" dirty="0" smtClean="0">
                <a:latin typeface="Calibri" panose="020F0502020204030204" pitchFamily="34" charset="0"/>
              </a:rPr>
              <a:t>switch</a:t>
            </a:r>
            <a:endParaRPr lang="en-US" altLang="zh-CN" sz="1400" dirty="0">
              <a:latin typeface="Calibri" panose="020F050202020403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altLang="zh-CN" sz="1400" dirty="0">
                <a:latin typeface="Calibri" panose="020F0502020204030204" pitchFamily="34" charset="0"/>
              </a:rPr>
              <a:t>H</a:t>
            </a:r>
            <a:r>
              <a:rPr lang="en-US" altLang="zh-CN" sz="1400" dirty="0" smtClean="0">
                <a:latin typeface="Calibri" panose="020F0502020204030204" pitchFamily="34" charset="0"/>
              </a:rPr>
              <a:t>armonics </a:t>
            </a:r>
            <a:r>
              <a:rPr lang="en-US" altLang="zh-CN" sz="1400" dirty="0">
                <a:latin typeface="Calibri" panose="020F0502020204030204" pitchFamily="34" charset="0"/>
              </a:rPr>
              <a:t>and </a:t>
            </a:r>
            <a:r>
              <a:rPr lang="en-US" altLang="zh-CN" sz="1400" dirty="0" smtClean="0">
                <a:latin typeface="Calibri" panose="020F0502020204030204" pitchFamily="34" charset="0"/>
              </a:rPr>
              <a:t>IMD interference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 smtClean="0">
                <a:latin typeface="Calibri" panose="020F0502020204030204" pitchFamily="34" charset="0"/>
              </a:rPr>
              <a:t>Test cost reduction for EN-DC combinations</a:t>
            </a:r>
            <a:endParaRPr lang="en-US" altLang="zh-CN" sz="1400" dirty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1800" b="1" dirty="0" smtClean="0">
                <a:latin typeface="Calibri" panose="020F0502020204030204" pitchFamily="34" charset="0"/>
              </a:rPr>
              <a:t>And, it needs to be carefully thought about how </a:t>
            </a:r>
            <a:r>
              <a:rPr lang="en-US" altLang="zh-CN" sz="1800" b="1" dirty="0">
                <a:latin typeface="Calibri" panose="020F0502020204030204" pitchFamily="34" charset="0"/>
              </a:rPr>
              <a:t>to harmonize the existing different EN-DC test methods among regions and </a:t>
            </a:r>
            <a:r>
              <a:rPr lang="en-US" altLang="zh-CN" sz="1800" b="1" dirty="0" smtClean="0">
                <a:latin typeface="Calibri" panose="020F0502020204030204" pitchFamily="34" charset="0"/>
              </a:rPr>
              <a:t>operators, e.g. whether </a:t>
            </a:r>
            <a:r>
              <a:rPr lang="en-US" altLang="zh-CN" sz="1800" b="1" dirty="0">
                <a:latin typeface="Calibri" panose="020F0502020204030204" pitchFamily="34" charset="0"/>
              </a:rPr>
              <a:t>LTE </a:t>
            </a:r>
            <a:r>
              <a:rPr lang="en-US" altLang="zh-CN" sz="1800" b="1" dirty="0" smtClean="0">
                <a:latin typeface="Calibri" panose="020F0502020204030204" pitchFamily="34" charset="0"/>
              </a:rPr>
              <a:t>will be </a:t>
            </a:r>
            <a:r>
              <a:rPr lang="en-US" altLang="zh-CN" sz="1800" b="1" dirty="0">
                <a:latin typeface="Calibri" panose="020F0502020204030204" pitchFamily="34" charset="0"/>
              </a:rPr>
              <a:t>tested, how LTE is configured</a:t>
            </a:r>
            <a:r>
              <a:rPr lang="en-US" altLang="zh-CN" sz="1800" b="1" dirty="0" smtClean="0">
                <a:latin typeface="Calibri" panose="020F0502020204030204" pitchFamily="34" charset="0"/>
              </a:rPr>
              <a:t>…</a:t>
            </a:r>
            <a:endParaRPr lang="en-US" altLang="zh-CN" sz="1400" dirty="0" smtClean="0">
              <a:latin typeface="Calibri" panose="020F0502020204030204" pitchFamily="34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altLang="zh-CN" sz="1800" b="1" dirty="0">
                <a:latin typeface="Calibri" panose="020F0502020204030204" pitchFamily="34" charset="0"/>
              </a:rPr>
              <a:t>To avoid falling into </a:t>
            </a:r>
            <a:r>
              <a:rPr lang="en-US" altLang="zh-CN" sz="1800" b="1" dirty="0" smtClean="0">
                <a:latin typeface="Calibri" panose="020F0502020204030204" pitchFamily="34" charset="0"/>
              </a:rPr>
              <a:t>same trap like LTE</a:t>
            </a:r>
            <a:r>
              <a:rPr lang="en-US" altLang="zh-CN" sz="1800" b="1" dirty="0">
                <a:latin typeface="Calibri" panose="020F0502020204030204" pitchFamily="34" charset="0"/>
              </a:rPr>
              <a:t>, requirement definition framework </a:t>
            </a:r>
            <a:r>
              <a:rPr lang="en-US" altLang="zh-CN" sz="1800" b="1" dirty="0" smtClean="0">
                <a:latin typeface="Calibri" panose="020F0502020204030204" pitchFamily="34" charset="0"/>
              </a:rPr>
              <a:t>needs to be carefully studied before requirements are discussed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>
                <a:latin typeface="Calibri" panose="020F0502020204030204" pitchFamily="34" charset="0"/>
              </a:rPr>
              <a:t>Test data processing (CDF method, Joint band passing rate method, </a:t>
            </a:r>
            <a:r>
              <a:rPr lang="en-US" altLang="zh-CN" sz="1400" dirty="0" err="1">
                <a:latin typeface="Calibri" panose="020F0502020204030204" pitchFamily="34" charset="0"/>
              </a:rPr>
              <a:t>etc</a:t>
            </a:r>
            <a:r>
              <a:rPr lang="en-US" altLang="zh-CN" sz="1400" dirty="0">
                <a:latin typeface="Calibri" panose="020F0502020204030204" pitchFamily="34" charset="0"/>
              </a:rPr>
              <a:t>)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 smtClean="0">
                <a:latin typeface="Calibri" panose="020F0502020204030204" pitchFamily="34" charset="0"/>
              </a:rPr>
              <a:t>Theoretical </a:t>
            </a:r>
            <a:r>
              <a:rPr lang="en-US" altLang="zh-CN" sz="1400" dirty="0">
                <a:latin typeface="Calibri" panose="020F0502020204030204" pitchFamily="34" charset="0"/>
              </a:rPr>
              <a:t>analysis and simulations (network deployment and also UE antenna design</a:t>
            </a:r>
            <a:r>
              <a:rPr lang="en-US" altLang="zh-CN" sz="1400" dirty="0" smtClean="0">
                <a:latin typeface="Calibri" panose="020F0502020204030204" pitchFamily="34" charset="0"/>
              </a:rPr>
              <a:t>)</a:t>
            </a:r>
            <a:endParaRPr lang="en-US" altLang="zh-CN" sz="1400" dirty="0">
              <a:latin typeface="Calibri" panose="020F0502020204030204" pitchFamily="34" charset="0"/>
            </a:endParaRP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447" y="483062"/>
            <a:ext cx="1374182" cy="3251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5969" y="6159952"/>
            <a:ext cx="10300063" cy="56035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NR TRP/TRS looks familiar but differences are shown from LTE</a:t>
            </a:r>
          </a:p>
        </p:txBody>
      </p:sp>
    </p:spTree>
    <p:extLst>
      <p:ext uri="{BB962C8B-B14F-4D97-AF65-F5344CB8AC3E}">
        <p14:creationId xmlns:p14="http://schemas.microsoft.com/office/powerpoint/2010/main" val="390857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3153</TotalTime>
  <Words>333</Words>
  <Application>Microsoft Office PowerPoint</Application>
  <PresentationFormat>宽屏</PresentationFormat>
  <Paragraphs>50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Rounded MT Bold</vt:lpstr>
      <vt:lpstr>等线</vt:lpstr>
      <vt:lpstr>等线 Light</vt:lpstr>
      <vt:lpstr>Arial</vt:lpstr>
      <vt:lpstr>Calibri</vt:lpstr>
      <vt:lpstr>Times New Roman</vt:lpstr>
      <vt:lpstr>Wingdings</vt:lpstr>
      <vt:lpstr>Office 主题​​</vt:lpstr>
      <vt:lpstr>R17 NR TRP/TRS</vt:lpstr>
      <vt:lpstr>Values of 3GPP TRP/TRS</vt:lpstr>
      <vt:lpstr>Pain of LTE TRP/TRS</vt:lpstr>
      <vt:lpstr>Thinking of R17 NR TRP/TRS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标准与产品深入结合</dc:title>
  <dc:creator>OPPO Jinqiang</dc:creator>
  <cp:lastModifiedBy>OPPO(Zhongda)</cp:lastModifiedBy>
  <cp:revision>263</cp:revision>
  <dcterms:created xsi:type="dcterms:W3CDTF">2020-03-31T01:02:47Z</dcterms:created>
  <dcterms:modified xsi:type="dcterms:W3CDTF">2020-11-30T02:54:59Z</dcterms:modified>
</cp:coreProperties>
</file>