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4" r:id="rId4"/>
    <p:sldId id="272" r:id="rId5"/>
    <p:sldId id="270" r:id="rId6"/>
    <p:sldId id="273" r:id="rId7"/>
    <p:sldId id="267" r:id="rId8"/>
    <p:sldId id="275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5C6D2582-3DA1-47D5-BAED-C3D6B1A34B8D}"/>
    <pc:docChg chg="undo redo custSel addSld modSld">
      <pc:chgData name="Sumant Iyer" userId="913335bb-3b58-4b6e-abaa-4eed84b2043c" providerId="ADAL" clId="{5C6D2582-3DA1-47D5-BAED-C3D6B1A34B8D}" dt="2020-11-30T18:30:01.937" v="303" actId="20577"/>
      <pc:docMkLst>
        <pc:docMk/>
      </pc:docMkLst>
      <pc:sldChg chg="modSp mod">
        <pc:chgData name="Sumant Iyer" userId="913335bb-3b58-4b6e-abaa-4eed84b2043c" providerId="ADAL" clId="{5C6D2582-3DA1-47D5-BAED-C3D6B1A34B8D}" dt="2020-11-30T18:21:54.447" v="161" actId="114"/>
        <pc:sldMkLst>
          <pc:docMk/>
          <pc:sldMk cId="115401917" sldId="266"/>
        </pc:sldMkLst>
        <pc:spChg chg="mod">
          <ac:chgData name="Sumant Iyer" userId="913335bb-3b58-4b6e-abaa-4eed84b2043c" providerId="ADAL" clId="{5C6D2582-3DA1-47D5-BAED-C3D6B1A34B8D}" dt="2020-11-30T18:21:54.447" v="161" actId="114"/>
          <ac:spMkLst>
            <pc:docMk/>
            <pc:sldMk cId="115401917" sldId="266"/>
            <ac:spMk id="3" creationId="{079CB625-B913-4F76-B548-247554B700CA}"/>
          </ac:spMkLst>
        </pc:spChg>
      </pc:sldChg>
      <pc:sldChg chg="modSp mod">
        <pc:chgData name="Sumant Iyer" userId="913335bb-3b58-4b6e-abaa-4eed84b2043c" providerId="ADAL" clId="{5C6D2582-3DA1-47D5-BAED-C3D6B1A34B8D}" dt="2020-11-30T18:19:50.939" v="139" actId="403"/>
        <pc:sldMkLst>
          <pc:docMk/>
          <pc:sldMk cId="814040909" sldId="267"/>
        </pc:sldMkLst>
        <pc:spChg chg="mod">
          <ac:chgData name="Sumant Iyer" userId="913335bb-3b58-4b6e-abaa-4eed84b2043c" providerId="ADAL" clId="{5C6D2582-3DA1-47D5-BAED-C3D6B1A34B8D}" dt="2020-11-30T18:19:50.939" v="139" actId="403"/>
          <ac:spMkLst>
            <pc:docMk/>
            <pc:sldMk cId="814040909" sldId="267"/>
            <ac:spMk id="2" creationId="{BDD6C3CC-BA04-45EA-A8BF-84AAA52B064B}"/>
          </ac:spMkLst>
        </pc:spChg>
      </pc:sldChg>
      <pc:sldChg chg="modSp mod">
        <pc:chgData name="Sumant Iyer" userId="913335bb-3b58-4b6e-abaa-4eed84b2043c" providerId="ADAL" clId="{5C6D2582-3DA1-47D5-BAED-C3D6B1A34B8D}" dt="2020-11-30T18:25:53.397" v="293" actId="20577"/>
        <pc:sldMkLst>
          <pc:docMk/>
          <pc:sldMk cId="1053368602" sldId="272"/>
        </pc:sldMkLst>
        <pc:spChg chg="mod">
          <ac:chgData name="Sumant Iyer" userId="913335bb-3b58-4b6e-abaa-4eed84b2043c" providerId="ADAL" clId="{5C6D2582-3DA1-47D5-BAED-C3D6B1A34B8D}" dt="2020-11-30T18:25:53.397" v="293" actId="20577"/>
          <ac:spMkLst>
            <pc:docMk/>
            <pc:sldMk cId="1053368602" sldId="272"/>
            <ac:spMk id="3" creationId="{079CB625-B913-4F76-B548-247554B700CA}"/>
          </ac:spMkLst>
        </pc:spChg>
      </pc:sldChg>
      <pc:sldChg chg="modSp mod">
        <pc:chgData name="Sumant Iyer" userId="913335bb-3b58-4b6e-abaa-4eed84b2043c" providerId="ADAL" clId="{5C6D2582-3DA1-47D5-BAED-C3D6B1A34B8D}" dt="2020-11-30T18:30:01.937" v="303" actId="20577"/>
        <pc:sldMkLst>
          <pc:docMk/>
          <pc:sldMk cId="1888846914" sldId="273"/>
        </pc:sldMkLst>
        <pc:spChg chg="mod">
          <ac:chgData name="Sumant Iyer" userId="913335bb-3b58-4b6e-abaa-4eed84b2043c" providerId="ADAL" clId="{5C6D2582-3DA1-47D5-BAED-C3D6B1A34B8D}" dt="2020-11-30T18:30:01.937" v="303" actId="20577"/>
          <ac:spMkLst>
            <pc:docMk/>
            <pc:sldMk cId="1888846914" sldId="273"/>
            <ac:spMk id="3" creationId="{079CB625-B913-4F76-B548-247554B700CA}"/>
          </ac:spMkLst>
        </pc:spChg>
      </pc:sldChg>
      <pc:sldChg chg="modSp new mod">
        <pc:chgData name="Sumant Iyer" userId="913335bb-3b58-4b6e-abaa-4eed84b2043c" providerId="ADAL" clId="{5C6D2582-3DA1-47D5-BAED-C3D6B1A34B8D}" dt="2020-11-30T18:20:38.237" v="160" actId="20577"/>
        <pc:sldMkLst>
          <pc:docMk/>
          <pc:sldMk cId="116440240" sldId="275"/>
        </pc:sldMkLst>
        <pc:spChg chg="mod">
          <ac:chgData name="Sumant Iyer" userId="913335bb-3b58-4b6e-abaa-4eed84b2043c" providerId="ADAL" clId="{5C6D2582-3DA1-47D5-BAED-C3D6B1A34B8D}" dt="2020-11-30T18:20:30.097" v="142" actId="20577"/>
          <ac:spMkLst>
            <pc:docMk/>
            <pc:sldMk cId="116440240" sldId="275"/>
            <ac:spMk id="2" creationId="{2071696A-0437-42C8-AC32-EC5E752EA4B9}"/>
          </ac:spMkLst>
        </pc:spChg>
        <pc:spChg chg="mod">
          <ac:chgData name="Sumant Iyer" userId="913335bb-3b58-4b6e-abaa-4eed84b2043c" providerId="ADAL" clId="{5C6D2582-3DA1-47D5-BAED-C3D6B1A34B8D}" dt="2020-11-30T18:20:38.237" v="160" actId="20577"/>
          <ac:spMkLst>
            <pc:docMk/>
            <pc:sldMk cId="116440240" sldId="275"/>
            <ac:spMk id="3" creationId="{DB7CCC14-7F0F-494B-8D3C-9C7FEC72906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2CBD6-5F75-4DC0-AF9F-9EDECF466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972BCA-C6FD-45E3-B401-C84D5EC8B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C1C8A-383F-4154-BBE1-27697C4E4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557F2-DF98-43FE-8729-E5175CE1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33A9F-9A43-4604-8D3D-72FE45C4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62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8C77E-4B66-49EE-B34D-8D52E054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EE3510-4D66-469A-9C36-D8CE2BF88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F44A2-37C1-4B5B-A3C9-3AD517539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46061-BF6E-4180-81FC-D1F2081B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E1706-1815-43BB-B324-F666C60D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073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34ED8A-A940-43F9-BFC1-6066B0F50A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CCB15-95CC-48DB-B3FD-B4B6455A6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E2DF8-BC30-4D6B-97C6-9646C852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6830-01C8-4C4A-96E9-79047262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3F327-3453-412E-8637-62BC405C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510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3FEC7-8C3A-4047-B5D6-90A93548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39D6E-646B-4A28-B8C8-52AF1DB4B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EE7-91CF-4105-AB97-7D2415F6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E41-D35F-4728-A055-3FA18D0A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AB896-BCEA-4C7F-990A-75185592D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214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C310E-8B50-4B33-A38C-4F9ABBDA5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0B32-269C-4768-B0CF-204AAA25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AEF4A-A696-455D-8B2F-86333287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62DC6-13D3-44CD-8A9A-B06121E0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49DD3-E09D-4DD4-95E7-B165687A6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61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5FF3-CD7C-4B93-898B-A44926BE8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BFA83-E5A3-4731-97C8-5FE877FFE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924806-97E1-441C-A473-2EA10BDAB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C7C10-27D4-43BF-958B-9CEFB4B0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48EAAD-D7DE-43EA-98ED-5DEF485E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1ED162-6C0A-4BFE-AC3D-B2DCF117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34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88CF7-E05B-4BD8-93FF-75CFB971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7B86E-028D-469D-9115-FD4173667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4395A5-7DA2-44FD-9832-E8808C8D1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FBEADA-DC7C-44C3-BE82-6D06A9FBC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CE15E1-6FA4-42E7-A5AB-6F1194258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9ADEEB-662C-4C10-AB69-182A89FB4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8D95FA-ADDD-4E14-870A-0D5FC5E3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4EB727-D122-48F3-BC5A-365E93E0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667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3DE7-3A91-49C0-BDE1-70BBAC11A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E3A6D-E108-4CC6-AED7-444C93BD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67CA57-F92E-47B2-995D-A621268F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34E2E6-297C-4A5A-8F96-F0BF788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0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1889E7-DC64-4D1B-A995-BAE298E94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972FD-763F-4487-B18D-73F623F6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F3142B-CD13-4A78-96C3-21F105BF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448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DA020-2C33-49C5-9A87-090A0B09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E8123-219C-47A8-921A-A6689EF7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E05C05-EA61-45F4-92FF-A13875D88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07292-FB7A-495D-8EDD-84E7F0457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614F5-34EE-48E0-82AD-42D1984EE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58DB7-1FCF-4865-A765-55B1A791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78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92359-EC6C-4958-93A2-1CC0D308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45367D-007F-41FD-8C2F-A7B1B3460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4DF3A-3FFC-49AD-B489-4EE5020F4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E6512-EB97-4E1F-91F0-69C88240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F1654-F3D1-49B4-AFA3-388D047F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CC548-DE78-43C1-8E93-4045215F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225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687152-F271-4715-A0B3-B4C2FA5E6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F5DE2-5748-45FE-95A2-7337399E6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A03C1-335B-496C-8845-269EA32D6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2AE25-4CB4-44FE-8AD0-4429AA8312D5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C4E48-D9EB-40D1-BFD3-D3FC5F227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97696-C42E-40E0-81F2-7B14AFD8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649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91CB-195D-4D6D-99E0-9EC8137B4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9690"/>
            <a:ext cx="9144000" cy="851910"/>
          </a:xfrm>
        </p:spPr>
        <p:txBody>
          <a:bodyPr>
            <a:noAutofit/>
          </a:bodyPr>
          <a:lstStyle/>
          <a:p>
            <a:pPr algn="l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#90e 				RP-202511</a:t>
            </a:r>
            <a:b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Online Meeting, Dec. 2020</a:t>
            </a:r>
            <a:endParaRPr lang="fi-FI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3C8D9E-9BA8-491C-8A73-F3BFD5108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1828800" indent="-1828800" algn="l" hangingPunct="0"/>
            <a:r>
              <a:rPr lang="en-GB" b="1" dirty="0"/>
              <a:t>Title:	FR2 CA fallback behaviour: Achieving consistency across WGs		</a:t>
            </a:r>
          </a:p>
          <a:p>
            <a:pPr algn="l" hangingPunct="0"/>
            <a:r>
              <a:rPr lang="en-GB" b="1" dirty="0"/>
              <a:t>Source:	</a:t>
            </a:r>
            <a:r>
              <a:rPr lang="fi-FI" b="1" dirty="0"/>
              <a:t>Qualcomm Incorporated</a:t>
            </a:r>
          </a:p>
          <a:p>
            <a:pPr algn="l" hangingPunct="0"/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064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A55F9-4577-4808-A387-E8B7DAD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CB625-B913-4F76-B548-247554B70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94" y="1825625"/>
            <a:ext cx="5695948" cy="4351338"/>
          </a:xfrm>
        </p:spPr>
        <p:txBody>
          <a:bodyPr>
            <a:normAutofit/>
          </a:bodyPr>
          <a:lstStyle/>
          <a:p>
            <a:r>
              <a:rPr lang="en-US" dirty="0"/>
              <a:t>Original fallback behavior and signaling:</a:t>
            </a:r>
          </a:p>
          <a:p>
            <a:pPr lvl="1"/>
            <a:r>
              <a:rPr lang="en-US" i="1" dirty="0"/>
              <a:t>It is mandatory for a UE to be able to fallback to lower order CA bandwidth class configuration within a fallback group</a:t>
            </a:r>
          </a:p>
          <a:p>
            <a:pPr lvl="1"/>
            <a:r>
              <a:rPr lang="en-US" dirty="0"/>
              <a:t>Example of fallbacks for each sub-block of a 4+3 (H-I) configuration:</a:t>
            </a:r>
          </a:p>
          <a:p>
            <a:pPr lvl="2"/>
            <a:endParaRPr lang="en-US" i="1" dirty="0"/>
          </a:p>
          <a:p>
            <a:endParaRPr lang="en-US" dirty="0"/>
          </a:p>
        </p:txBody>
      </p:sp>
      <p:sp>
        <p:nvSpPr>
          <p:cNvPr id="4" name="Flowchart: Terminator 3">
            <a:extLst>
              <a:ext uri="{FF2B5EF4-FFF2-40B4-BE49-F238E27FC236}">
                <a16:creationId xmlns:a16="http://schemas.microsoft.com/office/drawing/2014/main" id="{ACAE065F-AC70-4412-8EDB-4C44C5ABF30D}"/>
              </a:ext>
            </a:extLst>
          </p:cNvPr>
          <p:cNvSpPr/>
          <p:nvPr/>
        </p:nvSpPr>
        <p:spPr>
          <a:xfrm>
            <a:off x="6300495" y="365125"/>
            <a:ext cx="3064436" cy="90424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June 2018: Original fallback behavior and signalling, consistency across WGs </a:t>
            </a:r>
          </a:p>
        </p:txBody>
      </p:sp>
      <p:sp>
        <p:nvSpPr>
          <p:cNvPr id="8" name="Flowchart: Terminator 7">
            <a:extLst>
              <a:ext uri="{FF2B5EF4-FFF2-40B4-BE49-F238E27FC236}">
                <a16:creationId xmlns:a16="http://schemas.microsoft.com/office/drawing/2014/main" id="{B3DADC85-A8C9-4402-9DFA-8C38E2990259}"/>
              </a:ext>
            </a:extLst>
          </p:cNvPr>
          <p:cNvSpPr/>
          <p:nvPr/>
        </p:nvSpPr>
        <p:spPr>
          <a:xfrm>
            <a:off x="9434460" y="1906906"/>
            <a:ext cx="2568448" cy="1103914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Aug 2019: Single CC fallback behavior agreed in RAN4. </a:t>
            </a:r>
          </a:p>
        </p:txBody>
      </p:sp>
      <p:sp>
        <p:nvSpPr>
          <p:cNvPr id="13" name="Flowchart: Terminator 12">
            <a:extLst>
              <a:ext uri="{FF2B5EF4-FFF2-40B4-BE49-F238E27FC236}">
                <a16:creationId xmlns:a16="http://schemas.microsoft.com/office/drawing/2014/main" id="{69B00B79-72EE-4ACA-AC51-0026BDBE8393}"/>
              </a:ext>
            </a:extLst>
          </p:cNvPr>
          <p:cNvSpPr/>
          <p:nvPr/>
        </p:nvSpPr>
        <p:spPr>
          <a:xfrm>
            <a:off x="9373496" y="3262279"/>
            <a:ext cx="2687051" cy="90424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Single CC fallback CR endorsed in RAN4</a:t>
            </a:r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6273E0FB-4FE5-4E99-9CAB-C3786A2134A5}"/>
              </a:ext>
            </a:extLst>
          </p:cNvPr>
          <p:cNvSpPr/>
          <p:nvPr/>
        </p:nvSpPr>
        <p:spPr>
          <a:xfrm>
            <a:off x="9535885" y="4424708"/>
            <a:ext cx="2353761" cy="765787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RAN88: Dedicated signaling not available for this behavior</a:t>
            </a:r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12AD00B-EA57-4B12-A8D7-D33293D24771}"/>
              </a:ext>
            </a:extLst>
          </p:cNvPr>
          <p:cNvCxnSpPr>
            <a:cxnSpLocks/>
            <a:stCxn id="13" idx="2"/>
            <a:endCxn id="21" idx="0"/>
          </p:cNvCxnSpPr>
          <p:nvPr/>
        </p:nvCxnSpPr>
        <p:spPr>
          <a:xfrm rot="5400000">
            <a:off x="10585800" y="4293485"/>
            <a:ext cx="258189" cy="4256"/>
          </a:xfrm>
          <a:prstGeom prst="bentConnector3">
            <a:avLst>
              <a:gd name="adj1" fmla="val 50000"/>
            </a:avLst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lowchart: Process 31">
            <a:extLst>
              <a:ext uri="{FF2B5EF4-FFF2-40B4-BE49-F238E27FC236}">
                <a16:creationId xmlns:a16="http://schemas.microsoft.com/office/drawing/2014/main" id="{E23F3374-F3AB-40EF-AE00-0E3E53F9336F}"/>
              </a:ext>
            </a:extLst>
          </p:cNvPr>
          <p:cNvSpPr/>
          <p:nvPr/>
        </p:nvSpPr>
        <p:spPr>
          <a:xfrm>
            <a:off x="7373067" y="5560231"/>
            <a:ext cx="4245776" cy="86297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RAN89: Core requirement change for all UEs proposed: Reduced fallback behavior</a:t>
            </a: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65141692-4173-4EB8-B269-FCFA2209B959}"/>
              </a:ext>
            </a:extLst>
          </p:cNvPr>
          <p:cNvCxnSpPr>
            <a:cxnSpLocks/>
            <a:stCxn id="21" idx="2"/>
            <a:endCxn id="32" idx="3"/>
          </p:cNvCxnSpPr>
          <p:nvPr/>
        </p:nvCxnSpPr>
        <p:spPr>
          <a:xfrm rot="16200000" flipH="1">
            <a:off x="10765193" y="5138067"/>
            <a:ext cx="801222" cy="906077"/>
          </a:xfrm>
          <a:prstGeom prst="bentConnector4">
            <a:avLst>
              <a:gd name="adj1" fmla="val 23073"/>
              <a:gd name="adj2" fmla="val 155117"/>
            </a:avLst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lowchart: Off-page Connector 61">
            <a:extLst>
              <a:ext uri="{FF2B5EF4-FFF2-40B4-BE49-F238E27FC236}">
                <a16:creationId xmlns:a16="http://schemas.microsoft.com/office/drawing/2014/main" id="{8790660C-93BE-4AC2-A2C1-808E4AA8A89D}"/>
              </a:ext>
            </a:extLst>
          </p:cNvPr>
          <p:cNvSpPr/>
          <p:nvPr/>
        </p:nvSpPr>
        <p:spPr>
          <a:xfrm>
            <a:off x="6019238" y="5629904"/>
            <a:ext cx="770307" cy="716059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How to resolve??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C4573F8-9136-4F28-AAF2-7EC82A31AE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78384"/>
              </p:ext>
            </p:extLst>
          </p:nvPr>
        </p:nvGraphicFramePr>
        <p:xfrm>
          <a:off x="1286072" y="5341727"/>
          <a:ext cx="471919" cy="11511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919">
                  <a:extLst>
                    <a:ext uri="{9D8B030D-6E8A-4147-A177-3AD203B41FA5}">
                      <a16:colId xmlns:a16="http://schemas.microsoft.com/office/drawing/2014/main" val="1917787609"/>
                    </a:ext>
                  </a:extLst>
                </a:gridCol>
              </a:tblGrid>
              <a:tr h="383716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523929"/>
                  </a:ext>
                </a:extLst>
              </a:tr>
              <a:tr h="383716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608556"/>
                  </a:ext>
                </a:extLst>
              </a:tr>
              <a:tr h="383716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058695"/>
                  </a:ext>
                </a:extLst>
              </a:tr>
            </a:tbl>
          </a:graphicData>
        </a:graphic>
      </p:graphicFrame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B9C227E9-E44A-482C-9657-4DB33D88B6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878148"/>
              </p:ext>
            </p:extLst>
          </p:nvPr>
        </p:nvGraphicFramePr>
        <p:xfrm>
          <a:off x="2703300" y="5527146"/>
          <a:ext cx="356458" cy="780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458">
                  <a:extLst>
                    <a:ext uri="{9D8B030D-6E8A-4147-A177-3AD203B41FA5}">
                      <a16:colId xmlns:a16="http://schemas.microsoft.com/office/drawing/2014/main" val="408133555"/>
                    </a:ext>
                  </a:extLst>
                </a:gridCol>
              </a:tblGrid>
              <a:tr h="390155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577460"/>
                  </a:ext>
                </a:extLst>
              </a:tr>
              <a:tr h="390155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521164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D94A5D7-C793-4F33-A64A-25750AD1C24D}"/>
              </a:ext>
            </a:extLst>
          </p:cNvPr>
          <p:cNvCxnSpPr>
            <a:cxnSpLocks/>
          </p:cNvCxnSpPr>
          <p:nvPr/>
        </p:nvCxnSpPr>
        <p:spPr>
          <a:xfrm flipH="1">
            <a:off x="1757992" y="4794417"/>
            <a:ext cx="507688" cy="469539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C64A392-70DB-4BF8-A2DD-B20B6282F90F}"/>
              </a:ext>
            </a:extLst>
          </p:cNvPr>
          <p:cNvCxnSpPr>
            <a:cxnSpLocks/>
          </p:cNvCxnSpPr>
          <p:nvPr/>
        </p:nvCxnSpPr>
        <p:spPr>
          <a:xfrm>
            <a:off x="2631440" y="4794417"/>
            <a:ext cx="71864" cy="684197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Terminator 27">
            <a:extLst>
              <a:ext uri="{FF2B5EF4-FFF2-40B4-BE49-F238E27FC236}">
                <a16:creationId xmlns:a16="http://schemas.microsoft.com/office/drawing/2014/main" id="{10C6F27D-848A-4C20-801F-086EBB16DF45}"/>
              </a:ext>
            </a:extLst>
          </p:cNvPr>
          <p:cNvSpPr/>
          <p:nvPr/>
        </p:nvSpPr>
        <p:spPr>
          <a:xfrm>
            <a:off x="6714867" y="4227655"/>
            <a:ext cx="2233518" cy="116002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RAN2 technically endorses CRs for signaling of new behavior</a:t>
            </a: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372AFF18-CA75-45BA-B887-3EE1C5EF3AE1}"/>
              </a:ext>
            </a:extLst>
          </p:cNvPr>
          <p:cNvCxnSpPr>
            <a:cxnSpLocks/>
            <a:stCxn id="28" idx="3"/>
            <a:endCxn id="21" idx="1"/>
          </p:cNvCxnSpPr>
          <p:nvPr/>
        </p:nvCxnSpPr>
        <p:spPr>
          <a:xfrm flipV="1">
            <a:off x="8948385" y="4807602"/>
            <a:ext cx="587500" cy="66"/>
          </a:xfrm>
          <a:prstGeom prst="bentConnector3">
            <a:avLst>
              <a:gd name="adj1" fmla="val 50000"/>
            </a:avLst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854A5F40-6A58-463F-87AA-ADFB79C52960}"/>
              </a:ext>
            </a:extLst>
          </p:cNvPr>
          <p:cNvCxnSpPr>
            <a:cxnSpLocks/>
            <a:stCxn id="8" idx="1"/>
            <a:endCxn id="164" idx="0"/>
          </p:cNvCxnSpPr>
          <p:nvPr/>
        </p:nvCxnSpPr>
        <p:spPr>
          <a:xfrm rot="10800000" flipV="1">
            <a:off x="7833650" y="2458862"/>
            <a:ext cx="1600810" cy="259215"/>
          </a:xfrm>
          <a:prstGeom prst="bentConnector2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E9E62571-829F-4DBE-893A-04A23ED241A3}"/>
              </a:ext>
            </a:extLst>
          </p:cNvPr>
          <p:cNvCxnSpPr>
            <a:cxnSpLocks/>
            <a:stCxn id="4" idx="1"/>
            <a:endCxn id="62" idx="0"/>
          </p:cNvCxnSpPr>
          <p:nvPr/>
        </p:nvCxnSpPr>
        <p:spPr>
          <a:xfrm rot="10800000" flipH="1" flipV="1">
            <a:off x="6300494" y="817244"/>
            <a:ext cx="103897" cy="4812659"/>
          </a:xfrm>
          <a:prstGeom prst="bentConnector4">
            <a:avLst>
              <a:gd name="adj1" fmla="val -220026"/>
              <a:gd name="adj2" fmla="val 54697"/>
            </a:avLst>
          </a:prstGeom>
          <a:ln w="3810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or: Elbow 112">
            <a:extLst>
              <a:ext uri="{FF2B5EF4-FFF2-40B4-BE49-F238E27FC236}">
                <a16:creationId xmlns:a16="http://schemas.microsoft.com/office/drawing/2014/main" id="{09E63829-1DDA-4CED-833C-62C622CBD086}"/>
              </a:ext>
            </a:extLst>
          </p:cNvPr>
          <p:cNvCxnSpPr>
            <a:cxnSpLocks/>
            <a:stCxn id="32" idx="1"/>
            <a:endCxn id="62" idx="3"/>
          </p:cNvCxnSpPr>
          <p:nvPr/>
        </p:nvCxnSpPr>
        <p:spPr>
          <a:xfrm rot="10800000">
            <a:off x="6789545" y="5987935"/>
            <a:ext cx="583522" cy="3783"/>
          </a:xfrm>
          <a:prstGeom prst="bentConnector3">
            <a:avLst/>
          </a:prstGeom>
          <a:ln w="28575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Connector: Elbow 152">
            <a:extLst>
              <a:ext uri="{FF2B5EF4-FFF2-40B4-BE49-F238E27FC236}">
                <a16:creationId xmlns:a16="http://schemas.microsoft.com/office/drawing/2014/main" id="{C9498140-D7A2-4616-AE4C-09D688EDEC87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5400000">
            <a:off x="10592124" y="3135718"/>
            <a:ext cx="251459" cy="1662"/>
          </a:xfrm>
          <a:prstGeom prst="bentConnector3">
            <a:avLst>
              <a:gd name="adj1" fmla="val 50000"/>
            </a:avLst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BDFF9D21-FFCF-45B1-94B2-D44A51E1CEF6}"/>
              </a:ext>
            </a:extLst>
          </p:cNvPr>
          <p:cNvSpPr txBox="1"/>
          <p:nvPr/>
        </p:nvSpPr>
        <p:spPr>
          <a:xfrm>
            <a:off x="6329442" y="2333155"/>
            <a:ext cx="15037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NBC = Non backward compatible</a:t>
            </a:r>
          </a:p>
        </p:txBody>
      </p:sp>
      <p:sp>
        <p:nvSpPr>
          <p:cNvPr id="164" name="Flowchart: Terminator 163">
            <a:extLst>
              <a:ext uri="{FF2B5EF4-FFF2-40B4-BE49-F238E27FC236}">
                <a16:creationId xmlns:a16="http://schemas.microsoft.com/office/drawing/2014/main" id="{71072200-6D36-4E62-84E2-BE20CD85E321}"/>
              </a:ext>
            </a:extLst>
          </p:cNvPr>
          <p:cNvSpPr/>
          <p:nvPr/>
        </p:nvSpPr>
        <p:spPr>
          <a:xfrm>
            <a:off x="6549426" y="2718078"/>
            <a:ext cx="2568448" cy="121430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Requires dedicated signaling to prevent NBC signaling change. LS sent to RAN2</a:t>
            </a:r>
          </a:p>
        </p:txBody>
      </p:sp>
      <p:cxnSp>
        <p:nvCxnSpPr>
          <p:cNvPr id="170" name="Connector: Elbow 169">
            <a:extLst>
              <a:ext uri="{FF2B5EF4-FFF2-40B4-BE49-F238E27FC236}">
                <a16:creationId xmlns:a16="http://schemas.microsoft.com/office/drawing/2014/main" id="{48C66467-FBE5-4FE8-945D-0EAC856592FD}"/>
              </a:ext>
            </a:extLst>
          </p:cNvPr>
          <p:cNvCxnSpPr>
            <a:cxnSpLocks/>
            <a:stCxn id="164" idx="2"/>
            <a:endCxn id="28" idx="0"/>
          </p:cNvCxnSpPr>
          <p:nvPr/>
        </p:nvCxnSpPr>
        <p:spPr>
          <a:xfrm rot="5400000">
            <a:off x="7685003" y="4079008"/>
            <a:ext cx="295270" cy="2024"/>
          </a:xfrm>
          <a:prstGeom prst="bentConnector3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Terminator 37">
            <a:extLst>
              <a:ext uri="{FF2B5EF4-FFF2-40B4-BE49-F238E27FC236}">
                <a16:creationId xmlns:a16="http://schemas.microsoft.com/office/drawing/2014/main" id="{740A7137-2128-4ADB-A302-5A5C7D09A985}"/>
              </a:ext>
            </a:extLst>
          </p:cNvPr>
          <p:cNvSpPr/>
          <p:nvPr/>
        </p:nvSpPr>
        <p:spPr>
          <a:xfrm>
            <a:off x="9373497" y="1020864"/>
            <a:ext cx="2690318" cy="69018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 2018: FR2 Rel-15 complete in RAN4 </a:t>
            </a:r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9794F634-7C08-49EE-882F-68CAC543A93A}"/>
              </a:ext>
            </a:extLst>
          </p:cNvPr>
          <p:cNvCxnSpPr>
            <a:cxnSpLocks/>
            <a:stCxn id="4" idx="3"/>
            <a:endCxn id="38" idx="0"/>
          </p:cNvCxnSpPr>
          <p:nvPr/>
        </p:nvCxnSpPr>
        <p:spPr>
          <a:xfrm>
            <a:off x="9364931" y="817245"/>
            <a:ext cx="1353725" cy="20361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9C3D6245-D133-4248-9F6B-9AAA90610D58}"/>
              </a:ext>
            </a:extLst>
          </p:cNvPr>
          <p:cNvCxnSpPr>
            <a:cxnSpLocks/>
            <a:stCxn id="38" idx="2"/>
            <a:endCxn id="8" idx="0"/>
          </p:cNvCxnSpPr>
          <p:nvPr/>
        </p:nvCxnSpPr>
        <p:spPr>
          <a:xfrm rot="16200000" flipH="1">
            <a:off x="10620742" y="1808964"/>
            <a:ext cx="195856" cy="2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01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A55F9-4577-4808-A387-E8B7DAD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Options to resolve conflict introduced in RAN4: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CB625-B913-4F76-B548-247554B70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91" y="1825625"/>
            <a:ext cx="6627979" cy="4351338"/>
          </a:xfrm>
        </p:spPr>
        <p:txBody>
          <a:bodyPr>
            <a:normAutofit/>
          </a:bodyPr>
          <a:lstStyle/>
          <a:p>
            <a:r>
              <a:rPr lang="en-US" dirty="0"/>
              <a:t>There are now 2 types of CA fallback behavior to reconcile in 3GPP</a:t>
            </a:r>
          </a:p>
          <a:p>
            <a:pPr lvl="1"/>
            <a:r>
              <a:rPr lang="en-US" dirty="0"/>
              <a:t>Original fallback behavior </a:t>
            </a:r>
          </a:p>
          <a:p>
            <a:pPr lvl="1"/>
            <a:r>
              <a:rPr lang="en-US" dirty="0"/>
              <a:t>Reduced fallback behavior proposal from RAN89 (as potentially agreeable replacement of single CC fallback behavior)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7F29577A-3EF7-4841-BE07-A4E3CE3A826A}"/>
              </a:ext>
            </a:extLst>
          </p:cNvPr>
          <p:cNvSpPr/>
          <p:nvPr/>
        </p:nvSpPr>
        <p:spPr>
          <a:xfrm>
            <a:off x="6624247" y="2305883"/>
            <a:ext cx="2275918" cy="85305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 types of fallback behavior to reconcile</a:t>
            </a:r>
          </a:p>
        </p:txBody>
      </p:sp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D0092C81-4056-47DA-A81B-33AD1DF75DBB}"/>
              </a:ext>
            </a:extLst>
          </p:cNvPr>
          <p:cNvSpPr/>
          <p:nvPr/>
        </p:nvSpPr>
        <p:spPr>
          <a:xfrm>
            <a:off x="2073434" y="4462397"/>
            <a:ext cx="2333897" cy="824186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Option 1: </a:t>
            </a:r>
          </a:p>
          <a:p>
            <a:pPr algn="ctr"/>
            <a:r>
              <a:rPr lang="en-US" dirty="0"/>
              <a:t>Retain original fallback behavior for all UEs</a:t>
            </a:r>
          </a:p>
        </p:txBody>
      </p:sp>
      <p:sp>
        <p:nvSpPr>
          <p:cNvPr id="6" name="Flowchart: Process 5">
            <a:extLst>
              <a:ext uri="{FF2B5EF4-FFF2-40B4-BE49-F238E27FC236}">
                <a16:creationId xmlns:a16="http://schemas.microsoft.com/office/drawing/2014/main" id="{AE0536D9-40A7-40EF-BEB8-77D5C7FB6B5B}"/>
              </a:ext>
            </a:extLst>
          </p:cNvPr>
          <p:cNvSpPr/>
          <p:nvPr/>
        </p:nvSpPr>
        <p:spPr>
          <a:xfrm>
            <a:off x="3383280" y="5611953"/>
            <a:ext cx="2333898" cy="938027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Option 2: </a:t>
            </a:r>
          </a:p>
          <a:p>
            <a:pPr algn="ctr"/>
            <a:r>
              <a:rPr lang="en-US" dirty="0"/>
              <a:t>Adopt reduced fallback requirement for all UEs </a:t>
            </a:r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BF189512-796F-453B-932D-C5183D809B14}"/>
              </a:ext>
            </a:extLst>
          </p:cNvPr>
          <p:cNvSpPr/>
          <p:nvPr/>
        </p:nvSpPr>
        <p:spPr>
          <a:xfrm>
            <a:off x="9858102" y="4497941"/>
            <a:ext cx="2024743" cy="1325563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Option 3: </a:t>
            </a:r>
          </a:p>
          <a:p>
            <a:pPr algn="ctr"/>
            <a:r>
              <a:rPr lang="en-US" dirty="0"/>
              <a:t>Retain both types of fallback behavior requirements as capability</a:t>
            </a:r>
          </a:p>
        </p:txBody>
      </p:sp>
      <p:sp>
        <p:nvSpPr>
          <p:cNvPr id="8" name="Flowchart: Decision 7">
            <a:extLst>
              <a:ext uri="{FF2B5EF4-FFF2-40B4-BE49-F238E27FC236}">
                <a16:creationId xmlns:a16="http://schemas.microsoft.com/office/drawing/2014/main" id="{D652C008-1EB7-41BB-8D58-967F2592CEA6}"/>
              </a:ext>
            </a:extLst>
          </p:cNvPr>
          <p:cNvSpPr/>
          <p:nvPr/>
        </p:nvSpPr>
        <p:spPr>
          <a:xfrm>
            <a:off x="6270637" y="4303642"/>
            <a:ext cx="2977478" cy="1714160"/>
          </a:xfrm>
          <a:prstGeom prst="flowChartDecisi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18B0E0B8-FB60-4225-B490-A4CE8A68614C}"/>
              </a:ext>
            </a:extLst>
          </p:cNvPr>
          <p:cNvCxnSpPr>
            <a:cxnSpLocks/>
            <a:stCxn id="4" idx="2"/>
            <a:endCxn id="8" idx="0"/>
          </p:cNvCxnSpPr>
          <p:nvPr/>
        </p:nvCxnSpPr>
        <p:spPr>
          <a:xfrm rot="5400000">
            <a:off x="7188438" y="3729873"/>
            <a:ext cx="1144707" cy="28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3D0BE3-253C-4D21-9C22-9C053302E55F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>
            <a:off x="9248115" y="5160722"/>
            <a:ext cx="6099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0A0A32C-1D54-4DDD-BF34-B10932F8E401}"/>
              </a:ext>
            </a:extLst>
          </p:cNvPr>
          <p:cNvSpPr txBox="1"/>
          <p:nvPr/>
        </p:nvSpPr>
        <p:spPr>
          <a:xfrm>
            <a:off x="9328670" y="4810539"/>
            <a:ext cx="368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9DDBC3-0208-4D44-9469-05121B7F35E5}"/>
              </a:ext>
            </a:extLst>
          </p:cNvPr>
          <p:cNvSpPr txBox="1"/>
          <p:nvPr/>
        </p:nvSpPr>
        <p:spPr>
          <a:xfrm>
            <a:off x="5955538" y="4656452"/>
            <a:ext cx="368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5DC954-12F6-4791-9CDA-3EE34D95BE17}"/>
              </a:ext>
            </a:extLst>
          </p:cNvPr>
          <p:cNvSpPr txBox="1"/>
          <p:nvPr/>
        </p:nvSpPr>
        <p:spPr>
          <a:xfrm>
            <a:off x="7147040" y="4610447"/>
            <a:ext cx="155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Dedicated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917E932-F27E-4487-8D2C-0C5B0D2C03AE}"/>
              </a:ext>
            </a:extLst>
          </p:cNvPr>
          <p:cNvSpPr txBox="1"/>
          <p:nvPr/>
        </p:nvSpPr>
        <p:spPr>
          <a:xfrm>
            <a:off x="6894510" y="5221792"/>
            <a:ext cx="1939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reconsideration?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73028C-A974-4202-B653-056FF3817E50}"/>
              </a:ext>
            </a:extLst>
          </p:cNvPr>
          <p:cNvSpPr txBox="1"/>
          <p:nvPr/>
        </p:nvSpPr>
        <p:spPr>
          <a:xfrm>
            <a:off x="6624247" y="4917251"/>
            <a:ext cx="238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signaling available on</a:t>
            </a:r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010C91DB-25BC-4423-9D55-7A8B8BFF8E68}"/>
              </a:ext>
            </a:extLst>
          </p:cNvPr>
          <p:cNvCxnSpPr>
            <a:stCxn id="8" idx="1"/>
            <a:endCxn id="6" idx="3"/>
          </p:cNvCxnSpPr>
          <p:nvPr/>
        </p:nvCxnSpPr>
        <p:spPr>
          <a:xfrm rot="10800000" flipV="1">
            <a:off x="5717179" y="5160721"/>
            <a:ext cx="553459" cy="92024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9E622B70-E61A-4276-A38A-7FD63AFC7296}"/>
              </a:ext>
            </a:extLst>
          </p:cNvPr>
          <p:cNvCxnSpPr>
            <a:stCxn id="8" idx="1"/>
            <a:endCxn id="5" idx="3"/>
          </p:cNvCxnSpPr>
          <p:nvPr/>
        </p:nvCxnSpPr>
        <p:spPr>
          <a:xfrm rot="10800000">
            <a:off x="4407331" y="4874490"/>
            <a:ext cx="1863306" cy="28623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67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A55F9-4577-4808-A387-E8B7DAD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1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CB625-B913-4F76-B548-247554B70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93" y="1825625"/>
            <a:ext cx="11675168" cy="4351338"/>
          </a:xfrm>
        </p:spPr>
        <p:txBody>
          <a:bodyPr>
            <a:normAutofit/>
          </a:bodyPr>
          <a:lstStyle/>
          <a:p>
            <a:r>
              <a:rPr lang="en-US" dirty="0"/>
              <a:t>Retain original fallback behavior for ALL UEs, no signalling change </a:t>
            </a:r>
          </a:p>
          <a:p>
            <a:pPr lvl="1"/>
            <a:r>
              <a:rPr lang="en-US" dirty="0"/>
              <a:t>Reverse RAN4 agreement that caused NBC change in RAN2</a:t>
            </a:r>
          </a:p>
          <a:p>
            <a:pPr lvl="2"/>
            <a:r>
              <a:rPr lang="en-US" dirty="0"/>
              <a:t>Ex: Remove yellow highlighted sentence from RAN4 spec</a:t>
            </a:r>
          </a:p>
          <a:p>
            <a:pPr lvl="2"/>
            <a:r>
              <a:rPr lang="en-US" dirty="0"/>
              <a:t>Standard returns to consistency </a:t>
            </a:r>
          </a:p>
          <a:p>
            <a:pPr lvl="1"/>
            <a:r>
              <a:rPr lang="en-US" dirty="0"/>
              <a:t>UEs retain freedom to not declare support for any CA configuration</a:t>
            </a:r>
          </a:p>
          <a:p>
            <a:pPr lvl="1"/>
            <a:r>
              <a:rPr lang="en-US" dirty="0"/>
              <a:t>Core requirement change for all UEs can be avoided, but testing reduction possible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415DEC-7767-4B98-9D71-63CA0BA99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582361"/>
            <a:ext cx="10906125" cy="1666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3368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A55F9-4577-4808-A387-E8B7DAD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2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CB625-B913-4F76-B548-247554B70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416" y="1856105"/>
            <a:ext cx="11675168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Adopt reduced fallback requirement for ALL UEs, no signalling change</a:t>
            </a:r>
          </a:p>
          <a:p>
            <a:pPr lvl="1"/>
            <a:r>
              <a:rPr lang="en-US" dirty="0"/>
              <a:t>Places </a:t>
            </a:r>
            <a:r>
              <a:rPr lang="en-US" dirty="0">
                <a:solidFill>
                  <a:srgbClr val="FF0000"/>
                </a:solidFill>
              </a:rPr>
              <a:t>burden of change on legacy UEs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A legacy UE that supports say, a 4+3 CA config. must now explicitly list out 14 additional fallback combinations to convey same information as before (4+2, 4+1, 4+0, 3+3, 3+2, 3+1, 3+0, 2+3, 2+2, 2+1, 2+0, 1+3, 1+2, 1+1)</a:t>
            </a:r>
          </a:p>
          <a:p>
            <a:pPr lvl="2"/>
            <a:r>
              <a:rPr lang="en-US" dirty="0"/>
              <a:t>previously it was implicit that the UE meets RAN4 specifications in all fallback configurations listed above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Sets a precedent for undermining RAN4 requirements: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RAN4 requirements can become optional without RAN4 consensus</a:t>
            </a:r>
            <a:endParaRPr lang="en-US" dirty="0"/>
          </a:p>
          <a:p>
            <a:pPr lvl="1"/>
            <a:r>
              <a:rPr lang="en-US" dirty="0"/>
              <a:t>Need to precisely define reduced fallback behavior in RAN4</a:t>
            </a:r>
          </a:p>
          <a:p>
            <a:pPr lvl="1"/>
            <a:r>
              <a:rPr lang="en-US" dirty="0"/>
              <a:t>Need to make NBC RAN2 wording change to capture reduced fallback requirement </a:t>
            </a:r>
          </a:p>
          <a:p>
            <a:r>
              <a:rPr lang="en-US" dirty="0">
                <a:highlight>
                  <a:srgbClr val="FFFF00"/>
                </a:highlight>
              </a:rPr>
              <a:t>Option 2 is not viable </a:t>
            </a:r>
            <a:r>
              <a:rPr lang="en-US" dirty="0"/>
              <a:t>because it sets </a:t>
            </a:r>
            <a:r>
              <a:rPr lang="en-US" dirty="0">
                <a:solidFill>
                  <a:srgbClr val="FF0000"/>
                </a:solidFill>
              </a:rPr>
              <a:t>undesirable precedents </a:t>
            </a:r>
            <a:r>
              <a:rPr lang="en-US" dirty="0"/>
              <a:t>or employs undesirable methods (NBC) that compromise standards integrity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642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A55F9-4577-4808-A387-E8B7DAD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3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CB625-B913-4F76-B548-247554B70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93" y="1825625"/>
            <a:ext cx="11675168" cy="4351338"/>
          </a:xfrm>
        </p:spPr>
        <p:txBody>
          <a:bodyPr>
            <a:normAutofit/>
          </a:bodyPr>
          <a:lstStyle/>
          <a:p>
            <a:r>
              <a:rPr lang="en-US" dirty="0"/>
              <a:t>Retain both types of fallback behavior requirements for UEs to choose</a:t>
            </a:r>
          </a:p>
          <a:p>
            <a:pPr lvl="1"/>
            <a:r>
              <a:rPr lang="en-US" dirty="0"/>
              <a:t>For standards consistency across WGs:</a:t>
            </a:r>
          </a:p>
          <a:p>
            <a:pPr lvl="2"/>
            <a:r>
              <a:rPr lang="en-US" b="1" dirty="0"/>
              <a:t>New signaling is required</a:t>
            </a:r>
            <a:r>
              <a:rPr lang="en-US" dirty="0"/>
              <a:t> for UEs that support reduced fallback behavior</a:t>
            </a:r>
          </a:p>
          <a:p>
            <a:pPr lvl="3"/>
            <a:r>
              <a:rPr lang="en-US" dirty="0"/>
              <a:t>(see Option 2 detail for motivation)</a:t>
            </a:r>
          </a:p>
          <a:p>
            <a:pPr lvl="3"/>
            <a:r>
              <a:rPr lang="en-US" dirty="0"/>
              <a:t>Technically endorsed RAN2 CR as a starting point?</a:t>
            </a:r>
          </a:p>
          <a:p>
            <a:pPr lvl="2"/>
            <a:r>
              <a:rPr lang="en-US" dirty="0"/>
              <a:t>Original signaling shall be retained for UEs with original fallback behavior</a:t>
            </a:r>
          </a:p>
          <a:p>
            <a:pPr lvl="1"/>
            <a:r>
              <a:rPr lang="en-US" dirty="0"/>
              <a:t>Need to precisely define reduced fallback behavior: </a:t>
            </a:r>
          </a:p>
          <a:p>
            <a:pPr lvl="2"/>
            <a:r>
              <a:rPr lang="en-US" dirty="0"/>
              <a:t>Must include explicit list of RAN4 requirements that will not be supported by UE in fallback configurations (</a:t>
            </a:r>
            <a:r>
              <a:rPr lang="en-US" b="1" dirty="0"/>
              <a:t>no ‘blank check’ on requirement exemptions</a:t>
            </a:r>
            <a:r>
              <a:rPr lang="en-US" dirty="0"/>
              <a:t>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846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6C3CC-BA04-45EA-A8BF-84AAA52B0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Options to resolve FR2 UE CA fallback behavior problem </a:t>
            </a:r>
            <a:r>
              <a:rPr lang="en-US" sz="4000" dirty="0">
                <a:solidFill>
                  <a:srgbClr val="92D050"/>
                </a:solidFill>
              </a:rPr>
              <a:t>(while preserving 3GPP Standards Integrity)</a:t>
            </a:r>
            <a:endParaRPr lang="en-US" dirty="0">
              <a:solidFill>
                <a:srgbClr val="92D050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3D0CEC4-47FC-46F7-BDAE-66868BA9E4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7181228"/>
              </p:ext>
            </p:extLst>
          </p:nvPr>
        </p:nvGraphicFramePr>
        <p:xfrm>
          <a:off x="838200" y="1825625"/>
          <a:ext cx="1031748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9240">
                  <a:extLst>
                    <a:ext uri="{9D8B030D-6E8A-4147-A177-3AD203B41FA5}">
                      <a16:colId xmlns:a16="http://schemas.microsoft.com/office/drawing/2014/main" val="555803959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674303923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499140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Option 1: Retain original fallback behavior (Discard reduced fallback)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Option 3: Retain both types of fallback behavior requirements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1000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RAN2 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None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New signaling is required for UEs</a:t>
                      </a:r>
                      <a:r>
                        <a:rPr lang="en-US" dirty="0"/>
                        <a:t> that exhibit reduced fallback behavior. Original signaling retained for UEs with original fallback behavior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4657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RAN4 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Remove statement in clause 4.2 of TS38.101-x that introduced conflict due to NBC nature </a:t>
                      </a:r>
                      <a:r>
                        <a:rPr lang="en-US"/>
                        <a:t>of change: </a:t>
                      </a:r>
                      <a:endParaRPr lang="en-US" dirty="0"/>
                    </a:p>
                    <a:p>
                      <a:pPr algn="l"/>
                      <a:endParaRPr lang="en-US" dirty="0"/>
                    </a:p>
                    <a:p>
                      <a:pPr algn="l"/>
                      <a:r>
                        <a:rPr lang="en-US" strike="sngStrike" dirty="0"/>
                        <a:t>A terminal which supports CA or DC configurations, which include FR2 intra-band CA …. but can directly fall back to a single FR2 carrier. Deactivating carriers within the CA or DC combination is still possible</a:t>
                      </a:r>
                      <a:r>
                        <a:rPr lang="en-US" dirty="0"/>
                        <a:t>. </a:t>
                      </a:r>
                    </a:p>
                    <a:p>
                      <a:pPr algn="l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/>
                        <a:t>For UEs that declare reduced fallback behavior: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Explicit list of RAN4 requirement exemptions </a:t>
                      </a:r>
                      <a:r>
                        <a:rPr lang="en-US" dirty="0"/>
                        <a:t>must be documented in spec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8517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040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696A-0437-42C8-AC32-EC5E752EA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CCC14-7F0F-494B-8D3C-9C7FEC729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(reserved)</a:t>
            </a:r>
          </a:p>
        </p:txBody>
      </p:sp>
    </p:spTree>
    <p:extLst>
      <p:ext uri="{BB962C8B-B14F-4D97-AF65-F5344CB8AC3E}">
        <p14:creationId xmlns:p14="http://schemas.microsoft.com/office/powerpoint/2010/main" val="116440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9158</TotalTime>
  <Words>714</Words>
  <Application>Microsoft Office PowerPoint</Application>
  <PresentationFormat>Widescreen</PresentationFormat>
  <Paragraphs>81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3GPP TSG RAN Meeting #90e     RP-202511 Online Meeting, Dec. 2020</vt:lpstr>
      <vt:lpstr>Chronology</vt:lpstr>
      <vt:lpstr>3 Options to resolve conflict introduced in RAN4:</vt:lpstr>
      <vt:lpstr>Option 1 Detail</vt:lpstr>
      <vt:lpstr>Option 2 Detail</vt:lpstr>
      <vt:lpstr>Option 3 Detail</vt:lpstr>
      <vt:lpstr>Options to resolve FR2 UE CA fallback behavior problem (while preserving 3GPP Standards Integrity)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Meeting #88e     RP-20xxxx Electronic Meeting, June 29 - July 3, 2020</dc:title>
  <dc:creator>Sari Nielsen</dc:creator>
  <cp:lastModifiedBy>Qualcomm</cp:lastModifiedBy>
  <cp:revision>37</cp:revision>
  <dcterms:created xsi:type="dcterms:W3CDTF">2020-06-30T12:06:29Z</dcterms:created>
  <dcterms:modified xsi:type="dcterms:W3CDTF">2020-11-30T18:30:27Z</dcterms:modified>
</cp:coreProperties>
</file>