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6" r:id="rId4"/>
    <p:sldId id="267" r:id="rId5"/>
    <p:sldId id="264" r:id="rId6"/>
    <p:sldId id="263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732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5154" y="1653648"/>
            <a:ext cx="8159294" cy="1534567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On handling new band combinations with no DL interruption for dynamic </a:t>
            </a:r>
            <a:r>
              <a:rPr lang="en-US" altLang="zh-CN" sz="2800" b="1" dirty="0" err="1" smtClean="0"/>
              <a:t>Tx</a:t>
            </a:r>
            <a:r>
              <a:rPr lang="en-US" altLang="zh-CN" sz="2800" b="1" dirty="0" smtClean="0"/>
              <a:t> switching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97864"/>
            <a:ext cx="6400800" cy="631236"/>
          </a:xfrm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chemeClr val="tx1"/>
                </a:solidFill>
              </a:rPr>
              <a:t>China </a:t>
            </a:r>
            <a:r>
              <a:rPr lang="en-US" altLang="zh-CN" sz="2400" smtClean="0">
                <a:solidFill>
                  <a:schemeClr val="tx1"/>
                </a:solidFill>
              </a:rPr>
              <a:t>Telecom, CATT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42491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3GPP TSG RAN Meeting </a:t>
            </a:r>
            <a:r>
              <a:rPr lang="en-US" altLang="zh-CN" dirty="0" smtClean="0"/>
              <a:t>#90e</a:t>
            </a:r>
            <a:r>
              <a:rPr lang="en-GB" altLang="zh-CN" dirty="0"/>
              <a:t>	</a:t>
            </a:r>
          </a:p>
          <a:p>
            <a:r>
              <a:rPr lang="en-US" altLang="zh-CN" dirty="0"/>
              <a:t>Electronic Meeting, December 7 - 11, 2020 </a:t>
            </a:r>
            <a:endParaRPr lang="en-GB" altLang="zh-CN" dirty="0"/>
          </a:p>
          <a:p>
            <a:r>
              <a:rPr lang="en-US" altLang="ja-JP" dirty="0"/>
              <a:t>Agenda: </a:t>
            </a:r>
            <a:r>
              <a:rPr lang="en-US" altLang="zh-CN" dirty="0" smtClean="0"/>
              <a:t>9.1.4</a:t>
            </a:r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RP-202369</a:t>
            </a:r>
            <a:endParaRPr lang="en-US" altLang="zh-CN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3758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15566"/>
            <a:ext cx="8291264" cy="3888432"/>
          </a:xfrm>
        </p:spPr>
        <p:txBody>
          <a:bodyPr>
            <a:noAutofit/>
          </a:bodyPr>
          <a:lstStyle/>
          <a:p>
            <a:pPr marL="180975" indent="-180975" hangingPunct="0">
              <a:spcBef>
                <a:spcPts val="500"/>
              </a:spcBef>
            </a:pPr>
            <a:r>
              <a:rPr lang="en-US" altLang="zh-CN" sz="1800" dirty="0" smtClean="0"/>
              <a:t>Dynamic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switching between two uplink </a:t>
            </a:r>
            <a:r>
              <a:rPr lang="en-US" altLang="zh-CN" sz="1800" dirty="0" smtClean="0"/>
              <a:t>carriers has been introduced in Rel-16 under FR1 RF requirement WI [1].</a:t>
            </a:r>
          </a:p>
          <a:p>
            <a:pPr marL="542925" lvl="1" indent="-277813" hangingPunct="0">
              <a:spcBef>
                <a:spcPts val="500"/>
              </a:spcBef>
            </a:pPr>
            <a:r>
              <a:rPr lang="en-US" altLang="zh-CN" sz="1600" dirty="0" smtClean="0"/>
              <a:t>The UE support of dynamic </a:t>
            </a:r>
            <a:r>
              <a:rPr lang="en-US" altLang="zh-CN" sz="1600" dirty="0" err="1" smtClean="0"/>
              <a:t>Tx</a:t>
            </a:r>
            <a:r>
              <a:rPr lang="en-US" altLang="zh-CN" sz="1600" dirty="0" smtClean="0"/>
              <a:t> switching is indicated </a:t>
            </a:r>
            <a:r>
              <a:rPr lang="en-US" altLang="zh-CN" sz="1600" dirty="0"/>
              <a:t>per </a:t>
            </a:r>
            <a:r>
              <a:rPr lang="en-US" altLang="zh-CN" sz="1600" dirty="0" smtClean="0"/>
              <a:t>UL band </a:t>
            </a:r>
            <a:r>
              <a:rPr lang="en-US" altLang="zh-CN" sz="1600" dirty="0"/>
              <a:t>pair </a:t>
            </a:r>
            <a:r>
              <a:rPr lang="en-US" altLang="zh-CN" sz="1600" dirty="0" smtClean="0"/>
              <a:t>per </a:t>
            </a:r>
            <a:r>
              <a:rPr lang="en-US" altLang="zh-CN" sz="1600" dirty="0"/>
              <a:t>band </a:t>
            </a:r>
            <a:r>
              <a:rPr lang="en-US" altLang="zh-CN" sz="1600" dirty="0" smtClean="0"/>
              <a:t>combination for </a:t>
            </a:r>
            <a:r>
              <a:rPr lang="en-GB" altLang="zh-CN" sz="1600" dirty="0"/>
              <a:t>inter-band UL CA, SUL </a:t>
            </a:r>
            <a:r>
              <a:rPr lang="en-GB" altLang="zh-CN" sz="1600" dirty="0" smtClean="0"/>
              <a:t>and EN-DC</a:t>
            </a:r>
            <a:r>
              <a:rPr lang="en-US" altLang="zh-CN" sz="1600" dirty="0" smtClean="0"/>
              <a:t>, as seen in RAN4 UE feature </a:t>
            </a:r>
            <a:r>
              <a:rPr lang="en-GB" altLang="zh-CN" sz="1600" dirty="0"/>
              <a:t>group </a:t>
            </a:r>
            <a:r>
              <a:rPr lang="en-US" altLang="zh-CN" sz="1600" dirty="0" smtClean="0"/>
              <a:t>7-1 </a:t>
            </a:r>
            <a:r>
              <a:rPr lang="en-US" altLang="zh-CN" sz="1600" dirty="0"/>
              <a:t>[</a:t>
            </a:r>
            <a:r>
              <a:rPr lang="en-US" altLang="zh-CN" sz="1600" dirty="0" smtClean="0"/>
              <a:t>2].</a:t>
            </a:r>
          </a:p>
          <a:p>
            <a:pPr marL="542925" lvl="1" indent="-277813" hangingPunct="0">
              <a:spcBef>
                <a:spcPts val="500"/>
              </a:spcBef>
            </a:pPr>
            <a:r>
              <a:rPr lang="en-US" altLang="zh-CN" sz="1600" dirty="0" smtClean="0"/>
              <a:t>Meanwhile, for </a:t>
            </a:r>
            <a:r>
              <a:rPr lang="en-GB" altLang="zh-CN" sz="1600" dirty="0"/>
              <a:t>duplex mode </a:t>
            </a:r>
            <a:r>
              <a:rPr lang="en-GB" altLang="zh-CN" sz="1600" dirty="0" smtClean="0"/>
              <a:t>combinations excepting SUL+TDD and TDD+TDD with the </a:t>
            </a:r>
            <a:r>
              <a:rPr lang="en-GB" altLang="zh-CN" sz="1600" dirty="0"/>
              <a:t>same UL-DL </a:t>
            </a:r>
            <a:r>
              <a:rPr lang="en-GB" altLang="zh-CN" sz="1600" dirty="0" smtClean="0"/>
              <a:t>pattern, </a:t>
            </a:r>
            <a:r>
              <a:rPr lang="en-US" altLang="zh-CN" sz="1600" dirty="0" smtClean="0"/>
              <a:t>the requiring of </a:t>
            </a:r>
            <a:r>
              <a:rPr lang="en-GB" altLang="zh-CN" sz="1600" dirty="0" smtClean="0"/>
              <a:t>DL interruption </a:t>
            </a:r>
            <a:r>
              <a:rPr lang="en-GB" altLang="zh-CN" sz="1600" dirty="0"/>
              <a:t>due to </a:t>
            </a:r>
            <a:r>
              <a:rPr lang="en-GB" altLang="zh-CN" sz="1600" dirty="0" err="1" smtClean="0"/>
              <a:t>Tx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switching </a:t>
            </a:r>
            <a:r>
              <a:rPr lang="en-GB" altLang="zh-CN" sz="1600" dirty="0" smtClean="0"/>
              <a:t>can be indicated per band per band combination for each band pair supporting UL </a:t>
            </a:r>
            <a:r>
              <a:rPr lang="en-GB" altLang="zh-CN" sz="1600" dirty="0" err="1" smtClean="0"/>
              <a:t>Tx</a:t>
            </a:r>
            <a:r>
              <a:rPr lang="en-GB" altLang="zh-CN" sz="1600" dirty="0" smtClean="0"/>
              <a:t> switching [2].</a:t>
            </a:r>
          </a:p>
          <a:p>
            <a:pPr marL="542925" lvl="1" indent="-277813" hangingPunct="0">
              <a:spcBef>
                <a:spcPts val="500"/>
              </a:spcBef>
            </a:pPr>
            <a:r>
              <a:rPr lang="en-GB" altLang="zh-CN" sz="1600" dirty="0" smtClean="0"/>
              <a:t>For some </a:t>
            </a:r>
            <a:r>
              <a:rPr lang="en-US" altLang="zh-CN" sz="1600" dirty="0"/>
              <a:t>EN-DC and UL CA </a:t>
            </a:r>
            <a:r>
              <a:rPr lang="en-US" altLang="zh-CN" sz="1600" dirty="0" smtClean="0"/>
              <a:t>configurations, DL interruption at UE is not allowed, as agreed in [3] [4]. </a:t>
            </a:r>
          </a:p>
          <a:p>
            <a:pPr marL="808038" lvl="2" indent="-180975" fontAlgn="base" hangingPunct="0">
              <a:spcBef>
                <a:spcPts val="5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These configurations are requested by operators, and checked by chipset/UE vendors one by one.</a:t>
            </a:r>
          </a:p>
          <a:p>
            <a:pPr marL="808038" lvl="2" indent="-180975" fontAlgn="base" hangingPunct="0">
              <a:spcBef>
                <a:spcPts val="5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No generic criteria on identifying the configurations with no DL interruption has been agreed.</a:t>
            </a:r>
          </a:p>
          <a:p>
            <a:pPr marL="180975" indent="-180975" hangingPunct="0">
              <a:spcBef>
                <a:spcPts val="900"/>
              </a:spcBef>
            </a:pPr>
            <a:r>
              <a:rPr lang="en-US" altLang="zh-CN" sz="1800" dirty="0" smtClean="0"/>
              <a:t>Question on </a:t>
            </a:r>
            <a:r>
              <a:rPr lang="en-US" altLang="zh-CN" sz="1800" dirty="0"/>
              <a:t>how to handle new band combinations with no DL interruption has been </a:t>
            </a:r>
            <a:r>
              <a:rPr lang="en-US" altLang="zh-CN" sz="1800" dirty="0" smtClean="0"/>
              <a:t>raised in </a:t>
            </a:r>
            <a:r>
              <a:rPr lang="en-US" altLang="zh-CN" sz="1800" dirty="0"/>
              <a:t>RAN4 #97e, and two alternatives have been </a:t>
            </a:r>
            <a:r>
              <a:rPr lang="en-US" altLang="zh-CN" sz="1800" dirty="0" smtClean="0"/>
              <a:t>initially discussed in </a:t>
            </a:r>
            <a:r>
              <a:rPr lang="en-US" altLang="zh-CN" sz="1800" dirty="0"/>
              <a:t>[5].</a:t>
            </a:r>
          </a:p>
          <a:p>
            <a:pPr marL="0" indent="0" hangingPunct="0">
              <a:spcBef>
                <a:spcPts val="500"/>
              </a:spcBef>
              <a:buNone/>
            </a:pPr>
            <a:endParaRPr lang="en-US" altLang="zh-CN" sz="1600" dirty="0" smtClean="0"/>
          </a:p>
          <a:p>
            <a:pPr hangingPunct="0">
              <a:spcBef>
                <a:spcPts val="500"/>
              </a:spcBef>
            </a:pPr>
            <a:endParaRPr lang="zh-CN" altLang="zh-CN" sz="16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Discussion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816424"/>
          </a:xfrm>
        </p:spPr>
        <p:txBody>
          <a:bodyPr>
            <a:noAutofit/>
          </a:bodyPr>
          <a:lstStyle/>
          <a:p>
            <a:pPr marL="180975" indent="-180975" hangingPunct="0"/>
            <a:r>
              <a:rPr lang="en-US" altLang="zh-CN" sz="1800" dirty="0"/>
              <a:t>Handling of new band combinations with no DL interruption </a:t>
            </a:r>
            <a:r>
              <a:rPr lang="en-US" altLang="zh-CN" sz="1800" dirty="0" smtClean="0"/>
              <a:t>for </a:t>
            </a:r>
            <a:r>
              <a:rPr lang="en-US" altLang="zh-CN" sz="1800" dirty="0"/>
              <a:t>dynamic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switching discussed in RAN4 #97e:</a:t>
            </a:r>
            <a:endParaRPr lang="en-US" altLang="zh-CN" sz="1800" dirty="0"/>
          </a:p>
          <a:p>
            <a:pPr marL="542925" lvl="1" indent="-277813" hangingPunct="0"/>
            <a:r>
              <a:rPr lang="en-US" altLang="zh-CN" sz="1600" dirty="0"/>
              <a:t>Alternative #1: Submit CRs to </a:t>
            </a:r>
            <a:r>
              <a:rPr lang="en-US" altLang="zh-CN" sz="1600" dirty="0" smtClean="0"/>
              <a:t>RAN4 Rel-16 FR1 RF WI </a:t>
            </a:r>
            <a:r>
              <a:rPr lang="en-US" altLang="zh-CN" sz="1600" dirty="0"/>
              <a:t>maintenance or </a:t>
            </a:r>
            <a:r>
              <a:rPr lang="en-US" altLang="zh-CN" sz="1600" dirty="0" smtClean="0"/>
              <a:t>TEI16</a:t>
            </a:r>
            <a:r>
              <a:rPr lang="en-US" altLang="zh-CN" sz="1600" dirty="0"/>
              <a:t>.</a:t>
            </a:r>
          </a:p>
          <a:p>
            <a:pPr marL="808038" lvl="2" indent="-180975" fontAlgn="base" hangingPunct="0">
              <a:spcBef>
                <a:spcPts val="4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Pros: </a:t>
            </a:r>
            <a:r>
              <a:rPr lang="en-US" altLang="zh-CN" sz="1400" dirty="0" smtClean="0"/>
              <a:t>No </a:t>
            </a:r>
            <a:r>
              <a:rPr lang="en-US" altLang="zh-CN" sz="1400" dirty="0"/>
              <a:t>need to open a new WI.</a:t>
            </a:r>
          </a:p>
          <a:p>
            <a:pPr marL="808038" lvl="2" indent="-180975" fontAlgn="base" hangingPunct="0">
              <a:spcBef>
                <a:spcPts val="4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Cons: </a:t>
            </a:r>
          </a:p>
          <a:p>
            <a:pPr marL="989013" lvl="3" indent="-180975" hangingPunct="0">
              <a:buFont typeface="Wingdings" pitchFamily="2" charset="2"/>
              <a:buChar char="ü"/>
            </a:pPr>
            <a:r>
              <a:rPr lang="en-US" altLang="zh-CN" sz="1300" dirty="0" smtClean="0"/>
              <a:t>Difficult to </a:t>
            </a:r>
            <a:r>
              <a:rPr lang="en-US" altLang="zh-CN" sz="1300" dirty="0"/>
              <a:t>organize </a:t>
            </a:r>
            <a:r>
              <a:rPr lang="en-US" altLang="zh-CN" sz="1300" dirty="0" smtClean="0"/>
              <a:t>thorough technical </a:t>
            </a:r>
            <a:r>
              <a:rPr lang="en-US" altLang="zh-CN" sz="1300" dirty="0"/>
              <a:t>discussion when companies have different views on </a:t>
            </a:r>
            <a:r>
              <a:rPr lang="en-US" altLang="zh-CN" sz="1300" dirty="0" smtClean="0"/>
              <a:t>whether or not </a:t>
            </a:r>
            <a:r>
              <a:rPr lang="en-US" altLang="zh-CN" sz="1300" dirty="0"/>
              <a:t>to mandate </a:t>
            </a:r>
            <a:r>
              <a:rPr lang="en-US" altLang="zh-CN" sz="1300" dirty="0" smtClean="0"/>
              <a:t>no DL </a:t>
            </a:r>
            <a:r>
              <a:rPr lang="en-US" altLang="zh-CN" sz="1300" dirty="0"/>
              <a:t>interruption for certain combinations.</a:t>
            </a:r>
          </a:p>
          <a:p>
            <a:pPr marL="989013" lvl="3" indent="-180975" hangingPunct="0">
              <a:buFont typeface="Wingdings" pitchFamily="2" charset="2"/>
              <a:buChar char="ü"/>
            </a:pPr>
            <a:r>
              <a:rPr lang="en-US" altLang="zh-CN" sz="1300" dirty="0" smtClean="0"/>
              <a:t>In the future when TEI 16 is closed, it is unclear how to handle the additional new band combinations from interested operators. </a:t>
            </a:r>
          </a:p>
          <a:p>
            <a:pPr marL="542925" lvl="1" indent="-277813" hangingPunct="0"/>
            <a:r>
              <a:rPr lang="en-US" altLang="zh-CN" sz="1600" dirty="0" smtClean="0"/>
              <a:t>Alternative </a:t>
            </a:r>
            <a:r>
              <a:rPr lang="en-US" altLang="zh-CN" sz="1600" dirty="0"/>
              <a:t>#2: Open a new basket WI</a:t>
            </a:r>
          </a:p>
          <a:p>
            <a:pPr marL="808038" lvl="2" indent="-180975" fontAlgn="base" hangingPunct="0">
              <a:spcBef>
                <a:spcPts val="4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Pros: Efficient handling of </a:t>
            </a:r>
            <a:r>
              <a:rPr lang="en-US" altLang="zh-CN" sz="1400" dirty="0" smtClean="0"/>
              <a:t>operators</a:t>
            </a:r>
            <a:r>
              <a:rPr lang="en-US" altLang="zh-CN" sz="1400" dirty="0"/>
              <a:t>’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requests </a:t>
            </a:r>
            <a:r>
              <a:rPr lang="en-US" altLang="zh-CN" sz="1400" dirty="0"/>
              <a:t>and the corresponding technical discussion.</a:t>
            </a:r>
          </a:p>
          <a:p>
            <a:pPr marL="989013" lvl="3" indent="-180975" hangingPunct="0">
              <a:buFont typeface="Wingdings" pitchFamily="2" charset="2"/>
              <a:buChar char="ü"/>
            </a:pPr>
            <a:r>
              <a:rPr lang="en-US" altLang="zh-CN" sz="1300" dirty="0"/>
              <a:t>T</a:t>
            </a:r>
            <a:r>
              <a:rPr lang="en-US" altLang="zh-CN" sz="1300" dirty="0" smtClean="0"/>
              <a:t>he </a:t>
            </a:r>
            <a:r>
              <a:rPr lang="en-US" altLang="zh-CN" sz="1300" dirty="0"/>
              <a:t>discussion on DL interruption for a specific band combination will be more focus and visible. </a:t>
            </a:r>
          </a:p>
          <a:p>
            <a:pPr marL="989013" lvl="3" indent="-180975" hangingPunct="0">
              <a:buFont typeface="Wingdings" pitchFamily="2" charset="2"/>
              <a:buChar char="ü"/>
            </a:pPr>
            <a:r>
              <a:rPr lang="en-US" altLang="zh-CN" sz="1300" dirty="0" smtClean="0"/>
              <a:t>Organization </a:t>
            </a:r>
            <a:r>
              <a:rPr lang="en-US" altLang="zh-CN" sz="1300" dirty="0"/>
              <a:t>on t</a:t>
            </a:r>
            <a:r>
              <a:rPr lang="en-US" altLang="zh-CN" sz="1300" dirty="0" smtClean="0"/>
              <a:t>he </a:t>
            </a:r>
            <a:r>
              <a:rPr lang="en-US" altLang="zh-CN" sz="1300" dirty="0"/>
              <a:t>discussion of DL interruption for higher order CA/DC combinations </a:t>
            </a:r>
            <a:r>
              <a:rPr lang="en-US" altLang="zh-CN" sz="1300" dirty="0" smtClean="0"/>
              <a:t>will </a:t>
            </a:r>
            <a:r>
              <a:rPr lang="en-US" altLang="zh-CN" sz="1300" dirty="0"/>
              <a:t>be more convenient.</a:t>
            </a:r>
          </a:p>
          <a:p>
            <a:pPr marL="808038" lvl="2" indent="-180975" fontAlgn="base" hangingPunct="0">
              <a:spcBef>
                <a:spcPts val="400"/>
              </a:spcBef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 smtClean="0"/>
              <a:t>Cons</a:t>
            </a:r>
            <a:r>
              <a:rPr lang="en-US" altLang="zh-CN" sz="1400" dirty="0"/>
              <a:t>:  Additional </a:t>
            </a:r>
            <a:r>
              <a:rPr lang="en-US" altLang="zh-CN" sz="1400" dirty="0" smtClean="0"/>
              <a:t>effort on managing the new </a:t>
            </a:r>
            <a:r>
              <a:rPr lang="en-US" altLang="zh-CN" sz="1400" dirty="0"/>
              <a:t>basket WI.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2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Options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975" indent="-180975" hangingPunct="0"/>
            <a:r>
              <a:rPr lang="en-US" altLang="zh-CN" sz="1800" dirty="0"/>
              <a:t>Based on the initial discussion in RAN4 #97e, invite further discussion on the two alternatives in slide #3.</a:t>
            </a:r>
          </a:p>
          <a:p>
            <a:pPr marL="542925" lvl="1" indent="-277813" hangingPunct="0"/>
            <a:r>
              <a:rPr lang="en-US" altLang="zh-CN" sz="1600" dirty="0"/>
              <a:t>If alternative #1 is preferred:</a:t>
            </a:r>
          </a:p>
          <a:p>
            <a:pPr marL="912813" lvl="2" indent="-252000" fontAlgn="base" hangingPunct="0">
              <a:spcBef>
                <a:spcPts val="400"/>
              </a:spcBef>
              <a:buFont typeface="Wingdings" pitchFamily="2" charset="2"/>
              <a:buChar char="ü"/>
              <a:tabLst>
                <a:tab pos="306388" algn="l"/>
                <a:tab pos="449263" algn="l"/>
                <a:tab pos="808038" algn="l"/>
                <a:tab pos="1371600" algn="l"/>
              </a:tabLst>
            </a:pPr>
            <a:r>
              <a:rPr lang="en-US" altLang="zh-CN" sz="1400" dirty="0"/>
              <a:t>CRs to RAN4 is allowed in Rel-16 FR1 RF WI maintenance or TEI16. </a:t>
            </a:r>
          </a:p>
          <a:p>
            <a:pPr marL="912813" lvl="2" indent="-252000" fontAlgn="base" hangingPunct="0">
              <a:spcBef>
                <a:spcPts val="400"/>
              </a:spcBef>
              <a:buFont typeface="Wingdings" pitchFamily="2" charset="2"/>
              <a:buChar char="ü"/>
              <a:tabLst>
                <a:tab pos="306388" algn="l"/>
                <a:tab pos="449263" algn="l"/>
                <a:tab pos="808038" algn="l"/>
                <a:tab pos="1371600" algn="l"/>
              </a:tabLst>
            </a:pPr>
            <a:r>
              <a:rPr lang="en-US" altLang="zh-CN" sz="1400" dirty="0"/>
              <a:t>Further discuss how to handle the work when TEI16 is closed.</a:t>
            </a:r>
          </a:p>
          <a:p>
            <a:pPr marL="542925" lvl="1" indent="-277813" hangingPunct="0"/>
            <a:r>
              <a:rPr lang="en-US" altLang="zh-CN" sz="1600" dirty="0"/>
              <a:t>If alternative #2 is preferred:</a:t>
            </a:r>
          </a:p>
          <a:p>
            <a:pPr marL="912813" lvl="2" indent="-252000" fontAlgn="base" hangingPunct="0">
              <a:spcBef>
                <a:spcPts val="400"/>
              </a:spcBef>
              <a:buFont typeface="Wingdings" pitchFamily="2" charset="2"/>
              <a:buChar char="ü"/>
              <a:tabLst>
                <a:tab pos="306388" algn="l"/>
                <a:tab pos="449263" algn="l"/>
                <a:tab pos="808038" algn="l"/>
                <a:tab pos="1371600" algn="l"/>
              </a:tabLst>
            </a:pPr>
            <a:r>
              <a:rPr lang="en-US" altLang="zh-CN" sz="1400" dirty="0"/>
              <a:t>Further discuss and approve the WID in [6].</a:t>
            </a:r>
          </a:p>
          <a:p>
            <a:pPr lvl="1"/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44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835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References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897564"/>
            <a:ext cx="8003232" cy="3510390"/>
          </a:xfrm>
        </p:spPr>
        <p:txBody>
          <a:bodyPr>
            <a:noAutofit/>
          </a:bodyPr>
          <a:lstStyle/>
          <a:p>
            <a:pPr indent="-576000">
              <a:spcBef>
                <a:spcPts val="600"/>
              </a:spcBef>
              <a:buNone/>
            </a:pPr>
            <a:r>
              <a:rPr lang="en-US" altLang="zh-CN" sz="1600" dirty="0"/>
              <a:t>[1]	</a:t>
            </a:r>
            <a:r>
              <a:rPr lang="en-US" altLang="zh-CN" sz="1600" dirty="0" smtClean="0"/>
              <a:t>RP-192251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Proposal </a:t>
            </a:r>
            <a:r>
              <a:rPr lang="en-US" altLang="zh-CN" sz="1600" dirty="0"/>
              <a:t>on UE requirements to allow switching between two uplink </a:t>
            </a:r>
            <a:r>
              <a:rPr lang="en-US" altLang="zh-CN" sz="1600" dirty="0" smtClean="0"/>
              <a:t>carriers, </a:t>
            </a:r>
            <a:r>
              <a:rPr lang="en-US" altLang="zh-CN" sz="1600" dirty="0"/>
              <a:t>China Telecom, China Mobile, </a:t>
            </a:r>
            <a:r>
              <a:rPr lang="en-US" altLang="zh-CN" sz="1600" dirty="0" smtClean="0"/>
              <a:t>RAN #85, Sep 2019.</a:t>
            </a:r>
          </a:p>
          <a:p>
            <a:pPr indent="-576000">
              <a:spcBef>
                <a:spcPts val="600"/>
              </a:spcBef>
              <a:buNone/>
            </a:pPr>
            <a:r>
              <a:rPr lang="en-US" altLang="zh-CN" sz="1600" dirty="0" smtClean="0"/>
              <a:t>[2]	R4-2016850, Updated </a:t>
            </a:r>
            <a:r>
              <a:rPr lang="en-US" altLang="zh-CN" sz="1600" dirty="0"/>
              <a:t>RAN4 UE features list for </a:t>
            </a:r>
            <a:r>
              <a:rPr lang="en-US" altLang="zh-CN" sz="1600" dirty="0" smtClean="0"/>
              <a:t>Rel-16, RAN4 #97e, </a:t>
            </a:r>
            <a:r>
              <a:rPr lang="en-US" altLang="zh-CN" sz="1600" dirty="0"/>
              <a:t>CMCC, </a:t>
            </a:r>
            <a:r>
              <a:rPr lang="en-US" altLang="zh-CN" sz="1600" dirty="0" smtClean="0"/>
              <a:t>Nov 2020.</a:t>
            </a:r>
          </a:p>
          <a:p>
            <a:pPr indent="-576000">
              <a:spcBef>
                <a:spcPts val="600"/>
              </a:spcBef>
              <a:buNone/>
            </a:pPr>
            <a:r>
              <a:rPr lang="en-US" altLang="zh-CN" sz="1600" dirty="0" smtClean="0"/>
              <a:t>[3]	R4-2016818, CR </a:t>
            </a:r>
            <a:r>
              <a:rPr lang="en-US" altLang="zh-CN" sz="1600" dirty="0"/>
              <a:t>to </a:t>
            </a:r>
            <a:r>
              <a:rPr lang="en-US" altLang="zh-CN" sz="1600" dirty="0" smtClean="0"/>
              <a:t>38.101-1, Add </a:t>
            </a:r>
            <a:r>
              <a:rPr lang="en-US" altLang="zh-CN" sz="1600" dirty="0"/>
              <a:t>requirement on the UL CA configurations with no DL </a:t>
            </a:r>
            <a:r>
              <a:rPr lang="en-US" altLang="zh-CN" sz="1600" dirty="0" smtClean="0"/>
              <a:t>interruption</a:t>
            </a:r>
            <a:r>
              <a:rPr lang="en-US" altLang="zh-CN" sz="1600" dirty="0"/>
              <a:t>, RAN4 #97e, China Telecom, </a:t>
            </a:r>
            <a:r>
              <a:rPr lang="en-US" altLang="zh-CN" sz="1600" dirty="0" smtClean="0"/>
              <a:t>Nov </a:t>
            </a:r>
            <a:r>
              <a:rPr lang="en-US" altLang="zh-CN" sz="1600" dirty="0"/>
              <a:t>2020.</a:t>
            </a:r>
          </a:p>
          <a:p>
            <a:pPr indent="-576000">
              <a:spcBef>
                <a:spcPts val="600"/>
              </a:spcBef>
              <a:buNone/>
            </a:pPr>
            <a:r>
              <a:rPr lang="en-US" altLang="zh-CN" sz="1600" dirty="0" smtClean="0"/>
              <a:t>[4]	R4-2016819, CR </a:t>
            </a:r>
            <a:r>
              <a:rPr lang="en-US" altLang="zh-CN" sz="1600" dirty="0"/>
              <a:t>to 38.101-3: Add requirement on the inter-band EN-DC with no DL </a:t>
            </a:r>
            <a:r>
              <a:rPr lang="en-US" altLang="zh-CN" sz="1600" dirty="0" smtClean="0"/>
              <a:t>interruption</a:t>
            </a:r>
            <a:r>
              <a:rPr lang="en-US" altLang="zh-CN" sz="1600" dirty="0"/>
              <a:t>, RAN4 #97e, China Telecom, </a:t>
            </a:r>
            <a:r>
              <a:rPr lang="en-US" altLang="zh-CN" sz="1600" dirty="0" smtClean="0"/>
              <a:t>Nov </a:t>
            </a:r>
            <a:r>
              <a:rPr lang="en-US" altLang="zh-CN" sz="1600" dirty="0"/>
              <a:t>2020</a:t>
            </a:r>
            <a:r>
              <a:rPr lang="en-US" altLang="zh-CN" sz="1600" dirty="0" smtClean="0"/>
              <a:t>.</a:t>
            </a:r>
          </a:p>
          <a:p>
            <a:pPr indent="-576000">
              <a:spcBef>
                <a:spcPts val="600"/>
              </a:spcBef>
              <a:buNone/>
            </a:pPr>
            <a:r>
              <a:rPr lang="en-US" altLang="zh-CN" sz="1600" dirty="0" smtClean="0"/>
              <a:t>[5]</a:t>
            </a:r>
            <a:r>
              <a:rPr lang="en-US" altLang="zh-CN" sz="1600" dirty="0"/>
              <a:t> 	</a:t>
            </a:r>
            <a:r>
              <a:rPr lang="en-US" altLang="zh-CN" sz="1600" dirty="0" smtClean="0"/>
              <a:t>R4-2016956, </a:t>
            </a:r>
            <a:r>
              <a:rPr lang="en-US" altLang="zh-CN" sz="1600" dirty="0"/>
              <a:t>Moderator (Huawei</a:t>
            </a:r>
            <a:r>
              <a:rPr lang="en-US" altLang="zh-CN" sz="1600" dirty="0" smtClean="0"/>
              <a:t>), Email </a:t>
            </a:r>
            <a:r>
              <a:rPr lang="en-US" altLang="zh-CN" sz="1600" dirty="0"/>
              <a:t>discussion summary for [97e][112] </a:t>
            </a:r>
            <a:r>
              <a:rPr lang="en-US" altLang="zh-CN" sz="1600" dirty="0" smtClean="0"/>
              <a:t>NR_RF_FR1_Part_1, </a:t>
            </a:r>
            <a:r>
              <a:rPr lang="en-US" altLang="zh-CN" sz="1600" dirty="0"/>
              <a:t>RAN4 #97e, Nov 2020</a:t>
            </a:r>
            <a:r>
              <a:rPr lang="en-US" altLang="zh-CN" sz="1600" dirty="0" smtClean="0"/>
              <a:t>.</a:t>
            </a:r>
          </a:p>
          <a:p>
            <a:pPr indent="-576000">
              <a:spcBef>
                <a:spcPts val="600"/>
              </a:spcBef>
              <a:buNone/>
            </a:pPr>
            <a:r>
              <a:rPr lang="en-US" altLang="zh-CN" sz="1600" dirty="0" smtClean="0"/>
              <a:t>[6]	</a:t>
            </a:r>
            <a:r>
              <a:rPr lang="en-US" altLang="zh-CN" sz="1600" dirty="0"/>
              <a:t>RP-202368</a:t>
            </a:r>
            <a:r>
              <a:rPr lang="en-US" altLang="zh-CN" sz="1600" dirty="0" smtClean="0"/>
              <a:t>, </a:t>
            </a:r>
            <a:r>
              <a:rPr lang="en-US" altLang="zh-CN" sz="1600" dirty="0"/>
              <a:t>New basket WID: Down link interruption for band combinations to conduct dynamic </a:t>
            </a:r>
            <a:r>
              <a:rPr lang="en-US" altLang="zh-CN" sz="1600" dirty="0" err="1" smtClean="0"/>
              <a:t>Tx</a:t>
            </a:r>
            <a:r>
              <a:rPr lang="en-US" altLang="zh-CN" sz="1600" dirty="0" smtClean="0"/>
              <a:t> switching, RAN #90e, </a:t>
            </a:r>
            <a:r>
              <a:rPr lang="en-US" altLang="zh-CN" sz="1600" dirty="0"/>
              <a:t>China Telecom, </a:t>
            </a:r>
            <a:r>
              <a:rPr lang="en-US" altLang="zh-CN" sz="1600" dirty="0" smtClean="0"/>
              <a:t>Dec 2020.</a:t>
            </a: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182524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462</Words>
  <Application>Microsoft Office PowerPoint</Application>
  <PresentationFormat>全屏显示(16:9)</PresentationFormat>
  <Paragraphs>47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On handling new band combinations with no DL interruption for dynamic Tx switching</vt:lpstr>
      <vt:lpstr>Background</vt:lpstr>
      <vt:lpstr>Discussion</vt:lpstr>
      <vt:lpstr>Options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250</cp:revision>
  <dcterms:created xsi:type="dcterms:W3CDTF">2018-11-27T07:36:46Z</dcterms:created>
  <dcterms:modified xsi:type="dcterms:W3CDTF">2020-11-30T15:53:25Z</dcterms:modified>
</cp:coreProperties>
</file>