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8"/>
  </p:notesMasterIdLst>
  <p:sldIdLst>
    <p:sldId id="256" r:id="rId3"/>
    <p:sldId id="346" r:id="rId4"/>
    <p:sldId id="350" r:id="rId5"/>
    <p:sldId id="351" r:id="rId6"/>
    <p:sldId id="349" r:id="rId7"/>
  </p:sldIdLst>
  <p:sldSz cx="9144000" cy="6858000" type="screen4x3"/>
  <p:notesSz cx="7315200" cy="96012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06" d="100"/>
          <a:sy n="106" d="100"/>
        </p:scale>
        <p:origin x="2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0D7ED4A-CBDA-4A24-BF29-35C208199B43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B49920C-F4ED-481C-9717-C266F923F5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45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39343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99565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3726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부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43200" y="4659564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600000"/>
            <a:ext cx="9144000" cy="10800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371600" y="3600001"/>
            <a:ext cx="7772400" cy="1080000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238230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5B7E-7FA4-4A09-B83B-E5A6870C8548}" type="datetimeFigureOut">
              <a:rPr lang="ko-KR" altLang="en-US" smtClean="0"/>
              <a:t>2020-11-25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039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87254" y="6605346"/>
            <a:ext cx="334799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51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5B7E-7FA4-4A09-B83B-E5A6870C8548}" type="datetimeFigureOut">
              <a:rPr lang="ko-KR" altLang="en-US" smtClean="0"/>
              <a:t>2020-11-25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28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26064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#90-e			</a:t>
            </a: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Times New Roman" panose="02020603050405020304" pitchFamily="18" charset="0"/>
              </a:rPr>
              <a:t>RP-202300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December 7-11, 2020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23528" y="1916832"/>
            <a:ext cx="8496944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PMingLiU"/>
              </a:rPr>
              <a:t>Agenda item:</a:t>
            </a:r>
            <a:r>
              <a:rPr lang="en-US" sz="2000" dirty="0">
                <a:latin typeface="Arial" panose="020B0604020202020204" pitchFamily="34" charset="0"/>
                <a:ea typeface="PMingLiU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ea typeface="PMingLiU"/>
              </a:rPr>
              <a:t>9.8.1</a:t>
            </a:r>
            <a:endParaRPr lang="en-US" sz="2000" dirty="0">
              <a:latin typeface="Calibri" panose="020F0502020204030204" pitchFamily="34" charset="0"/>
              <a:ea typeface="PMingLiU"/>
            </a:endParaRPr>
          </a:p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PMingLiU"/>
              </a:rPr>
              <a:t>Source: 	</a:t>
            </a:r>
            <a:r>
              <a:rPr lang="en-US" sz="2000" b="1" dirty="0" smtClean="0">
                <a:latin typeface="Arial" panose="020B0604020202020204" pitchFamily="34" charset="0"/>
                <a:ea typeface="PMingLiU"/>
              </a:rPr>
              <a:t>		</a:t>
            </a:r>
            <a:r>
              <a:rPr lang="en-US" sz="2000" dirty="0" smtClean="0">
                <a:latin typeface="Arial" panose="020B0604020202020204" pitchFamily="34" charset="0"/>
                <a:ea typeface="PMingLiU"/>
              </a:rPr>
              <a:t>Samsung</a:t>
            </a:r>
            <a:endParaRPr lang="en-US" sz="2000" dirty="0">
              <a:latin typeface="Calibri" panose="020F0502020204030204" pitchFamily="34" charset="0"/>
              <a:ea typeface="PMingLiU"/>
            </a:endParaRPr>
          </a:p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PMingLiU"/>
              </a:rPr>
              <a:t>Title: 	</a:t>
            </a:r>
            <a:r>
              <a:rPr lang="en-US" sz="2000" b="1" dirty="0" smtClean="0">
                <a:latin typeface="Arial" panose="020B0604020202020204" pitchFamily="34" charset="0"/>
                <a:ea typeface="PMingLiU"/>
              </a:rPr>
              <a:t>		</a:t>
            </a:r>
            <a:r>
              <a:rPr lang="en-US" sz="2000" dirty="0" smtClean="0">
                <a:latin typeface="Arial" panose="020B0604020202020204" pitchFamily="34" charset="0"/>
                <a:ea typeface="PMingLiU"/>
              </a:rPr>
              <a:t>On Work Flow for Further Enhancement on MIMO for NR </a:t>
            </a:r>
            <a:endParaRPr lang="en-US" sz="2000" dirty="0">
              <a:latin typeface="Calibri" panose="020F0502020204030204" pitchFamily="34" charset="0"/>
              <a:ea typeface="PMingLiU"/>
            </a:endParaRPr>
          </a:p>
          <a:p>
            <a:r>
              <a:rPr lang="en-US" sz="2000" b="1" dirty="0">
                <a:latin typeface="Arial" panose="020B0604020202020204" pitchFamily="34" charset="0"/>
                <a:ea typeface="PMingLiU"/>
              </a:rPr>
              <a:t>Document for:</a:t>
            </a:r>
            <a:r>
              <a:rPr lang="en-US" sz="2000" dirty="0">
                <a:latin typeface="Arial" panose="020B0604020202020204" pitchFamily="34" charset="0"/>
                <a:ea typeface="PMingLiU"/>
              </a:rPr>
              <a:t>	Discussion and Decision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42799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039596" cy="523220"/>
          </a:xfrm>
        </p:spPr>
        <p:txBody>
          <a:bodyPr/>
          <a:lstStyle/>
          <a:p>
            <a:r>
              <a:rPr lang="en-US" dirty="0" smtClean="0"/>
              <a:t>Rel.17 </a:t>
            </a:r>
            <a:r>
              <a:rPr lang="en-US" dirty="0" err="1" smtClean="0"/>
              <a:t>FeMIMO</a:t>
            </a:r>
            <a:r>
              <a:rPr lang="en-US" dirty="0" smtClean="0"/>
              <a:t>: general assessment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688632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dirty="0" smtClean="0"/>
              <a:t>Overall good progress despite the recently imposed workflow constraints as well as the challenges from </a:t>
            </a:r>
            <a:r>
              <a:rPr lang="en-US" altLang="ko-KR" dirty="0" err="1" smtClean="0"/>
              <a:t>eMeeting</a:t>
            </a:r>
            <a:r>
              <a:rPr lang="en-US" altLang="ko-KR" dirty="0" smtClean="0"/>
              <a:t> format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Two workflow-related matters raised in RAN1#102-e and 103-e: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dirty="0" smtClean="0"/>
              <a:t>Whether certain proposals/topics are in scope or out-of-scope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dirty="0" smtClean="0"/>
              <a:t>Sending LS from RAN1 to RAN2/4 in early phase of </a:t>
            </a:r>
            <a:r>
              <a:rPr lang="en-US" altLang="ko-KR" dirty="0" err="1" smtClean="0"/>
              <a:t>FeMIMO</a:t>
            </a:r>
            <a:r>
              <a:rPr lang="en-US" altLang="ko-KR" dirty="0" smtClean="0"/>
              <a:t> WI</a:t>
            </a:r>
          </a:p>
          <a:p>
            <a:pPr marL="457200" lvl="1" indent="0">
              <a:buNone/>
            </a:pPr>
            <a:endParaRPr lang="en-US" altLang="ko-KR" dirty="0"/>
          </a:p>
          <a:p>
            <a:pPr marL="400050"/>
            <a:r>
              <a:rPr lang="en-US" altLang="ko-KR" dirty="0" smtClean="0"/>
              <a:t>Matter #1 can be handled within RAN1 as a part of natural work progression</a:t>
            </a:r>
          </a:p>
          <a:p>
            <a:pPr marL="800100" lvl="1"/>
            <a:r>
              <a:rPr lang="en-US" altLang="ko-KR" dirty="0" smtClean="0"/>
              <a:t>No need for, e.g. additional RAN intervention/guidance</a:t>
            </a:r>
          </a:p>
          <a:p>
            <a:pPr marL="800100" lvl="1"/>
            <a:r>
              <a:rPr lang="en-US" altLang="ko-KR" dirty="0" smtClean="0"/>
              <a:t>Lessons learned from RAN#89-e (fruitless discussion on a </a:t>
            </a:r>
            <a:r>
              <a:rPr lang="en-US" altLang="ko-KR" dirty="0" err="1" smtClean="0"/>
              <a:t>mTRP</a:t>
            </a:r>
            <a:r>
              <a:rPr lang="en-US" altLang="ko-KR" dirty="0" smtClean="0"/>
              <a:t> scope-related matter)</a:t>
            </a:r>
          </a:p>
          <a:p>
            <a:pPr marL="800100" lvl="1"/>
            <a:endParaRPr lang="en-US" altLang="ko-KR" dirty="0" smtClean="0"/>
          </a:p>
          <a:p>
            <a:pPr marL="400050"/>
            <a:r>
              <a:rPr lang="en-US" altLang="ko-KR" dirty="0" smtClean="0"/>
              <a:t>Matter #2 may require RAN-level discussion and guidance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179282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687668" cy="523220"/>
          </a:xfrm>
        </p:spPr>
        <p:txBody>
          <a:bodyPr/>
          <a:lstStyle/>
          <a:p>
            <a:r>
              <a:rPr lang="en-US" dirty="0" smtClean="0"/>
              <a:t>LS from RAN1 to RAN2/4 in early phase: Facts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3528" y="764704"/>
            <a:ext cx="8496944" cy="5616624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dirty="0" smtClean="0"/>
              <a:t>RAN4 is extremely busy with Rel.16 </a:t>
            </a:r>
            <a:r>
              <a:rPr lang="en-US" altLang="ko-KR" dirty="0" err="1" smtClean="0"/>
              <a:t>eMIMO</a:t>
            </a:r>
            <a:r>
              <a:rPr lang="en-US" altLang="ko-KR" dirty="0" smtClean="0"/>
              <a:t> Performance work</a:t>
            </a:r>
          </a:p>
          <a:p>
            <a:pPr lvl="1"/>
            <a:r>
              <a:rPr lang="en-US" altLang="ko-KR" dirty="0" smtClean="0"/>
              <a:t>Even after the previously submitted exception sheet </a:t>
            </a:r>
            <a:endParaRPr lang="en-US" altLang="ko-KR" dirty="0"/>
          </a:p>
          <a:p>
            <a:pPr lvl="1"/>
            <a:r>
              <a:rPr lang="en-US" altLang="ko-KR" dirty="0" smtClean="0"/>
              <a:t>Proposal to extend the completion of RAN4 Performance work for Rel.16 </a:t>
            </a:r>
            <a:r>
              <a:rPr lang="en-US" altLang="ko-KR" dirty="0" err="1" smtClean="0"/>
              <a:t>eMIMO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RAN2 workload may also be close to critical level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RAN2/4 Core will not start until the last RAN1 meeting before RAN1 freeze</a:t>
            </a:r>
          </a:p>
          <a:p>
            <a:pPr lvl="1"/>
            <a:r>
              <a:rPr lang="en-US" altLang="ko-KR" dirty="0"/>
              <a:t>N</a:t>
            </a:r>
            <a:r>
              <a:rPr lang="en-US" altLang="ko-KR" dirty="0" smtClean="0"/>
              <a:t>o TU allocation for Rel.17 </a:t>
            </a:r>
            <a:r>
              <a:rPr lang="en-US" altLang="ko-KR" dirty="0" err="1" smtClean="0"/>
              <a:t>FeMIMO</a:t>
            </a:r>
            <a:r>
              <a:rPr lang="en-US" altLang="ko-KR" dirty="0" smtClean="0"/>
              <a:t> in RAN2/4 until then</a:t>
            </a:r>
          </a:p>
          <a:p>
            <a:pPr lvl="1"/>
            <a:r>
              <a:rPr lang="en-US" altLang="ko-KR" dirty="0" smtClean="0"/>
              <a:t>Even so, very limited TU allocation for RAN2 Core</a:t>
            </a:r>
          </a:p>
        </p:txBody>
      </p:sp>
    </p:spTree>
    <p:extLst>
      <p:ext uri="{BB962C8B-B14F-4D97-AF65-F5344CB8AC3E}">
        <p14:creationId xmlns:p14="http://schemas.microsoft.com/office/powerpoint/2010/main" val="1304834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687668" cy="523220"/>
          </a:xfrm>
        </p:spPr>
        <p:txBody>
          <a:bodyPr/>
          <a:lstStyle/>
          <a:p>
            <a:r>
              <a:rPr lang="en-US" dirty="0" smtClean="0"/>
              <a:t>LS from RAN1 to RAN2/4 in early phase: Facts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3527" y="764704"/>
            <a:ext cx="8496945" cy="5544616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dirty="0" smtClean="0"/>
              <a:t>Difficult to gauge the required amount of work in RAN2/4 to generate helpful LS response to RAN1</a:t>
            </a:r>
          </a:p>
          <a:p>
            <a:pPr lvl="1"/>
            <a:r>
              <a:rPr lang="en-US" altLang="ko-KR" dirty="0" smtClean="0"/>
              <a:t>A question requiring little effort in RAN2/4 can </a:t>
            </a:r>
            <a:r>
              <a:rPr lang="en-US" altLang="ko-KR" u="sng" dirty="0" smtClean="0"/>
              <a:t>often</a:t>
            </a:r>
            <a:r>
              <a:rPr lang="en-US" altLang="ko-KR" dirty="0" smtClean="0"/>
              <a:t> be resolved per-company (i.e. RAN1 delegates consulting with </a:t>
            </a:r>
            <a:r>
              <a:rPr lang="en-US" altLang="ko-KR" dirty="0" smtClean="0"/>
              <a:t>their RAN2/4 </a:t>
            </a:r>
            <a:r>
              <a:rPr lang="en-US" altLang="ko-KR" dirty="0" smtClean="0"/>
              <a:t>colleagues, most likely based on current RAN2/4 specs) followed by consolidation on RAN1 level</a:t>
            </a:r>
          </a:p>
          <a:p>
            <a:pPr lvl="1"/>
            <a:r>
              <a:rPr lang="en-US" altLang="ko-KR" dirty="0" smtClean="0"/>
              <a:t>Otherwise, the question would require significant RAN2/4 effort thereby consuming RAN2/4 TUs (none currently allocated to Rel.17 </a:t>
            </a:r>
            <a:r>
              <a:rPr lang="en-US" altLang="ko-KR" dirty="0" err="1" smtClean="0"/>
              <a:t>FeMIMO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Often unintentionally than not, sending LS causes ‘ping-pong effect’ that inevitably slows down (sometimes disrupts) the needed progress in RAN1</a:t>
            </a:r>
          </a:p>
          <a:p>
            <a:pPr lvl="1"/>
            <a:r>
              <a:rPr lang="en-US" altLang="ko-KR" dirty="0" smtClean="0"/>
              <a:t>Especially with the </a:t>
            </a:r>
            <a:r>
              <a:rPr lang="en-US" altLang="ko-KR" i="1" u="sng" dirty="0" smtClean="0"/>
              <a:t>new challenges imposed by the </a:t>
            </a:r>
            <a:r>
              <a:rPr lang="en-US" altLang="ko-KR" i="1" u="sng" dirty="0" err="1" smtClean="0"/>
              <a:t>eMeeting</a:t>
            </a:r>
            <a:r>
              <a:rPr lang="en-US" altLang="ko-KR" i="1" u="sng" dirty="0" smtClean="0"/>
              <a:t> format</a:t>
            </a:r>
          </a:p>
        </p:txBody>
      </p:sp>
    </p:spTree>
    <p:extLst>
      <p:ext uri="{BB962C8B-B14F-4D97-AF65-F5344CB8AC3E}">
        <p14:creationId xmlns:p14="http://schemas.microsoft.com/office/powerpoint/2010/main" val="33618110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687668" cy="523220"/>
          </a:xfrm>
        </p:spPr>
        <p:txBody>
          <a:bodyPr/>
          <a:lstStyle/>
          <a:p>
            <a:r>
              <a:rPr lang="en-US" dirty="0"/>
              <a:t>LS from RAN1 to RAN2/4 in early phase: </a:t>
            </a:r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3527" y="836712"/>
            <a:ext cx="8496945" cy="5472608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b="1" u="sng" dirty="0" smtClean="0"/>
              <a:t>Observation</a:t>
            </a:r>
            <a:r>
              <a:rPr lang="en-US" altLang="ko-KR" dirty="0" smtClean="0"/>
              <a:t>: LS involves inter-WG workflow </a:t>
            </a:r>
          </a:p>
          <a:p>
            <a:pPr lvl="1"/>
            <a:r>
              <a:rPr lang="en-US" altLang="ko-KR" dirty="0" smtClean="0"/>
              <a:t>RAN-level guidance seems fitting </a:t>
            </a:r>
          </a:p>
          <a:p>
            <a:endParaRPr lang="en-US" altLang="ko-KR" dirty="0"/>
          </a:p>
          <a:p>
            <a:r>
              <a:rPr lang="en-US" altLang="ko-KR" b="1" u="sng" dirty="0" smtClean="0"/>
              <a:t>Proposal</a:t>
            </a:r>
            <a:r>
              <a:rPr lang="en-US" altLang="ko-KR" dirty="0" smtClean="0"/>
              <a:t>: RAN to discuss and (preferably) provide guideline (criteria) for </a:t>
            </a:r>
            <a:r>
              <a:rPr lang="en-US" altLang="ko-KR" dirty="0" smtClean="0"/>
              <a:t>the necessity </a:t>
            </a:r>
            <a:r>
              <a:rPr lang="en-US" altLang="ko-KR" dirty="0" smtClean="0"/>
              <a:t>of LS from RAN1 to RAN2/4 in early phase of Rel.17 NR </a:t>
            </a:r>
            <a:r>
              <a:rPr lang="en-US" altLang="ko-KR" dirty="0" err="1" smtClean="0"/>
              <a:t>FeMIMO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E.g. When is it necessary to send an LS? How does RAN1 preemptively factor in  the absence of RAN2/4 TU in early phase of the WI? </a:t>
            </a:r>
          </a:p>
          <a:p>
            <a:pPr lvl="1"/>
            <a:r>
              <a:rPr lang="en-US" altLang="ko-KR" dirty="0" smtClean="0"/>
              <a:t>This may also apply to other Rel.17 WIs with considerably large work scope</a:t>
            </a:r>
          </a:p>
        </p:txBody>
      </p:sp>
    </p:spTree>
    <p:extLst>
      <p:ext uri="{BB962C8B-B14F-4D97-AF65-F5344CB8AC3E}">
        <p14:creationId xmlns:p14="http://schemas.microsoft.com/office/powerpoint/2010/main" val="6621928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2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TE Workshop 150720" id="{2257ACC4-D0B9-47C7-B054-07660375EC84}" vid="{5CD9C8D4-3867-49A3-8707-8D0607A7376B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테마2</Template>
  <TotalTime>55816</TotalTime>
  <Words>440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굴림</vt:lpstr>
      <vt:lpstr>맑은 고딕</vt:lpstr>
      <vt:lpstr>PMingLiU</vt:lpstr>
      <vt:lpstr>Arial</vt:lpstr>
      <vt:lpstr>Calibri</vt:lpstr>
      <vt:lpstr>Cambria</vt:lpstr>
      <vt:lpstr>Times New Roman</vt:lpstr>
      <vt:lpstr>테마2</vt:lpstr>
      <vt:lpstr>디자인 사용자 지정</vt:lpstr>
      <vt:lpstr>PowerPoint Presentation</vt:lpstr>
      <vt:lpstr>Rel.17 FeMIMO: general assessment</vt:lpstr>
      <vt:lpstr>LS from RAN1 to RAN2/4 in early phase: Facts</vt:lpstr>
      <vt:lpstr>LS from RAN1 to RAN2/4 in early phase: Facts</vt:lpstr>
      <vt:lpstr>LS from RAN1 to RAN2/4 in early phase: Proposal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AI5.1:</dc:title>
  <dc:creator>Microsoft Corporation</dc:creator>
  <cp:lastModifiedBy>Eko Onggosanusi</cp:lastModifiedBy>
  <cp:revision>692</cp:revision>
  <cp:lastPrinted>2020-06-29T13:11:19Z</cp:lastPrinted>
  <dcterms:created xsi:type="dcterms:W3CDTF">2006-10-05T04:04:58Z</dcterms:created>
  <dcterms:modified xsi:type="dcterms:W3CDTF">2020-11-26T00:25:58Z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