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3"/>
  </p:notesMasterIdLst>
  <p:sldIdLst>
    <p:sldId id="434" r:id="rId3"/>
    <p:sldId id="435" r:id="rId4"/>
    <p:sldId id="445" r:id="rId5"/>
    <p:sldId id="451" r:id="rId6"/>
    <p:sldId id="453" r:id="rId7"/>
    <p:sldId id="447" r:id="rId8"/>
    <p:sldId id="454" r:id="rId9"/>
    <p:sldId id="455" r:id="rId10"/>
    <p:sldId id="456" r:id="rId11"/>
    <p:sldId id="452" r:id="rId12"/>
  </p:sldIdLst>
  <p:sldSz cx="132588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7A7"/>
    <a:srgbClr val="C800BE"/>
    <a:srgbClr val="FA7100"/>
    <a:srgbClr val="53FFA1"/>
    <a:srgbClr val="92D050"/>
    <a:srgbClr val="0066FF"/>
    <a:srgbClr val="FF5B5B"/>
    <a:srgbClr val="663300"/>
    <a:srgbClr val="1E9657"/>
    <a:srgbClr val="FF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8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5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6088" y="1143000"/>
            <a:ext cx="59658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46088" y="1143000"/>
            <a:ext cx="59658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476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4"/>
            <a:ext cx="1204776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5521" y="1440000"/>
            <a:ext cx="120477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9928" y="6198577"/>
            <a:ext cx="1463271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6273" y="372339"/>
            <a:ext cx="1193292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06280" y="717056"/>
            <a:ext cx="11930092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007067" y="6319707"/>
            <a:ext cx="2226020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03" y="5"/>
            <a:ext cx="5595857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0" y="5"/>
            <a:ext cx="2532062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6473" y="52922"/>
            <a:ext cx="171950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4411" y="2130434"/>
            <a:ext cx="1126998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8422" y="3839308"/>
            <a:ext cx="928116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6273" y="372337"/>
            <a:ext cx="1193292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06277" y="717056"/>
            <a:ext cx="11930092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1" y="1440000"/>
            <a:ext cx="120477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05521" y="1435200"/>
            <a:ext cx="1204776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05521" y="1435200"/>
            <a:ext cx="1204776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838199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838199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05520" y="1440000"/>
            <a:ext cx="581508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49992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894880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05102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892013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747125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0620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80688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90756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07699" y="6421388"/>
            <a:ext cx="365401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903654" y="228600"/>
            <a:ext cx="870569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04375" y="1454152"/>
            <a:ext cx="12163108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25027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Summary from RAN#89-E </a:t>
            </a:r>
            <a:br>
              <a:rPr lang="en-US" dirty="0"/>
            </a:br>
            <a:r>
              <a:rPr lang="en-US" dirty="0"/>
              <a:t>on topics relevant for TSG-SA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Chairman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035574-B5A7-4C6E-BA23-F668BA985190}"/>
              </a:ext>
            </a:extLst>
          </p:cNvPr>
          <p:cNvSpPr txBox="1"/>
          <p:nvPr/>
        </p:nvSpPr>
        <p:spPr>
          <a:xfrm>
            <a:off x="10048613" y="595223"/>
            <a:ext cx="1181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SP-200890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3CC67-0E8F-44C6-9720-DD1B7839C2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4530853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>
                <a:sym typeface="Wingdings" panose="05000000000000000000" pitchFamily="2" charset="2"/>
              </a:rPr>
              <a:t> RAN meeting timeplan until June 2021</a:t>
            </a:r>
          </a:p>
          <a:p>
            <a:r>
              <a:rPr lang="en-US" sz="3600" dirty="0">
                <a:sym typeface="Wingdings" panose="05000000000000000000" pitchFamily="2" charset="2"/>
              </a:rPr>
              <a:t> Release 17 timeline considerations</a:t>
            </a:r>
          </a:p>
          <a:p>
            <a:r>
              <a:rPr lang="en-US" sz="3600" dirty="0">
                <a:sym typeface="Wingdings" panose="05000000000000000000" pitchFamily="2" charset="2"/>
              </a:rPr>
              <a:t> Release 16 stability</a:t>
            </a:r>
          </a:p>
          <a:p>
            <a:r>
              <a:rPr lang="en-US" sz="3600" dirty="0">
                <a:sym typeface="Wingdings" panose="05000000000000000000" pitchFamily="2" charset="2"/>
              </a:rPr>
              <a:t> Technical topics</a:t>
            </a:r>
          </a:p>
          <a:p>
            <a:pPr lvl="1"/>
            <a:r>
              <a:rPr lang="en-US" sz="2800" dirty="0">
                <a:sym typeface="Wingdings" panose="05000000000000000000" pitchFamily="2" charset="2"/>
              </a:rPr>
              <a:t>NR Multicast Broadcast</a:t>
            </a:r>
          </a:p>
          <a:p>
            <a:pPr lvl="1"/>
            <a:r>
              <a:rPr lang="en-US" sz="2800" dirty="0">
                <a:sym typeface="Wingdings" panose="05000000000000000000" pitchFamily="2" charset="2"/>
              </a:rPr>
              <a:t>Non-Public Networks</a:t>
            </a:r>
          </a:p>
          <a:p>
            <a:r>
              <a:rPr lang="en-US" sz="3600" dirty="0">
                <a:sym typeface="Wingdings" panose="05000000000000000000" pitchFamily="2" charset="2"/>
              </a:rPr>
              <a:t> TEI handling</a:t>
            </a:r>
          </a:p>
          <a:p>
            <a:pPr marL="0" indent="0">
              <a:buNone/>
            </a:pPr>
            <a:endParaRPr lang="en-US" dirty="0">
              <a:sym typeface="Wingdings" panose="05000000000000000000" pitchFamily="2" charset="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849337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DD721602-B007-4FC1-BCBB-B16620BDA6E7}"/>
              </a:ext>
            </a:extLst>
          </p:cNvPr>
          <p:cNvSpPr/>
          <p:nvPr/>
        </p:nvSpPr>
        <p:spPr>
          <a:xfrm>
            <a:off x="9877210" y="3828770"/>
            <a:ext cx="78757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DAD18A45-3849-45A8-87E8-F3FCD8718EA6}"/>
              </a:ext>
            </a:extLst>
          </p:cNvPr>
          <p:cNvSpPr/>
          <p:nvPr/>
        </p:nvSpPr>
        <p:spPr>
          <a:xfrm>
            <a:off x="11504150" y="2655065"/>
            <a:ext cx="37450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51B69A0B-0107-4A30-9950-6D8F325BF631}"/>
              </a:ext>
            </a:extLst>
          </p:cNvPr>
          <p:cNvSpPr/>
          <p:nvPr/>
        </p:nvSpPr>
        <p:spPr>
          <a:xfrm>
            <a:off x="9486551" y="2655065"/>
            <a:ext cx="362476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12703657" y="2655235"/>
            <a:ext cx="324580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32" name="Rectangle: Rounded Corners 131">
            <a:extLst>
              <a:ext uri="{FF2B5EF4-FFF2-40B4-BE49-F238E27FC236}">
                <a16:creationId xmlns:a16="http://schemas.microsoft.com/office/drawing/2014/main" id="{D4C8BA77-A9E4-420C-893E-AEAFB35728FB}"/>
              </a:ext>
            </a:extLst>
          </p:cNvPr>
          <p:cNvSpPr/>
          <p:nvPr/>
        </p:nvSpPr>
        <p:spPr>
          <a:xfrm>
            <a:off x="7708531" y="3879243"/>
            <a:ext cx="422667" cy="2520020"/>
          </a:xfrm>
          <a:prstGeom prst="roundRect">
            <a:avLst/>
          </a:prstGeom>
          <a:solidFill>
            <a:srgbClr val="FFA7A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136B9D76-671A-4114-A5EF-257CB2FA11D3}"/>
              </a:ext>
            </a:extLst>
          </p:cNvPr>
          <p:cNvSpPr/>
          <p:nvPr/>
        </p:nvSpPr>
        <p:spPr>
          <a:xfrm>
            <a:off x="5462023" y="3171978"/>
            <a:ext cx="766347" cy="266720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40780" y="1460050"/>
            <a:ext cx="182359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0F5F700-E026-4737-95EC-F66EFC79D78B}"/>
              </a:ext>
            </a:extLst>
          </p:cNvPr>
          <p:cNvSpPr/>
          <p:nvPr/>
        </p:nvSpPr>
        <p:spPr>
          <a:xfrm>
            <a:off x="3448315" y="1459234"/>
            <a:ext cx="681180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F6C95BE4-1856-4546-A967-765162494C2B}"/>
              </a:ext>
            </a:extLst>
          </p:cNvPr>
          <p:cNvSpPr/>
          <p:nvPr/>
        </p:nvSpPr>
        <p:spPr>
          <a:xfrm>
            <a:off x="2016765" y="1460050"/>
            <a:ext cx="1393181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420DDBC1-9A51-43E7-8195-209AB00E294A}"/>
              </a:ext>
            </a:extLst>
          </p:cNvPr>
          <p:cNvSpPr/>
          <p:nvPr/>
        </p:nvSpPr>
        <p:spPr>
          <a:xfrm>
            <a:off x="4277603" y="1459234"/>
            <a:ext cx="75211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45FF60B4-EDF6-4400-8301-354946DFA94E}"/>
              </a:ext>
            </a:extLst>
          </p:cNvPr>
          <p:cNvSpPr/>
          <p:nvPr/>
        </p:nvSpPr>
        <p:spPr>
          <a:xfrm>
            <a:off x="5061044" y="1459234"/>
            <a:ext cx="156834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E790F1C2-75B2-44B5-B958-31294EFD3297}"/>
              </a:ext>
            </a:extLst>
          </p:cNvPr>
          <p:cNvSpPr/>
          <p:nvPr/>
        </p:nvSpPr>
        <p:spPr>
          <a:xfrm>
            <a:off x="6664540" y="1458418"/>
            <a:ext cx="189294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508898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90436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7623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712189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388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51830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92741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330028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727278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4129494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:a16="http://schemas.microsoft.com/office/drawing/2014/main" id="{DFAC7D98-F24C-484E-ADC0-FF43912499EA}"/>
              </a:ext>
            </a:extLst>
          </p:cNvPr>
          <p:cNvCxnSpPr>
            <a:cxnSpLocks/>
          </p:cNvCxnSpPr>
          <p:nvPr/>
        </p:nvCxnSpPr>
        <p:spPr bwMode="auto">
          <a:xfrm flipV="1">
            <a:off x="4193002" y="2162271"/>
            <a:ext cx="0" cy="4377371"/>
          </a:xfrm>
          <a:prstGeom prst="line">
            <a:avLst/>
          </a:prstGeom>
          <a:noFill/>
          <a:ln w="571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647980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5038344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id="{11589924-E064-48BB-92A3-49797166CB68}"/>
              </a:ext>
            </a:extLst>
          </p:cNvPr>
          <p:cNvCxnSpPr>
            <a:cxnSpLocks/>
          </p:cNvCxnSpPr>
          <p:nvPr/>
        </p:nvCxnSpPr>
        <p:spPr bwMode="auto">
          <a:xfrm flipV="1">
            <a:off x="545091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6250174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657699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7057017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7460900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858774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A22A6F19-86DE-4E8B-B5D4-67CBB8727F08}"/>
              </a:ext>
            </a:extLst>
          </p:cNvPr>
          <p:cNvSpPr/>
          <p:nvPr/>
        </p:nvSpPr>
        <p:spPr>
          <a:xfrm>
            <a:off x="7880576" y="2655235"/>
            <a:ext cx="328588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E7DE0EC0-73F8-4885-85DD-697FDC81C9F6}"/>
              </a:ext>
            </a:extLst>
          </p:cNvPr>
          <p:cNvSpPr/>
          <p:nvPr/>
        </p:nvSpPr>
        <p:spPr>
          <a:xfrm>
            <a:off x="537219" y="2655065"/>
            <a:ext cx="362476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2547689" y="2655065"/>
            <a:ext cx="37450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3716214" y="2651595"/>
            <a:ext cx="359692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83" name="Rectangle: Rounded Corners 182">
            <a:extLst>
              <a:ext uri="{FF2B5EF4-FFF2-40B4-BE49-F238E27FC236}">
                <a16:creationId xmlns:a16="http://schemas.microsoft.com/office/drawing/2014/main" id="{F562715C-349B-4102-95DB-AC1AE5357AEF}"/>
              </a:ext>
            </a:extLst>
          </p:cNvPr>
          <p:cNvSpPr/>
          <p:nvPr/>
        </p:nvSpPr>
        <p:spPr>
          <a:xfrm>
            <a:off x="6683643" y="2651595"/>
            <a:ext cx="362476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C467D48E-4C19-4A96-B4FD-7E9B4E95210C}"/>
              </a:ext>
            </a:extLst>
          </p:cNvPr>
          <p:cNvSpPr/>
          <p:nvPr/>
        </p:nvSpPr>
        <p:spPr>
          <a:xfrm>
            <a:off x="4277603" y="2651595"/>
            <a:ext cx="362476" cy="420271"/>
          </a:xfrm>
          <a:prstGeom prst="roundRect">
            <a:avLst/>
          </a:prstGeom>
          <a:solidFill>
            <a:srgbClr val="53FFA1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C04AEE7-EACE-499E-8E62-23437A324FD4}"/>
              </a:ext>
            </a:extLst>
          </p:cNvPr>
          <p:cNvSpPr/>
          <p:nvPr/>
        </p:nvSpPr>
        <p:spPr>
          <a:xfrm>
            <a:off x="7876229" y="3879242"/>
            <a:ext cx="386524" cy="252002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6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1342727" y="3828771"/>
            <a:ext cx="115171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(4+4+5)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3739694" y="3875603"/>
            <a:ext cx="377311" cy="2523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2141895" y="5931021"/>
            <a:ext cx="780345" cy="420271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1726702" y="5418909"/>
            <a:ext cx="767381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1737601" y="4890275"/>
            <a:ext cx="775738" cy="420271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1735097" y="4360651"/>
            <a:ext cx="765390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6451185" y="-5210444"/>
            <a:ext cx="322985" cy="1296642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729119" y="840356"/>
            <a:ext cx="3190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Confirmed as E-meetings by default </a:t>
            </a:r>
          </a:p>
          <a:p>
            <a:endParaRPr lang="en-US" sz="1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99067" y="2540579"/>
            <a:ext cx="13064479" cy="584355"/>
          </a:xfrm>
          <a:prstGeom prst="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latin typeface="Arial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526150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929449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332748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736047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2136122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539421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948699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351998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30-4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752073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4261491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664790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5064865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5468164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871463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6274762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674837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7078136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7481435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884734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6CB81F5D-31D5-4457-ACCD-E2E02A40DDD2}"/>
              </a:ext>
            </a:extLst>
          </p:cNvPr>
          <p:cNvSpPr/>
          <p:nvPr/>
        </p:nvSpPr>
        <p:spPr>
          <a:xfrm>
            <a:off x="6265775" y="5931021"/>
            <a:ext cx="765284" cy="420271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34" name="Rectangle: Rounded Corners 133">
            <a:extLst>
              <a:ext uri="{FF2B5EF4-FFF2-40B4-BE49-F238E27FC236}">
                <a16:creationId xmlns:a16="http://schemas.microsoft.com/office/drawing/2014/main" id="{BF00A85F-9779-48C5-9E2D-EE5798C0C521}"/>
              </a:ext>
            </a:extLst>
          </p:cNvPr>
          <p:cNvSpPr/>
          <p:nvPr/>
        </p:nvSpPr>
        <p:spPr>
          <a:xfrm>
            <a:off x="4669100" y="3828771"/>
            <a:ext cx="75260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82880" rIns="0" bIns="36576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9CF33AC0-8245-41A9-8249-11570E70F309}"/>
              </a:ext>
            </a:extLst>
          </p:cNvPr>
          <p:cNvSpPr/>
          <p:nvPr/>
        </p:nvSpPr>
        <p:spPr>
          <a:xfrm>
            <a:off x="4677978" y="5418909"/>
            <a:ext cx="766794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36576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34046CC4-907E-4BB2-9D7A-8E83AC184393}"/>
              </a:ext>
            </a:extLst>
          </p:cNvPr>
          <p:cNvSpPr/>
          <p:nvPr/>
        </p:nvSpPr>
        <p:spPr>
          <a:xfrm>
            <a:off x="4665786" y="4905352"/>
            <a:ext cx="782535" cy="420271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99" name="Rectangle: Rounded Corners 198">
            <a:extLst>
              <a:ext uri="{FF2B5EF4-FFF2-40B4-BE49-F238E27FC236}">
                <a16:creationId xmlns:a16="http://schemas.microsoft.com/office/drawing/2014/main" id="{F0C933E5-C77C-4B6D-9CC4-F0228821CF6A}"/>
              </a:ext>
            </a:extLst>
          </p:cNvPr>
          <p:cNvSpPr/>
          <p:nvPr/>
        </p:nvSpPr>
        <p:spPr>
          <a:xfrm>
            <a:off x="4675165" y="4360651"/>
            <a:ext cx="760617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86DDB80F-F721-4DA2-879D-5EFA2831114D}"/>
              </a:ext>
            </a:extLst>
          </p:cNvPr>
          <p:cNvSpPr/>
          <p:nvPr/>
        </p:nvSpPr>
        <p:spPr>
          <a:xfrm>
            <a:off x="8592637" y="1460050"/>
            <a:ext cx="1668851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87505F28-0473-45DA-9F4F-ADC5BD2D3484}"/>
              </a:ext>
            </a:extLst>
          </p:cNvPr>
          <p:cNvSpPr/>
          <p:nvPr/>
        </p:nvSpPr>
        <p:spPr>
          <a:xfrm>
            <a:off x="12007970" y="1459234"/>
            <a:ext cx="10761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52404E96-7C2D-42BC-81A6-79E36A32DD4A}"/>
              </a:ext>
            </a:extLst>
          </p:cNvPr>
          <p:cNvSpPr/>
          <p:nvPr/>
        </p:nvSpPr>
        <p:spPr>
          <a:xfrm>
            <a:off x="10296635" y="1460050"/>
            <a:ext cx="1668843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866941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9064875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9468136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987270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10678815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87925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49054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" name="Straight Connector 12">
            <a:extLst>
              <a:ext uri="{FF2B5EF4-FFF2-40B4-BE49-F238E27FC236}">
                <a16:creationId xmlns:a16="http://schemas.microsoft.com/office/drawing/2014/main" id="{3579E115-AA48-406F-9B8D-C582BFC1991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8779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7" name="Straight Connector 12">
            <a:extLst>
              <a:ext uri="{FF2B5EF4-FFF2-40B4-BE49-F238E27FC236}">
                <a16:creationId xmlns:a16="http://schemas.microsoft.com/office/drawing/2014/main" id="{D9221150-9F5A-4605-8316-1347138E0C7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290007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8286588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8686663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9089962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9493261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896560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10296635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10699934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1109212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5CE0A1C6-D937-48AE-B2C6-A79483C94E07}"/>
              </a:ext>
            </a:extLst>
          </p:cNvPr>
          <p:cNvSpPr/>
          <p:nvPr/>
        </p:nvSpPr>
        <p:spPr>
          <a:xfrm>
            <a:off x="11512511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21864778-86C8-4D2A-A8D6-0CF4FA1F29B2}"/>
              </a:ext>
            </a:extLst>
          </p:cNvPr>
          <p:cNvSpPr/>
          <p:nvPr/>
        </p:nvSpPr>
        <p:spPr>
          <a:xfrm>
            <a:off x="11912586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A7CC5620-AA47-4838-9D6E-303ABAC0445C}"/>
              </a:ext>
            </a:extLst>
          </p:cNvPr>
          <p:cNvSpPr/>
          <p:nvPr/>
        </p:nvSpPr>
        <p:spPr>
          <a:xfrm>
            <a:off x="12315885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8262753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1" name="Rectangle 240">
            <a:extLst>
              <a:ext uri="{FF2B5EF4-FFF2-40B4-BE49-F238E27FC236}">
                <a16:creationId xmlns:a16="http://schemas.microsoft.com/office/drawing/2014/main" id="{09217085-EC32-486B-8907-37BB83A9F0F8}"/>
              </a:ext>
            </a:extLst>
          </p:cNvPr>
          <p:cNvSpPr/>
          <p:nvPr/>
        </p:nvSpPr>
        <p:spPr>
          <a:xfrm>
            <a:off x="12719184" y="2119250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9469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cxnSp>
        <p:nvCxnSpPr>
          <p:cNvPr id="251" name="Straight Connector 12">
            <a:extLst>
              <a:ext uri="{FF2B5EF4-FFF2-40B4-BE49-F238E27FC236}">
                <a16:creationId xmlns:a16="http://schemas.microsoft.com/office/drawing/2014/main" id="{568FB49D-9FF4-4DD4-BD37-EDB81814730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9908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2" name="Straight Connector 12">
            <a:extLst>
              <a:ext uri="{FF2B5EF4-FFF2-40B4-BE49-F238E27FC236}">
                <a16:creationId xmlns:a16="http://schemas.microsoft.com/office/drawing/2014/main" id="{C25D509E-C181-456A-8C16-5CD222FDD17E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9589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12706565" y="3879242"/>
            <a:ext cx="386524" cy="252002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6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260" name="Rectangle: Rounded Corners 259">
            <a:extLst>
              <a:ext uri="{FF2B5EF4-FFF2-40B4-BE49-F238E27FC236}">
                <a16:creationId xmlns:a16="http://schemas.microsoft.com/office/drawing/2014/main" id="{F1D681A8-1083-4670-9BC3-3C2EEB2AB53D}"/>
              </a:ext>
            </a:extLst>
          </p:cNvPr>
          <p:cNvSpPr/>
          <p:nvPr/>
        </p:nvSpPr>
        <p:spPr>
          <a:xfrm>
            <a:off x="11096630" y="5931021"/>
            <a:ext cx="765284" cy="420271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id="{0F15EE4C-7157-40B0-8D44-14FA0CD44962}"/>
              </a:ext>
            </a:extLst>
          </p:cNvPr>
          <p:cNvSpPr/>
          <p:nvPr/>
        </p:nvSpPr>
        <p:spPr>
          <a:xfrm>
            <a:off x="11242785" y="5418909"/>
            <a:ext cx="550115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2CE0ABCB-D23E-4105-820B-48D05D76B4CF}"/>
              </a:ext>
            </a:extLst>
          </p:cNvPr>
          <p:cNvSpPr/>
          <p:nvPr/>
        </p:nvSpPr>
        <p:spPr>
          <a:xfrm>
            <a:off x="11110065" y="4890275"/>
            <a:ext cx="775738" cy="420271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F5172F87-3A95-4682-9C2C-113B893200BC}"/>
              </a:ext>
            </a:extLst>
          </p:cNvPr>
          <p:cNvSpPr/>
          <p:nvPr/>
        </p:nvSpPr>
        <p:spPr>
          <a:xfrm>
            <a:off x="9087679" y="4360651"/>
            <a:ext cx="573906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9E1A2E68-E9FB-42FB-8C54-8303C3EAA29A}"/>
              </a:ext>
            </a:extLst>
          </p:cNvPr>
          <p:cNvSpPr/>
          <p:nvPr/>
        </p:nvSpPr>
        <p:spPr>
          <a:xfrm>
            <a:off x="9087782" y="3828771"/>
            <a:ext cx="573799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36576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AE15AB87-CFDD-42C5-92C8-B460A1B0D7B1}"/>
              </a:ext>
            </a:extLst>
          </p:cNvPr>
          <p:cNvSpPr/>
          <p:nvPr/>
        </p:nvSpPr>
        <p:spPr>
          <a:xfrm>
            <a:off x="11242786" y="3828771"/>
            <a:ext cx="566360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36576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1675" y="90584"/>
            <a:ext cx="8705691" cy="719652"/>
          </a:xfrm>
        </p:spPr>
        <p:txBody>
          <a:bodyPr/>
          <a:lstStyle/>
          <a:p>
            <a:r>
              <a:rPr lang="en-US" dirty="0"/>
              <a:t>Proposed RAN meeting plan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2942227" y="3171978"/>
            <a:ext cx="370317" cy="266720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D55FE1EE-2FE6-480D-845C-55898C42EBA8}"/>
              </a:ext>
            </a:extLst>
          </p:cNvPr>
          <p:cNvSpPr/>
          <p:nvPr/>
        </p:nvSpPr>
        <p:spPr>
          <a:xfrm>
            <a:off x="8289938" y="3171978"/>
            <a:ext cx="491750" cy="322728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56562301-9430-4FA9-BF5C-8597C2908F53}"/>
              </a:ext>
            </a:extLst>
          </p:cNvPr>
          <p:cNvSpPr/>
          <p:nvPr/>
        </p:nvSpPr>
        <p:spPr>
          <a:xfrm>
            <a:off x="11236420" y="4360651"/>
            <a:ext cx="573906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A1D9218E-CDF1-469C-90D7-12FAB1D2E2E2}"/>
              </a:ext>
            </a:extLst>
          </p:cNvPr>
          <p:cNvSpPr/>
          <p:nvPr/>
        </p:nvSpPr>
        <p:spPr>
          <a:xfrm>
            <a:off x="9877210" y="4360651"/>
            <a:ext cx="78757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8253A6DA-E5E2-4B32-BC0F-7A6BBB84A519}"/>
              </a:ext>
            </a:extLst>
          </p:cNvPr>
          <p:cNvSpPr/>
          <p:nvPr/>
        </p:nvSpPr>
        <p:spPr>
          <a:xfrm>
            <a:off x="9094080" y="5418909"/>
            <a:ext cx="573904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386BD343-4AFE-481F-90B1-A3DA61B468D9}"/>
              </a:ext>
            </a:extLst>
          </p:cNvPr>
          <p:cNvSpPr/>
          <p:nvPr/>
        </p:nvSpPr>
        <p:spPr>
          <a:xfrm>
            <a:off x="9877210" y="5418908"/>
            <a:ext cx="78757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70069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61069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elements of the proposed plan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Quarters with multiple WG meetings may have staggered handling of items</a:t>
            </a:r>
          </a:p>
          <a:p>
            <a:pPr lvl="1"/>
            <a:r>
              <a:rPr lang="en-US" sz="1867" dirty="0"/>
              <a:t>Initial soft-staggering of topics is shown in the TU allocation tables, subject to further refining in future RAN plenaries</a:t>
            </a:r>
          </a:p>
          <a:p>
            <a:r>
              <a:rPr lang="en-US" sz="2400" b="1" u="sng" dirty="0">
                <a:solidFill>
                  <a:srgbClr val="FF0000"/>
                </a:solidFill>
              </a:rPr>
              <a:t>Inactive periods</a:t>
            </a:r>
            <a:r>
              <a:rPr lang="en-US" sz="2400" dirty="0"/>
              <a:t> are installed between meetings to allow proper internal preparation and observe key regional holidays</a:t>
            </a:r>
          </a:p>
          <a:p>
            <a:pPr lvl="1"/>
            <a:r>
              <a:rPr lang="en-US" sz="1867" dirty="0"/>
              <a:t>No email discussions are allowed on any WG reflector or TSG_RAN or </a:t>
            </a:r>
            <a:r>
              <a:rPr lang="en-US" sz="1867" dirty="0" err="1"/>
              <a:t>TSG_RAN_Drafts</a:t>
            </a:r>
            <a:r>
              <a:rPr lang="en-US" sz="1867" dirty="0"/>
              <a:t> reflector during these periods. </a:t>
            </a:r>
            <a:br>
              <a:rPr lang="en-US" sz="1867" dirty="0"/>
            </a:br>
            <a:r>
              <a:rPr lang="en-US" sz="1867" dirty="0"/>
              <a:t>No GTW sessions are allowed, not even informal ones.</a:t>
            </a:r>
          </a:p>
          <a:p>
            <a:pPr lvl="1"/>
            <a:r>
              <a:rPr lang="en-US" sz="1867" dirty="0"/>
              <a:t>23-29/Nov (Thanksgiving)</a:t>
            </a:r>
          </a:p>
          <a:p>
            <a:pPr lvl="1"/>
            <a:r>
              <a:rPr lang="en-US" sz="1867" dirty="0"/>
              <a:t>21/Dec – 3/January (</a:t>
            </a:r>
            <a:r>
              <a:rPr lang="en-US" sz="1867" dirty="0" err="1"/>
              <a:t>Christmas+New</a:t>
            </a:r>
            <a:r>
              <a:rPr lang="en-US" sz="1867" dirty="0"/>
              <a:t> Year)</a:t>
            </a:r>
          </a:p>
          <a:p>
            <a:pPr lvl="1"/>
            <a:r>
              <a:rPr lang="en-US" sz="1867" dirty="0"/>
              <a:t>8-21/Feb (Lunar New Year)</a:t>
            </a:r>
          </a:p>
          <a:p>
            <a:pPr lvl="1"/>
            <a:r>
              <a:rPr lang="en-US" sz="1867" dirty="0"/>
              <a:t>29/March – 5/April (Easter)</a:t>
            </a:r>
          </a:p>
          <a:p>
            <a:pPr lvl="1"/>
            <a:r>
              <a:rPr lang="en-US" sz="1867" dirty="0"/>
              <a:t>26/April-9/May</a:t>
            </a:r>
            <a:endParaRPr lang="en-US" sz="2400" dirty="0"/>
          </a:p>
          <a:p>
            <a:pPr marL="609585" lvl="1" indent="0">
              <a:buNone/>
            </a:pPr>
            <a:r>
              <a:rPr lang="en-US" sz="1867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517761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elements of the proposed plan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000" dirty="0"/>
              <a:t>Tightening of scope for some existing WIs may be addressed at December plenary to ensure timely progress</a:t>
            </a:r>
          </a:p>
          <a:p>
            <a:pPr lvl="1"/>
            <a:r>
              <a:rPr lang="en-US" sz="1800" dirty="0"/>
              <a:t>Potential follow-on Work Items of Study Items will need a very well defined tight scope!</a:t>
            </a:r>
          </a:p>
          <a:p>
            <a:r>
              <a:rPr lang="en-US" sz="2000" dirty="0"/>
              <a:t>TSG#91 may have 2 days set aside exclusively for conducting election rounds on Thursday and Friday before the normal meeting week</a:t>
            </a:r>
          </a:p>
          <a:p>
            <a:r>
              <a:rPr lang="en-US" sz="2000" dirty="0"/>
              <a:t>Submissions deadlines</a:t>
            </a:r>
          </a:p>
          <a:p>
            <a:pPr lvl="1"/>
            <a:r>
              <a:rPr lang="en-US" sz="1867" dirty="0"/>
              <a:t>RAN1</a:t>
            </a:r>
          </a:p>
          <a:p>
            <a:pPr lvl="2"/>
            <a:r>
              <a:rPr lang="en-US" sz="1600" dirty="0"/>
              <a:t>103-e: 16Oct for maintenance &amp; Rel-17 4 SIs (</a:t>
            </a:r>
            <a:r>
              <a:rPr lang="en-US" sz="1600" dirty="0" err="1"/>
              <a:t>RedCap</a:t>
            </a:r>
            <a:r>
              <a:rPr lang="en-US" sz="1600" dirty="0"/>
              <a:t>, </a:t>
            </a:r>
            <a:r>
              <a:rPr lang="en-US" sz="1600" dirty="0" err="1"/>
              <a:t>ePos</a:t>
            </a:r>
            <a:r>
              <a:rPr lang="en-US" sz="1600" dirty="0"/>
              <a:t>, </a:t>
            </a:r>
            <a:r>
              <a:rPr lang="en-US" sz="1600" dirty="0" err="1"/>
              <a:t>CovEnh</a:t>
            </a:r>
            <a:r>
              <a:rPr lang="en-US" sz="1600" dirty="0"/>
              <a:t>, 60GHz); 23Oct for other Rel-17 items</a:t>
            </a:r>
          </a:p>
          <a:p>
            <a:pPr lvl="2"/>
            <a:r>
              <a:rPr lang="en-US" sz="1600" dirty="0"/>
              <a:t>104-e: 18Jan;  104b-e: 6April;    105-e: 11May</a:t>
            </a:r>
            <a:endParaRPr lang="en-US" sz="1334" dirty="0">
              <a:highlight>
                <a:srgbClr val="FFFF00"/>
              </a:highlight>
            </a:endParaRPr>
          </a:p>
          <a:p>
            <a:pPr lvl="1"/>
            <a:r>
              <a:rPr lang="en-US" sz="1867" dirty="0"/>
              <a:t>RAN2</a:t>
            </a:r>
          </a:p>
          <a:p>
            <a:pPr lvl="2"/>
            <a:r>
              <a:rPr lang="nn-NO" sz="1600" dirty="0"/>
              <a:t>112-e: 22Oct (23.59 PST);    113-e: 14Jan (23.59 PST);     113b-e: 6April (23.59 PST);     114-e: 11May (23.59 PST) </a:t>
            </a:r>
            <a:endParaRPr lang="en-US" sz="2133" dirty="0"/>
          </a:p>
          <a:p>
            <a:pPr lvl="1"/>
            <a:r>
              <a:rPr lang="en-US" sz="1867" dirty="0"/>
              <a:t>RAN3: business as usual</a:t>
            </a:r>
          </a:p>
          <a:p>
            <a:pPr lvl="1"/>
            <a:r>
              <a:rPr lang="en-US" sz="1867" dirty="0"/>
              <a:t>RAN4</a:t>
            </a:r>
          </a:p>
          <a:p>
            <a:pPr lvl="2"/>
            <a:r>
              <a:rPr lang="pt-BR" sz="1600" dirty="0"/>
              <a:t>97-e: 23Oct;    98-e: 15Jan;    98b-e: 6April;     99-e: 11May</a:t>
            </a:r>
          </a:p>
          <a:p>
            <a:pPr lvl="1"/>
            <a:r>
              <a:rPr lang="pt-BR" sz="1867" dirty="0"/>
              <a:t>RAN5</a:t>
            </a:r>
          </a:p>
          <a:p>
            <a:pPr lvl="2"/>
            <a:r>
              <a:rPr lang="pt-BR" sz="1600" dirty="0"/>
              <a:t>90-e: 8Feb</a:t>
            </a:r>
            <a:endParaRPr lang="en-US" sz="1334" dirty="0"/>
          </a:p>
          <a:p>
            <a:endParaRPr lang="en-US" sz="2400" dirty="0"/>
          </a:p>
          <a:p>
            <a:pPr marL="609585" lvl="1" indent="0">
              <a:buNone/>
            </a:pPr>
            <a:r>
              <a:rPr lang="en-US" sz="1867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9038658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10">
            <a:extLst>
              <a:ext uri="{FF2B5EF4-FFF2-40B4-BE49-F238E27FC236}">
                <a16:creationId xmlns:a16="http://schemas.microsoft.com/office/drawing/2014/main" id="{F02DD00D-F20E-4EF7-B5B3-217F8F82410C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67768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1">
            <a:extLst>
              <a:ext uri="{FF2B5EF4-FFF2-40B4-BE49-F238E27FC236}">
                <a16:creationId xmlns:a16="http://schemas.microsoft.com/office/drawing/2014/main" id="{D5FA4B6C-3433-40FB-A1D7-0556728CAB0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91376" y="1819759"/>
            <a:ext cx="0" cy="2014537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3887" y="-83820"/>
            <a:ext cx="8005233" cy="1143000"/>
          </a:xfrm>
        </p:spPr>
        <p:txBody>
          <a:bodyPr/>
          <a:lstStyle/>
          <a:p>
            <a:r>
              <a:rPr lang="en-US" dirty="0"/>
              <a:t>Release 17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775" y="4111539"/>
            <a:ext cx="12055845" cy="1102358"/>
          </a:xfrm>
        </p:spPr>
        <p:txBody>
          <a:bodyPr/>
          <a:lstStyle/>
          <a:p>
            <a:pPr marL="1219170" lvl="2" indent="0">
              <a:buNone/>
            </a:pPr>
            <a:endParaRPr lang="en-US" sz="1200" dirty="0"/>
          </a:p>
          <a:p>
            <a:r>
              <a:rPr lang="en-US" sz="2000" dirty="0"/>
              <a:t>The RAN leadership is committed to facilitate delivering Rel-17 with minimal additional delay</a:t>
            </a:r>
            <a:endParaRPr lang="en-US" sz="1600" dirty="0"/>
          </a:p>
          <a:p>
            <a:pPr lvl="1"/>
            <a:r>
              <a:rPr lang="en-US" sz="1600" dirty="0"/>
              <a:t>Detailed analysis still needed to understand what is feasible </a:t>
            </a:r>
            <a:r>
              <a:rPr lang="en-US" sz="1600" dirty="0">
                <a:sym typeface="Wingdings" panose="05000000000000000000" pitchFamily="2" charset="2"/>
              </a:rPr>
              <a:t> </a:t>
            </a:r>
            <a:r>
              <a:rPr lang="en-US" sz="1600" dirty="0"/>
              <a:t>Overall timeline decision to be taken only in December</a:t>
            </a:r>
          </a:p>
          <a:p>
            <a:pPr lvl="1"/>
            <a:r>
              <a:rPr lang="en-US" sz="1600" dirty="0"/>
              <a:t>Leadership will provide detailed analysis (TUs, </a:t>
            </a:r>
            <a:r>
              <a:rPr lang="en-US" sz="1600" dirty="0" err="1"/>
              <a:t>etc</a:t>
            </a:r>
            <a:r>
              <a:rPr lang="en-US" sz="1600" dirty="0"/>
              <a:t>…) for December with the goal of keeping the additional delay at a minimum (6 months)</a:t>
            </a:r>
          </a:p>
          <a:p>
            <a:r>
              <a:rPr lang="en-US" sz="2000" dirty="0"/>
              <a:t>Firmly commit to a new timeline (in December), and endorse a detailed RAN planning (meetings and TUs) to meet this timeline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1F9EE4-B4E5-4550-8534-27840D3A1A4C}"/>
              </a:ext>
            </a:extLst>
          </p:cNvPr>
          <p:cNvSpPr/>
          <p:nvPr/>
        </p:nvSpPr>
        <p:spPr>
          <a:xfrm>
            <a:off x="300355" y="1192700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76B6BD-8DDC-4A1C-B0A9-1E8874A62C31}"/>
              </a:ext>
            </a:extLst>
          </p:cNvPr>
          <p:cNvSpPr/>
          <p:nvPr/>
        </p:nvSpPr>
        <p:spPr>
          <a:xfrm>
            <a:off x="1406842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847F31-DB1D-4C50-A97C-36A4AE4D808F}"/>
              </a:ext>
            </a:extLst>
          </p:cNvPr>
          <p:cNvSpPr/>
          <p:nvPr/>
        </p:nvSpPr>
        <p:spPr>
          <a:xfrm>
            <a:off x="2511742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3901E-216B-460B-A28C-D3EDB2B1A4BE}"/>
              </a:ext>
            </a:extLst>
          </p:cNvPr>
          <p:cNvSpPr/>
          <p:nvPr/>
        </p:nvSpPr>
        <p:spPr>
          <a:xfrm>
            <a:off x="3618226" y="1856275"/>
            <a:ext cx="1046162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8C010E-FE73-4BDA-9636-80892212DF64}"/>
              </a:ext>
            </a:extLst>
          </p:cNvPr>
          <p:cNvSpPr/>
          <p:nvPr/>
        </p:nvSpPr>
        <p:spPr>
          <a:xfrm>
            <a:off x="300355" y="1865800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D59D8E-0217-4C61-8016-175352D48F37}"/>
              </a:ext>
            </a:extLst>
          </p:cNvPr>
          <p:cNvSpPr/>
          <p:nvPr/>
        </p:nvSpPr>
        <p:spPr>
          <a:xfrm>
            <a:off x="4724717" y="1183175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5876E3-F735-475B-B5CB-250088E6EE5B}"/>
              </a:ext>
            </a:extLst>
          </p:cNvPr>
          <p:cNvSpPr/>
          <p:nvPr/>
        </p:nvSpPr>
        <p:spPr>
          <a:xfrm>
            <a:off x="4724717" y="1865800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5283A872-62C3-45C9-B089-949E184DBC92}"/>
              </a:ext>
            </a:extLst>
          </p:cNvPr>
          <p:cNvCxnSpPr>
            <a:cxnSpLocks/>
          </p:cNvCxnSpPr>
          <p:nvPr/>
        </p:nvCxnSpPr>
        <p:spPr bwMode="auto">
          <a:xfrm flipV="1">
            <a:off x="2478401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4AD7A686-2E02-410C-9FA7-E165EED9342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3501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0">
            <a:extLst>
              <a:ext uri="{FF2B5EF4-FFF2-40B4-BE49-F238E27FC236}">
                <a16:creationId xmlns:a16="http://schemas.microsoft.com/office/drawing/2014/main" id="{520254D0-8C79-4FF4-8FBD-A316E545F0A2}"/>
              </a:ext>
            </a:extLst>
          </p:cNvPr>
          <p:cNvCxnSpPr>
            <a:cxnSpLocks/>
          </p:cNvCxnSpPr>
          <p:nvPr/>
        </p:nvCxnSpPr>
        <p:spPr bwMode="auto">
          <a:xfrm flipV="1">
            <a:off x="3588063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Connector 12">
            <a:extLst>
              <a:ext uri="{FF2B5EF4-FFF2-40B4-BE49-F238E27FC236}">
                <a16:creationId xmlns:a16="http://schemas.microsoft.com/office/drawing/2014/main" id="{DD9C66FB-10E7-4D03-96BF-B2036C58A398}"/>
              </a:ext>
            </a:extLst>
          </p:cNvPr>
          <p:cNvCxnSpPr>
            <a:cxnSpLocks/>
          </p:cNvCxnSpPr>
          <p:nvPr/>
        </p:nvCxnSpPr>
        <p:spPr bwMode="auto">
          <a:xfrm flipV="1">
            <a:off x="5794688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0C3384E-76E6-40FE-8206-0EF6CD8B4948}"/>
              </a:ext>
            </a:extLst>
          </p:cNvPr>
          <p:cNvSpPr/>
          <p:nvPr/>
        </p:nvSpPr>
        <p:spPr>
          <a:xfrm>
            <a:off x="2038663" y="3051659"/>
            <a:ext cx="922338" cy="48260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44C7443-44B7-4DAB-BAE7-E963D34B2BAF}"/>
              </a:ext>
            </a:extLst>
          </p:cNvPr>
          <p:cNvSpPr/>
          <p:nvPr/>
        </p:nvSpPr>
        <p:spPr>
          <a:xfrm>
            <a:off x="3145155" y="3097700"/>
            <a:ext cx="923925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8F01ECA-0DB3-4F8B-A14A-6A56A8D0EED0}"/>
              </a:ext>
            </a:extLst>
          </p:cNvPr>
          <p:cNvSpPr/>
          <p:nvPr/>
        </p:nvSpPr>
        <p:spPr>
          <a:xfrm>
            <a:off x="4192905" y="3292959"/>
            <a:ext cx="1000125" cy="4492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76787A1-BF25-4D22-9D81-5C7E65E53634}"/>
              </a:ext>
            </a:extLst>
          </p:cNvPr>
          <p:cNvSpPr/>
          <p:nvPr/>
        </p:nvSpPr>
        <p:spPr>
          <a:xfrm>
            <a:off x="5277167" y="3410438"/>
            <a:ext cx="10017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" name="Rectangle: Rounded Corners 34">
            <a:extLst>
              <a:ext uri="{FF2B5EF4-FFF2-40B4-BE49-F238E27FC236}">
                <a16:creationId xmlns:a16="http://schemas.microsoft.com/office/drawing/2014/main" id="{B31DD221-6A10-44D6-8CB0-5F5DE7E0C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" y="2510321"/>
            <a:ext cx="6192837" cy="155575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en-US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1CFF01-8102-4EE9-8038-21E4F42CEEAF}"/>
              </a:ext>
            </a:extLst>
          </p:cNvPr>
          <p:cNvSpPr txBox="1"/>
          <p:nvPr/>
        </p:nvSpPr>
        <p:spPr>
          <a:xfrm>
            <a:off x="392430" y="3734284"/>
            <a:ext cx="460074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FF0000"/>
                </a:solidFill>
                <a:latin typeface="Calibri"/>
              </a:rPr>
              <a:t>Current Release 17 timeline as per RAN#87E decision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4DF7B6-94DE-4F59-AE0B-22B2DCCCE5F5}"/>
              </a:ext>
            </a:extLst>
          </p:cNvPr>
          <p:cNvSpPr/>
          <p:nvPr/>
        </p:nvSpPr>
        <p:spPr>
          <a:xfrm>
            <a:off x="6973890" y="1192700"/>
            <a:ext cx="2181214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A0B24E-AA2A-48C8-A6DF-F0340CCF5405}"/>
              </a:ext>
            </a:extLst>
          </p:cNvPr>
          <p:cNvSpPr/>
          <p:nvPr/>
        </p:nvSpPr>
        <p:spPr>
          <a:xfrm>
            <a:off x="8083551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04B7A7C-19CE-4AFC-825F-F0A0A09EDFF9}"/>
              </a:ext>
            </a:extLst>
          </p:cNvPr>
          <p:cNvSpPr/>
          <p:nvPr/>
        </p:nvSpPr>
        <p:spPr>
          <a:xfrm>
            <a:off x="9188451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3E6486A-51F8-43F8-BA47-F2A8D7A76EDF}"/>
              </a:ext>
            </a:extLst>
          </p:cNvPr>
          <p:cNvSpPr/>
          <p:nvPr/>
        </p:nvSpPr>
        <p:spPr>
          <a:xfrm>
            <a:off x="10294935" y="1856275"/>
            <a:ext cx="1046162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CDAE31A-53FA-4A4C-AC16-89A119C93054}"/>
              </a:ext>
            </a:extLst>
          </p:cNvPr>
          <p:cNvSpPr/>
          <p:nvPr/>
        </p:nvSpPr>
        <p:spPr>
          <a:xfrm>
            <a:off x="6977064" y="1865800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DCA20E8-C8C1-4E57-A32E-B3F5984A91AC}"/>
              </a:ext>
            </a:extLst>
          </p:cNvPr>
          <p:cNvSpPr/>
          <p:nvPr/>
        </p:nvSpPr>
        <p:spPr>
          <a:xfrm>
            <a:off x="9188452" y="1183175"/>
            <a:ext cx="3282950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30B23A-DA34-4A48-8642-0410FA5C3EC6}"/>
              </a:ext>
            </a:extLst>
          </p:cNvPr>
          <p:cNvSpPr/>
          <p:nvPr/>
        </p:nvSpPr>
        <p:spPr>
          <a:xfrm>
            <a:off x="11401426" y="1865800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F5E05A1B-AE3E-4595-BA5C-730C5B383DA1}"/>
              </a:ext>
            </a:extLst>
          </p:cNvPr>
          <p:cNvCxnSpPr>
            <a:cxnSpLocks/>
          </p:cNvCxnSpPr>
          <p:nvPr/>
        </p:nvCxnSpPr>
        <p:spPr bwMode="auto">
          <a:xfrm flipV="1">
            <a:off x="8050210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10">
            <a:extLst>
              <a:ext uri="{FF2B5EF4-FFF2-40B4-BE49-F238E27FC236}">
                <a16:creationId xmlns:a16="http://schemas.microsoft.com/office/drawing/2014/main" id="{60BF2843-E89B-48E8-BCBF-A0BC0399349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64772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Connector 11">
            <a:extLst>
              <a:ext uri="{FF2B5EF4-FFF2-40B4-BE49-F238E27FC236}">
                <a16:creationId xmlns:a16="http://schemas.microsoft.com/office/drawing/2014/main" id="{BCC9B0AA-D549-473C-803E-62BF955FC0FD}"/>
              </a:ext>
            </a:extLst>
          </p:cNvPr>
          <p:cNvCxnSpPr>
            <a:cxnSpLocks/>
          </p:cNvCxnSpPr>
          <p:nvPr/>
        </p:nvCxnSpPr>
        <p:spPr bwMode="auto">
          <a:xfrm flipV="1">
            <a:off x="9155104" y="1819759"/>
            <a:ext cx="0" cy="1839277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6F5B1626-8B71-47F1-906F-4FAB8331774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471397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16A8489-336E-4B16-BB23-E3B62C48CCB7}"/>
              </a:ext>
            </a:extLst>
          </p:cNvPr>
          <p:cNvSpPr/>
          <p:nvPr/>
        </p:nvSpPr>
        <p:spPr>
          <a:xfrm>
            <a:off x="8715372" y="3051659"/>
            <a:ext cx="922338" cy="48260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34E731A-CE97-46DD-95F7-3E569CDD372F}"/>
              </a:ext>
            </a:extLst>
          </p:cNvPr>
          <p:cNvSpPr/>
          <p:nvPr/>
        </p:nvSpPr>
        <p:spPr>
          <a:xfrm>
            <a:off x="9821864" y="3097700"/>
            <a:ext cx="923925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B3FC549-7429-4BA7-8887-8E43AFE6CFEB}"/>
              </a:ext>
            </a:extLst>
          </p:cNvPr>
          <p:cNvSpPr/>
          <p:nvPr/>
        </p:nvSpPr>
        <p:spPr>
          <a:xfrm>
            <a:off x="10869614" y="3292959"/>
            <a:ext cx="1000125" cy="4492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8C24D7B-F9A1-4AD9-8958-1FA4433A62B3}"/>
              </a:ext>
            </a:extLst>
          </p:cNvPr>
          <p:cNvSpPr/>
          <p:nvPr/>
        </p:nvSpPr>
        <p:spPr>
          <a:xfrm>
            <a:off x="11953876" y="3410438"/>
            <a:ext cx="10017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8" name="Rectangle: Rounded Corners 34">
            <a:extLst>
              <a:ext uri="{FF2B5EF4-FFF2-40B4-BE49-F238E27FC236}">
                <a16:creationId xmlns:a16="http://schemas.microsoft.com/office/drawing/2014/main" id="{B75876B0-8E9E-4CB5-BA1E-D8BD00226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3889" y="2510321"/>
            <a:ext cx="6192837" cy="155575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en-US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EF036C9-2779-4DC0-86A7-C180AF7C228E}"/>
              </a:ext>
            </a:extLst>
          </p:cNvPr>
          <p:cNvSpPr txBox="1"/>
          <p:nvPr/>
        </p:nvSpPr>
        <p:spPr>
          <a:xfrm>
            <a:off x="7069139" y="3734284"/>
            <a:ext cx="483626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u="sng" dirty="0">
                <a:solidFill>
                  <a:srgbClr val="FF0000"/>
                </a:solidFill>
                <a:latin typeface="Calibri"/>
              </a:rPr>
              <a:t>Potential new timeline </a:t>
            </a:r>
            <a:r>
              <a:rPr lang="en-US" sz="1600" dirty="0">
                <a:solidFill>
                  <a:srgbClr val="FF0000"/>
                </a:solidFill>
                <a:latin typeface="Calibri"/>
              </a:rPr>
              <a:t>to be committed to latest in Dec</a:t>
            </a:r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FCE7B669-9458-444C-8B36-BA73EC5C9075}"/>
              </a:ext>
            </a:extLst>
          </p:cNvPr>
          <p:cNvSpPr/>
          <p:nvPr/>
        </p:nvSpPr>
        <p:spPr bwMode="auto">
          <a:xfrm>
            <a:off x="5977890" y="1761656"/>
            <a:ext cx="826763" cy="35433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6329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Guidance to implementations will be added to the RRC specs on 3GPP website specification page</a:t>
            </a:r>
          </a:p>
          <a:p>
            <a:pPr lvl="1"/>
            <a:r>
              <a:rPr lang="en-US" sz="1867" dirty="0"/>
              <a:t>On the 38.331 specification webpage, add </a:t>
            </a:r>
            <a:r>
              <a:rPr lang="en-US" sz="1867" i="1" dirty="0"/>
              <a:t>“A UE or network vendor wishing to support Rel-16 must use version 16.2.0 or later of TS 38.331”</a:t>
            </a:r>
            <a:r>
              <a:rPr lang="en-US" sz="1867" dirty="0"/>
              <a:t>. This is the September version of 38.331.</a:t>
            </a:r>
          </a:p>
          <a:p>
            <a:pPr lvl="1"/>
            <a:r>
              <a:rPr lang="en-US" sz="1867" dirty="0"/>
              <a:t>On the 36.331 specification webpage, add </a:t>
            </a:r>
            <a:r>
              <a:rPr lang="en-US" sz="1867" i="1" dirty="0"/>
              <a:t>“A UE or network vendor wishing to support Rel-16 must use version 16.2.0 or later of TS 36.331”. </a:t>
            </a:r>
            <a:r>
              <a:rPr lang="en-US" sz="1867" dirty="0"/>
              <a:t>This is the September version of 36.331.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It is understood that the bar for potential non-backwards compatible changes to Rel-16 from Q4 onwards will be very high</a:t>
            </a:r>
          </a:p>
        </p:txBody>
      </p:sp>
    </p:spTree>
    <p:extLst>
      <p:ext uri="{BB962C8B-B14F-4D97-AF65-F5344CB8AC3E}">
        <p14:creationId xmlns:p14="http://schemas.microsoft.com/office/powerpoint/2010/main" val="92855299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NR Multicast Broadcast</a:t>
            </a:r>
          </a:p>
          <a:p>
            <a:pPr lvl="1"/>
            <a:r>
              <a:rPr lang="en-US" sz="1867" dirty="0"/>
              <a:t>SA2 was debating whether broadcast work scope should be reduced and asked RAN on the matter</a:t>
            </a:r>
          </a:p>
          <a:p>
            <a:pPr lvl="1"/>
            <a:r>
              <a:rPr lang="en-US" sz="1867" dirty="0"/>
              <a:t>RAN concluded that the scope of it’s broadcast work would be unchanged </a:t>
            </a:r>
          </a:p>
          <a:p>
            <a:endParaRPr lang="en-US" sz="2400" dirty="0"/>
          </a:p>
          <a:p>
            <a:r>
              <a:rPr lang="en-US" sz="2400" dirty="0"/>
              <a:t>Non-Public Networks</a:t>
            </a:r>
          </a:p>
          <a:p>
            <a:pPr lvl="1"/>
            <a:r>
              <a:rPr lang="en-US" sz="1867" dirty="0"/>
              <a:t>RAN approved the Work Item to cover the RAN2 and RAN3 impacts coming from the SA2-led item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7014269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RAN plans to further explore the details of TEI handling in an email discussion that is to be conducted 5-16/October on the </a:t>
            </a:r>
            <a:r>
              <a:rPr lang="en-US" sz="2400" dirty="0" err="1"/>
              <a:t>RAN_Drafts</a:t>
            </a:r>
            <a:r>
              <a:rPr lang="en-US" sz="2400" dirty="0"/>
              <a:t> exploder</a:t>
            </a:r>
          </a:p>
          <a:p>
            <a:endParaRPr lang="en-US" sz="2400" dirty="0"/>
          </a:p>
          <a:p>
            <a:r>
              <a:rPr lang="en-US" sz="2400" dirty="0"/>
              <a:t>Main focus is on traceability aspects of TEI CRs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7776105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33073</TotalTime>
  <Words>811</Words>
  <Application>Microsoft Office PowerPoint</Application>
  <PresentationFormat>Custom</PresentationFormat>
  <Paragraphs>302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Summary from RAN#89-E  on topics relevant for TSG-SA</vt:lpstr>
      <vt:lpstr>Outline</vt:lpstr>
      <vt:lpstr>Proposed RAN meeting plan</vt:lpstr>
      <vt:lpstr>Key elements of the proposed plan (1/2)</vt:lpstr>
      <vt:lpstr>Key elements of the proposed plan (2/2)</vt:lpstr>
      <vt:lpstr>Release 17 timeline</vt:lpstr>
      <vt:lpstr>Release 16 stability</vt:lpstr>
      <vt:lpstr>Technical Topics</vt:lpstr>
      <vt:lpstr>TEI handling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Bertenyi, Balazs (Nokia - HU/Budapest)</cp:lastModifiedBy>
  <cp:revision>573</cp:revision>
  <dcterms:created xsi:type="dcterms:W3CDTF">2018-05-24T11:49:12Z</dcterms:created>
  <dcterms:modified xsi:type="dcterms:W3CDTF">2020-09-21T12:22:48Z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