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63" r:id="rId3"/>
    <p:sldId id="284" r:id="rId4"/>
    <p:sldId id="288" r:id="rId5"/>
    <p:sldId id="289"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271" autoAdjust="0"/>
    <p:restoredTop sz="94660"/>
  </p:normalViewPr>
  <p:slideViewPr>
    <p:cSldViewPr snapToGrid="0">
      <p:cViewPr varScale="1">
        <p:scale>
          <a:sx n="127" d="100"/>
          <a:sy n="127" d="100"/>
        </p:scale>
        <p:origin x="1758" y="2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5" Type="http://schemas.openxmlformats.org/officeDocument/2006/relationships/slide" Target="slides/slide3.xml"/><Relationship Id="rId1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ABC492-1F6A-4BFF-9B95-DC657D594AC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D53E51A-96B1-4915-85F0-A5587B3F65F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3757621-05AD-4CF4-B660-8F7D8C0A3454}"/>
              </a:ext>
            </a:extLst>
          </p:cNvPr>
          <p:cNvSpPr>
            <a:spLocks noGrp="1"/>
          </p:cNvSpPr>
          <p:nvPr>
            <p:ph type="dt" sz="half" idx="10"/>
          </p:nvPr>
        </p:nvSpPr>
        <p:spPr/>
        <p:txBody>
          <a:bodyPr/>
          <a:lstStyle/>
          <a:p>
            <a:fld id="{8D6CD4B5-A6BA-4786-9F48-85B134ECCEBB}" type="datetimeFigureOut">
              <a:rPr lang="en-US" smtClean="0"/>
              <a:t>9/7/2020</a:t>
            </a:fld>
            <a:endParaRPr lang="en-US"/>
          </a:p>
        </p:txBody>
      </p:sp>
      <p:sp>
        <p:nvSpPr>
          <p:cNvPr id="5" name="Footer Placeholder 4">
            <a:extLst>
              <a:ext uri="{FF2B5EF4-FFF2-40B4-BE49-F238E27FC236}">
                <a16:creationId xmlns:a16="http://schemas.microsoft.com/office/drawing/2014/main" id="{BAC4F322-0E20-4E70-881F-AF5A00A44A8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C4DA46-DD99-4FA2-B56E-65D2784202B4}"/>
              </a:ext>
            </a:extLst>
          </p:cNvPr>
          <p:cNvSpPr>
            <a:spLocks noGrp="1"/>
          </p:cNvSpPr>
          <p:nvPr>
            <p:ph type="sldNum" sz="quarter" idx="12"/>
          </p:nvPr>
        </p:nvSpPr>
        <p:spPr/>
        <p:txBody>
          <a:bodyPr/>
          <a:lstStyle/>
          <a:p>
            <a:fld id="{213C2504-98DC-4E7E-9731-D8008B3F2A77}" type="slidenum">
              <a:rPr lang="en-US" smtClean="0"/>
              <a:t>‹#›</a:t>
            </a:fld>
            <a:endParaRPr lang="en-US"/>
          </a:p>
        </p:txBody>
      </p:sp>
    </p:spTree>
    <p:extLst>
      <p:ext uri="{BB962C8B-B14F-4D97-AF65-F5344CB8AC3E}">
        <p14:creationId xmlns:p14="http://schemas.microsoft.com/office/powerpoint/2010/main" val="37876082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1"/>
          </p:nvPr>
        </p:nvSpPr>
        <p:spPr/>
        <p:txBody>
          <a:bodyPr/>
          <a:lstStyle/>
          <a:p>
            <a:r>
              <a:rPr lang="en-US" dirty="0"/>
              <a:t>FUTUREWEI </a:t>
            </a:r>
          </a:p>
        </p:txBody>
      </p:sp>
      <p:sp>
        <p:nvSpPr>
          <p:cNvPr id="5" name="Slide Number Placeholder 4"/>
          <p:cNvSpPr>
            <a:spLocks noGrp="1"/>
          </p:cNvSpPr>
          <p:nvPr>
            <p:ph type="sldNum" sz="quarter" idx="12"/>
          </p:nvPr>
        </p:nvSpPr>
        <p:spPr/>
        <p:txBody>
          <a:bodyPr/>
          <a:lstStyle/>
          <a:p>
            <a:fld id="{3B917CB5-27BD-4ECA-9D86-80D4B900A204}" type="slidenum">
              <a:rPr lang="en-US" smtClean="0"/>
              <a:t>‹#›</a:t>
            </a:fld>
            <a:endParaRPr lang="en-US"/>
          </a:p>
        </p:txBody>
      </p:sp>
    </p:spTree>
    <p:extLst>
      <p:ext uri="{BB962C8B-B14F-4D97-AF65-F5344CB8AC3E}">
        <p14:creationId xmlns:p14="http://schemas.microsoft.com/office/powerpoint/2010/main" val="39903215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a:t>FUTUREWEI </a:t>
            </a:r>
          </a:p>
        </p:txBody>
      </p:sp>
      <p:sp>
        <p:nvSpPr>
          <p:cNvPr id="4" name="Slide Number Placeholder 3"/>
          <p:cNvSpPr>
            <a:spLocks noGrp="1"/>
          </p:cNvSpPr>
          <p:nvPr>
            <p:ph type="sldNum" sz="quarter" idx="12"/>
          </p:nvPr>
        </p:nvSpPr>
        <p:spPr/>
        <p:txBody>
          <a:bodyPr/>
          <a:lstStyle/>
          <a:p>
            <a:fld id="{3B917CB5-27BD-4ECA-9D86-80D4B900A204}" type="slidenum">
              <a:rPr lang="en-US" smtClean="0"/>
              <a:t>‹#›</a:t>
            </a:fld>
            <a:endParaRPr lang="en-US"/>
          </a:p>
        </p:txBody>
      </p:sp>
    </p:spTree>
    <p:extLst>
      <p:ext uri="{BB962C8B-B14F-4D97-AF65-F5344CB8AC3E}">
        <p14:creationId xmlns:p14="http://schemas.microsoft.com/office/powerpoint/2010/main" val="42649814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otal 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D3CCE0D-422C-4606-BBE4-D6405DB93225}"/>
              </a:ext>
            </a:extLst>
          </p:cNvPr>
          <p:cNvSpPr/>
          <p:nvPr userDrawn="1"/>
        </p:nvSpPr>
        <p:spPr>
          <a:xfrm>
            <a:off x="10077651" y="6246795"/>
            <a:ext cx="1561901" cy="4029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2"/>
          <p:cNvSpPr>
            <a:spLocks noGrp="1"/>
          </p:cNvSpPr>
          <p:nvPr>
            <p:ph type="ftr" sz="quarter" idx="11"/>
          </p:nvPr>
        </p:nvSpPr>
        <p:spPr/>
        <p:txBody>
          <a:bodyPr/>
          <a:lstStyle/>
          <a:p>
            <a:r>
              <a:rPr lang="en-US" dirty="0"/>
              <a:t>FUTUREWEI </a:t>
            </a:r>
          </a:p>
        </p:txBody>
      </p:sp>
      <p:sp>
        <p:nvSpPr>
          <p:cNvPr id="4" name="Slide Number Placeholder 3"/>
          <p:cNvSpPr>
            <a:spLocks noGrp="1"/>
          </p:cNvSpPr>
          <p:nvPr>
            <p:ph type="sldNum" sz="quarter" idx="12"/>
          </p:nvPr>
        </p:nvSpPr>
        <p:spPr/>
        <p:txBody>
          <a:bodyPr/>
          <a:lstStyle/>
          <a:p>
            <a:fld id="{3B917CB5-27BD-4ECA-9D86-80D4B900A204}" type="slidenum">
              <a:rPr lang="en-US" smtClean="0"/>
              <a:t>‹#›</a:t>
            </a:fld>
            <a:endParaRPr lang="en-US"/>
          </a:p>
        </p:txBody>
      </p:sp>
    </p:spTree>
    <p:extLst>
      <p:ext uri="{BB962C8B-B14F-4D97-AF65-F5344CB8AC3E}">
        <p14:creationId xmlns:p14="http://schemas.microsoft.com/office/powerpoint/2010/main" val="13751952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blank" preserve="1">
  <p:cSld name="End">
    <p:spTree>
      <p:nvGrpSpPr>
        <p:cNvPr id="1" name=""/>
        <p:cNvGrpSpPr/>
        <p:nvPr/>
      </p:nvGrpSpPr>
      <p:grpSpPr>
        <a:xfrm>
          <a:off x="0" y="0"/>
          <a:ext cx="0" cy="0"/>
          <a:chOff x="0" y="0"/>
          <a:chExt cx="0" cy="0"/>
        </a:xfrm>
      </p:grpSpPr>
      <p:sp>
        <p:nvSpPr>
          <p:cNvPr id="8" name="TextBox 6"/>
          <p:cNvSpPr txBox="1"/>
          <p:nvPr/>
        </p:nvSpPr>
        <p:spPr>
          <a:xfrm>
            <a:off x="1026563" y="1506449"/>
            <a:ext cx="3814944" cy="831007"/>
          </a:xfrm>
          <a:prstGeom prst="rect">
            <a:avLst/>
          </a:prstGeom>
          <a:noFill/>
        </p:spPr>
        <p:txBody>
          <a:bodyPr wrap="square" lIns="91450" tIns="45725" rIns="91450" bIns="45725">
            <a:spAutoFit/>
          </a:bodyPr>
          <a:lstStyle/>
          <a:p>
            <a:pPr algn="l">
              <a:defRPr/>
            </a:pPr>
            <a:r>
              <a:rPr lang="en-US" altLang="zh-CN" sz="4800" dirty="0">
                <a:solidFill>
                  <a:schemeClr val="tx2">
                    <a:lumMod val="75000"/>
                    <a:lumOff val="25000"/>
                  </a:schemeClr>
                </a:solidFill>
              </a:rPr>
              <a:t>Thank You.</a:t>
            </a:r>
            <a:endParaRPr lang="zh-CN" altLang="zh-CN" sz="4800" dirty="0">
              <a:solidFill>
                <a:schemeClr val="tx2">
                  <a:lumMod val="75000"/>
                  <a:lumOff val="25000"/>
                </a:schemeClr>
              </a:solidFill>
            </a:endParaRPr>
          </a:p>
        </p:txBody>
      </p:sp>
      <p:sp>
        <p:nvSpPr>
          <p:cNvPr id="10" name="TextBox 9">
            <a:extLst>
              <a:ext uri="{FF2B5EF4-FFF2-40B4-BE49-F238E27FC236}">
                <a16:creationId xmlns:a16="http://schemas.microsoft.com/office/drawing/2014/main" id="{ECBD5311-5A41-4702-A9C2-A44B292D3D2D}"/>
              </a:ext>
            </a:extLst>
          </p:cNvPr>
          <p:cNvSpPr txBox="1"/>
          <p:nvPr userDrawn="1"/>
        </p:nvSpPr>
        <p:spPr>
          <a:xfrm>
            <a:off x="7887199" y="2729263"/>
            <a:ext cx="3524041" cy="1754337"/>
          </a:xfrm>
          <a:prstGeom prst="rect">
            <a:avLst/>
          </a:prstGeom>
          <a:noFill/>
        </p:spPr>
        <p:txBody>
          <a:bodyPr wrap="square" lIns="91450" tIns="45725" rIns="91450" bIns="45725">
            <a:spAutoFit/>
          </a:bodyPr>
          <a:lstStyle/>
          <a:p>
            <a:pPr algn="l">
              <a:defRPr/>
            </a:pPr>
            <a:r>
              <a:rPr lang="en-US" altLang="zh-CN" sz="900" b="1" dirty="0">
                <a:solidFill>
                  <a:schemeClr val="tx2">
                    <a:lumMod val="75000"/>
                    <a:lumOff val="25000"/>
                  </a:schemeClr>
                </a:solidFill>
              </a:rPr>
              <a:t>Copyright © 2019 Futurewei Technologies, Inc. </a:t>
            </a:r>
          </a:p>
          <a:p>
            <a:pPr algn="l">
              <a:defRPr/>
            </a:pPr>
            <a:r>
              <a:rPr lang="en-US" altLang="zh-CN" sz="900" b="1" dirty="0">
                <a:solidFill>
                  <a:schemeClr val="tx2">
                    <a:lumMod val="75000"/>
                    <a:lumOff val="25000"/>
                  </a:schemeClr>
                </a:solidFill>
              </a:rPr>
              <a:t>All Rights Reserved.</a:t>
            </a:r>
          </a:p>
          <a:p>
            <a:pPr algn="l">
              <a:defRPr/>
            </a:pPr>
            <a:endParaRPr lang="en-US" altLang="zh-CN" sz="900" b="1" dirty="0">
              <a:solidFill>
                <a:schemeClr val="tx2">
                  <a:lumMod val="75000"/>
                  <a:lumOff val="25000"/>
                </a:schemeClr>
              </a:solidFill>
            </a:endParaRPr>
          </a:p>
          <a:p>
            <a:pPr algn="l">
              <a:defRPr/>
            </a:pPr>
            <a:r>
              <a:rPr lang="en-US" altLang="zh-CN" sz="900" dirty="0">
                <a:solidFill>
                  <a:schemeClr val="tx2">
                    <a:lumMod val="75000"/>
                    <a:lumOff val="25000"/>
                  </a:schemeClr>
                </a:solidFill>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Futurewei may change the information at any time without notice. </a:t>
            </a:r>
            <a:endParaRPr lang="zh-CN" altLang="zh-CN" sz="900" dirty="0">
              <a:solidFill>
                <a:schemeClr val="tx2">
                  <a:lumMod val="75000"/>
                  <a:lumOff val="25000"/>
                </a:schemeClr>
              </a:solidFill>
            </a:endParaRPr>
          </a:p>
        </p:txBody>
      </p:sp>
      <p:pic>
        <p:nvPicPr>
          <p:cNvPr id="6" name="Picture 5">
            <a:extLst>
              <a:ext uri="{FF2B5EF4-FFF2-40B4-BE49-F238E27FC236}">
                <a16:creationId xmlns:a16="http://schemas.microsoft.com/office/drawing/2014/main" id="{AE3B95E3-A4E3-4180-ACF7-9602855676B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780095" y="4851326"/>
            <a:ext cx="2587422" cy="962551"/>
          </a:xfrm>
          <a:prstGeom prst="rect">
            <a:avLst/>
          </a:prstGeom>
        </p:spPr>
      </p:pic>
    </p:spTree>
    <p:extLst>
      <p:ext uri="{BB962C8B-B14F-4D97-AF65-F5344CB8AC3E}">
        <p14:creationId xmlns:p14="http://schemas.microsoft.com/office/powerpoint/2010/main" val="3177373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3EAA39-A7A4-4498-9134-6B3074E1957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FD3C06A-2D17-46CA-8C70-CB186337B57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24CF6B5-6BAD-45CC-AEEF-D643D25A3CBD}"/>
              </a:ext>
            </a:extLst>
          </p:cNvPr>
          <p:cNvSpPr>
            <a:spLocks noGrp="1"/>
          </p:cNvSpPr>
          <p:nvPr>
            <p:ph type="dt" sz="half" idx="10"/>
          </p:nvPr>
        </p:nvSpPr>
        <p:spPr/>
        <p:txBody>
          <a:bodyPr/>
          <a:lstStyle/>
          <a:p>
            <a:fld id="{8D6CD4B5-A6BA-4786-9F48-85B134ECCEBB}" type="datetimeFigureOut">
              <a:rPr lang="en-US" smtClean="0"/>
              <a:t>9/7/2020</a:t>
            </a:fld>
            <a:endParaRPr lang="en-US"/>
          </a:p>
        </p:txBody>
      </p:sp>
      <p:sp>
        <p:nvSpPr>
          <p:cNvPr id="5" name="Footer Placeholder 4">
            <a:extLst>
              <a:ext uri="{FF2B5EF4-FFF2-40B4-BE49-F238E27FC236}">
                <a16:creationId xmlns:a16="http://schemas.microsoft.com/office/drawing/2014/main" id="{87C90C07-C060-45AF-B6BF-CA82DAA4115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B862E7-B8DD-4E02-A257-5FA329D216EB}"/>
              </a:ext>
            </a:extLst>
          </p:cNvPr>
          <p:cNvSpPr>
            <a:spLocks noGrp="1"/>
          </p:cNvSpPr>
          <p:nvPr>
            <p:ph type="sldNum" sz="quarter" idx="12"/>
          </p:nvPr>
        </p:nvSpPr>
        <p:spPr/>
        <p:txBody>
          <a:bodyPr/>
          <a:lstStyle/>
          <a:p>
            <a:fld id="{213C2504-98DC-4E7E-9731-D8008B3F2A77}" type="slidenum">
              <a:rPr lang="en-US" smtClean="0"/>
              <a:t>‹#›</a:t>
            </a:fld>
            <a:endParaRPr lang="en-US"/>
          </a:p>
        </p:txBody>
      </p:sp>
    </p:spTree>
    <p:extLst>
      <p:ext uri="{BB962C8B-B14F-4D97-AF65-F5344CB8AC3E}">
        <p14:creationId xmlns:p14="http://schemas.microsoft.com/office/powerpoint/2010/main" val="23956752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D17983-76F4-4236-9124-AEA9616CF64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92C3C75-A0D3-41BC-80D8-127C46E4BB0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89F5825-3285-4D44-B582-3F05DCFB41C0}"/>
              </a:ext>
            </a:extLst>
          </p:cNvPr>
          <p:cNvSpPr>
            <a:spLocks noGrp="1"/>
          </p:cNvSpPr>
          <p:nvPr>
            <p:ph type="dt" sz="half" idx="10"/>
          </p:nvPr>
        </p:nvSpPr>
        <p:spPr/>
        <p:txBody>
          <a:bodyPr/>
          <a:lstStyle/>
          <a:p>
            <a:fld id="{8D6CD4B5-A6BA-4786-9F48-85B134ECCEBB}" type="datetimeFigureOut">
              <a:rPr lang="en-US" smtClean="0"/>
              <a:t>9/7/2020</a:t>
            </a:fld>
            <a:endParaRPr lang="en-US"/>
          </a:p>
        </p:txBody>
      </p:sp>
      <p:sp>
        <p:nvSpPr>
          <p:cNvPr id="5" name="Footer Placeholder 4">
            <a:extLst>
              <a:ext uri="{FF2B5EF4-FFF2-40B4-BE49-F238E27FC236}">
                <a16:creationId xmlns:a16="http://schemas.microsoft.com/office/drawing/2014/main" id="{70EF504A-8E30-418C-972C-D81160BDDCC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E6D02A-DD13-4560-BABE-B929B5067185}"/>
              </a:ext>
            </a:extLst>
          </p:cNvPr>
          <p:cNvSpPr>
            <a:spLocks noGrp="1"/>
          </p:cNvSpPr>
          <p:nvPr>
            <p:ph type="sldNum" sz="quarter" idx="12"/>
          </p:nvPr>
        </p:nvSpPr>
        <p:spPr/>
        <p:txBody>
          <a:bodyPr/>
          <a:lstStyle/>
          <a:p>
            <a:fld id="{213C2504-98DC-4E7E-9731-D8008B3F2A77}" type="slidenum">
              <a:rPr lang="en-US" smtClean="0"/>
              <a:t>‹#›</a:t>
            </a:fld>
            <a:endParaRPr lang="en-US"/>
          </a:p>
        </p:txBody>
      </p:sp>
    </p:spTree>
    <p:extLst>
      <p:ext uri="{BB962C8B-B14F-4D97-AF65-F5344CB8AC3E}">
        <p14:creationId xmlns:p14="http://schemas.microsoft.com/office/powerpoint/2010/main" val="16139606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F387DE-C8E6-446E-A410-3EC67B71356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F252661-A87A-47AB-8FB1-606365667C86}"/>
              </a:ext>
            </a:extLst>
          </p:cNvPr>
          <p:cNvSpPr>
            <a:spLocks noGrp="1"/>
          </p:cNvSpPr>
          <p:nvPr>
            <p:ph type="dt" sz="half" idx="10"/>
          </p:nvPr>
        </p:nvSpPr>
        <p:spPr/>
        <p:txBody>
          <a:bodyPr/>
          <a:lstStyle/>
          <a:p>
            <a:fld id="{8D6CD4B5-A6BA-4786-9F48-85B134ECCEBB}" type="datetimeFigureOut">
              <a:rPr lang="en-US" smtClean="0"/>
              <a:t>9/7/2020</a:t>
            </a:fld>
            <a:endParaRPr lang="en-US"/>
          </a:p>
        </p:txBody>
      </p:sp>
      <p:sp>
        <p:nvSpPr>
          <p:cNvPr id="4" name="Footer Placeholder 3">
            <a:extLst>
              <a:ext uri="{FF2B5EF4-FFF2-40B4-BE49-F238E27FC236}">
                <a16:creationId xmlns:a16="http://schemas.microsoft.com/office/drawing/2014/main" id="{F651E8ED-B76C-430F-86CA-EC76A61582F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3D87D34-D4AD-4C4A-8769-6591F50664A0}"/>
              </a:ext>
            </a:extLst>
          </p:cNvPr>
          <p:cNvSpPr>
            <a:spLocks noGrp="1"/>
          </p:cNvSpPr>
          <p:nvPr>
            <p:ph type="sldNum" sz="quarter" idx="12"/>
          </p:nvPr>
        </p:nvSpPr>
        <p:spPr/>
        <p:txBody>
          <a:bodyPr/>
          <a:lstStyle/>
          <a:p>
            <a:fld id="{213C2504-98DC-4E7E-9731-D8008B3F2A77}" type="slidenum">
              <a:rPr lang="en-US" smtClean="0"/>
              <a:t>‹#›</a:t>
            </a:fld>
            <a:endParaRPr lang="en-US"/>
          </a:p>
        </p:txBody>
      </p:sp>
    </p:spTree>
    <p:extLst>
      <p:ext uri="{BB962C8B-B14F-4D97-AF65-F5344CB8AC3E}">
        <p14:creationId xmlns:p14="http://schemas.microsoft.com/office/powerpoint/2010/main" val="30931839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D4F96CC-EE4C-4FE4-9B34-1201466288DC}"/>
              </a:ext>
            </a:extLst>
          </p:cNvPr>
          <p:cNvSpPr>
            <a:spLocks noGrp="1"/>
          </p:cNvSpPr>
          <p:nvPr>
            <p:ph type="dt" sz="half" idx="10"/>
          </p:nvPr>
        </p:nvSpPr>
        <p:spPr/>
        <p:txBody>
          <a:bodyPr/>
          <a:lstStyle/>
          <a:p>
            <a:fld id="{8D6CD4B5-A6BA-4786-9F48-85B134ECCEBB}" type="datetimeFigureOut">
              <a:rPr lang="en-US" smtClean="0"/>
              <a:t>9/7/2020</a:t>
            </a:fld>
            <a:endParaRPr lang="en-US"/>
          </a:p>
        </p:txBody>
      </p:sp>
      <p:sp>
        <p:nvSpPr>
          <p:cNvPr id="3" name="Footer Placeholder 2">
            <a:extLst>
              <a:ext uri="{FF2B5EF4-FFF2-40B4-BE49-F238E27FC236}">
                <a16:creationId xmlns:a16="http://schemas.microsoft.com/office/drawing/2014/main" id="{8797DECB-E453-4523-B1D7-13B03023A3C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79BA310-FF11-42FD-936E-4CF0B5129D0E}"/>
              </a:ext>
            </a:extLst>
          </p:cNvPr>
          <p:cNvSpPr>
            <a:spLocks noGrp="1"/>
          </p:cNvSpPr>
          <p:nvPr>
            <p:ph type="sldNum" sz="quarter" idx="12"/>
          </p:nvPr>
        </p:nvSpPr>
        <p:spPr/>
        <p:txBody>
          <a:bodyPr/>
          <a:lstStyle/>
          <a:p>
            <a:fld id="{213C2504-98DC-4E7E-9731-D8008B3F2A77}" type="slidenum">
              <a:rPr lang="en-US" smtClean="0"/>
              <a:t>‹#›</a:t>
            </a:fld>
            <a:endParaRPr lang="en-US"/>
          </a:p>
        </p:txBody>
      </p:sp>
    </p:spTree>
    <p:extLst>
      <p:ext uri="{BB962C8B-B14F-4D97-AF65-F5344CB8AC3E}">
        <p14:creationId xmlns:p14="http://schemas.microsoft.com/office/powerpoint/2010/main" val="4273355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 Futurewei - WHITE">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9D9DDC7-2BB8-4443-A3BF-5B037CF51F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2899" y="714597"/>
            <a:ext cx="3172967" cy="1180380"/>
          </a:xfrm>
          <a:prstGeom prst="rect">
            <a:avLst/>
          </a:prstGeom>
        </p:spPr>
      </p:pic>
      <p:pic>
        <p:nvPicPr>
          <p:cNvPr id="3" name="Picture 2">
            <a:extLst>
              <a:ext uri="{FF2B5EF4-FFF2-40B4-BE49-F238E27FC236}">
                <a16:creationId xmlns:a16="http://schemas.microsoft.com/office/drawing/2014/main" id="{AB15C283-DE47-4173-9DDA-52D215B490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458706" y="2143125"/>
            <a:ext cx="4733293" cy="4733293"/>
          </a:xfrm>
          <a:prstGeom prst="rect">
            <a:avLst/>
          </a:prstGeom>
        </p:spPr>
      </p:pic>
      <p:sp>
        <p:nvSpPr>
          <p:cNvPr id="18" name="Title 1">
            <a:extLst>
              <a:ext uri="{FF2B5EF4-FFF2-40B4-BE49-F238E27FC236}">
                <a16:creationId xmlns:a16="http://schemas.microsoft.com/office/drawing/2014/main" id="{9B3696E6-E108-49BD-9D30-6DAABF97E629}"/>
              </a:ext>
            </a:extLst>
          </p:cNvPr>
          <p:cNvSpPr>
            <a:spLocks noGrp="1"/>
          </p:cNvSpPr>
          <p:nvPr>
            <p:ph type="ctrTitle" hasCustomPrompt="1"/>
          </p:nvPr>
        </p:nvSpPr>
        <p:spPr>
          <a:xfrm>
            <a:off x="1282012" y="2827209"/>
            <a:ext cx="7432728" cy="1203582"/>
          </a:xfrm>
        </p:spPr>
        <p:txBody>
          <a:bodyPr anchor="b">
            <a:noAutofit/>
          </a:bodyPr>
          <a:lstStyle>
            <a:lvl1pPr algn="l">
              <a:defRPr sz="4400">
                <a:solidFill>
                  <a:schemeClr val="tx1">
                    <a:lumMod val="50000"/>
                  </a:schemeClr>
                </a:solidFill>
              </a:defRPr>
            </a:lvl1pPr>
          </a:lstStyle>
          <a:p>
            <a:r>
              <a:rPr lang="en-US" dirty="0"/>
              <a:t>Click to edit master title style</a:t>
            </a:r>
          </a:p>
        </p:txBody>
      </p:sp>
      <p:sp>
        <p:nvSpPr>
          <p:cNvPr id="19" name="Subtitle 2">
            <a:extLst>
              <a:ext uri="{FF2B5EF4-FFF2-40B4-BE49-F238E27FC236}">
                <a16:creationId xmlns:a16="http://schemas.microsoft.com/office/drawing/2014/main" id="{A5B05DE4-1D9D-47A1-86EA-CE39F94BF9A2}"/>
              </a:ext>
            </a:extLst>
          </p:cNvPr>
          <p:cNvSpPr>
            <a:spLocks noGrp="1"/>
          </p:cNvSpPr>
          <p:nvPr>
            <p:ph type="subTitle" idx="1" hasCustomPrompt="1"/>
          </p:nvPr>
        </p:nvSpPr>
        <p:spPr>
          <a:xfrm>
            <a:off x="1282012" y="4183085"/>
            <a:ext cx="7432728" cy="1203582"/>
          </a:xfrm>
        </p:spPr>
        <p:txBody>
          <a:bodyPr>
            <a:normAutofit/>
          </a:bodyPr>
          <a:lstStyle>
            <a:lvl1pPr marL="0" indent="0" algn="l">
              <a:lnSpc>
                <a:spcPct val="100000"/>
              </a:lnSpc>
              <a:spcBef>
                <a:spcPts val="0"/>
              </a:spcBef>
              <a:buNone/>
              <a:defRPr sz="1800">
                <a:solidFill>
                  <a:schemeClr val="tx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Department Name</a:t>
            </a:r>
            <a:br>
              <a:rPr lang="en-US" dirty="0"/>
            </a:br>
            <a:r>
              <a:rPr lang="en-US" dirty="0"/>
              <a:t>Author Name</a:t>
            </a:r>
            <a:br>
              <a:rPr lang="en-US" dirty="0"/>
            </a:br>
            <a:r>
              <a:rPr lang="en-US" dirty="0"/>
              <a:t>Date</a:t>
            </a:r>
          </a:p>
        </p:txBody>
      </p:sp>
      <p:sp>
        <p:nvSpPr>
          <p:cNvPr id="8" name="Footer Placeholder 4">
            <a:extLst>
              <a:ext uri="{FF2B5EF4-FFF2-40B4-BE49-F238E27FC236}">
                <a16:creationId xmlns:a16="http://schemas.microsoft.com/office/drawing/2014/main" id="{8C751EBC-9F1A-4941-8D99-745472C1E894}"/>
              </a:ext>
            </a:extLst>
          </p:cNvPr>
          <p:cNvSpPr txBox="1">
            <a:spLocks/>
          </p:cNvSpPr>
          <p:nvPr userDrawn="1"/>
        </p:nvSpPr>
        <p:spPr>
          <a:xfrm>
            <a:off x="1277297" y="6318250"/>
            <a:ext cx="4114800" cy="365125"/>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FUTUREWEI </a:t>
            </a:r>
          </a:p>
        </p:txBody>
      </p:sp>
    </p:spTree>
    <p:extLst>
      <p:ext uri="{BB962C8B-B14F-4D97-AF65-F5344CB8AC3E}">
        <p14:creationId xmlns:p14="http://schemas.microsoft.com/office/powerpoint/2010/main" val="1412037086"/>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Contents Slide">
    <p:bg>
      <p:bgPr>
        <a:solidFill>
          <a:srgbClr val="EBEBEB"/>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F70A5EE-C4AE-4F08-8E29-73B7F72E7B65}"/>
              </a:ext>
            </a:extLst>
          </p:cNvPr>
          <p:cNvSpPr/>
          <p:nvPr userDrawn="1"/>
        </p:nvSpPr>
        <p:spPr>
          <a:xfrm>
            <a:off x="10077651" y="6246795"/>
            <a:ext cx="1561901" cy="402927"/>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838200" y="365125"/>
            <a:ext cx="10515600" cy="1134161"/>
          </a:xfrm>
        </p:spPr>
        <p:txBody>
          <a:bodyPr anchor="b">
            <a:normAutofit/>
          </a:bodyPr>
          <a:lstStyle>
            <a:lvl1pPr>
              <a:defRPr sz="3600" u="sng" baseline="0">
                <a:solidFill>
                  <a:schemeClr val="tx2"/>
                </a:solidFill>
                <a:uFill>
                  <a:solidFill>
                    <a:schemeClr val="accent1"/>
                  </a:solidFill>
                </a:uFill>
              </a:defRPr>
            </a:lvl1pPr>
          </a:lstStyle>
          <a:p>
            <a:r>
              <a:rPr lang="en-US" dirty="0"/>
              <a:t>Click to Add Contents Page Title</a:t>
            </a:r>
          </a:p>
        </p:txBody>
      </p:sp>
      <p:sp>
        <p:nvSpPr>
          <p:cNvPr id="3" name="Content Placeholder 2"/>
          <p:cNvSpPr>
            <a:spLocks noGrp="1"/>
          </p:cNvSpPr>
          <p:nvPr>
            <p:ph idx="1"/>
          </p:nvPr>
        </p:nvSpPr>
        <p:spPr/>
        <p:txBody>
          <a:bodyPr/>
          <a:lstStyle>
            <a:lvl1pPr marL="457200" indent="-457200">
              <a:buFont typeface="+mj-lt"/>
              <a:buAutoNum type="arabicPeriod"/>
              <a:defRPr>
                <a:solidFill>
                  <a:schemeClr val="tx2"/>
                </a:solidFill>
              </a:defRPr>
            </a:lvl1pPr>
            <a:lvl2pPr marL="914400" indent="-457200">
              <a:buFont typeface="+mj-lt"/>
              <a:buAutoNum type="alphaLcParen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1"/>
          </p:nvPr>
        </p:nvSpPr>
        <p:spPr/>
        <p:txBody>
          <a:bodyPr/>
          <a:lstStyle>
            <a:lvl1pPr>
              <a:defRPr>
                <a:solidFill>
                  <a:schemeClr val="tx2"/>
                </a:solidFill>
              </a:defRPr>
            </a:lvl1pPr>
          </a:lstStyle>
          <a:p>
            <a:r>
              <a:rPr lang="en-US" dirty="0"/>
              <a:t>FUTUREWEI </a:t>
            </a: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3B917CB5-27BD-4ECA-9D86-80D4B900A204}" type="slidenum">
              <a:rPr lang="en-US" smtClean="0"/>
              <a:pPr/>
              <a:t>‹#›</a:t>
            </a:fld>
            <a:endParaRPr lang="en-US"/>
          </a:p>
        </p:txBody>
      </p:sp>
    </p:spTree>
    <p:extLst>
      <p:ext uri="{BB962C8B-B14F-4D97-AF65-F5344CB8AC3E}">
        <p14:creationId xmlns:p14="http://schemas.microsoft.com/office/powerpoint/2010/main" val="4228029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134161"/>
          </a:xfrm>
        </p:spPr>
        <p:txBody>
          <a:bodyPr anchor="b">
            <a:normAutofit/>
          </a:bodyPr>
          <a:lstStyle>
            <a:lvl1pPr>
              <a:defRPr sz="32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1"/>
          </p:nvPr>
        </p:nvSpPr>
        <p:spPr/>
        <p:txBody>
          <a:bodyPr/>
          <a:lstStyle/>
          <a:p>
            <a:r>
              <a:rPr lang="en-US" dirty="0"/>
              <a:t>FUTUREWEI </a:t>
            </a:r>
          </a:p>
        </p:txBody>
      </p:sp>
      <p:sp>
        <p:nvSpPr>
          <p:cNvPr id="6" name="Slide Number Placeholder 5"/>
          <p:cNvSpPr>
            <a:spLocks noGrp="1"/>
          </p:cNvSpPr>
          <p:nvPr>
            <p:ph type="sldNum" sz="quarter" idx="12"/>
          </p:nvPr>
        </p:nvSpPr>
        <p:spPr/>
        <p:txBody>
          <a:bodyPr/>
          <a:lstStyle/>
          <a:p>
            <a:fld id="{3B917CB5-27BD-4ECA-9D86-80D4B900A204}" type="slidenum">
              <a:rPr lang="en-US" smtClean="0"/>
              <a:t>‹#›</a:t>
            </a:fld>
            <a:endParaRPr lang="en-US"/>
          </a:p>
        </p:txBody>
      </p:sp>
    </p:spTree>
    <p:extLst>
      <p:ext uri="{BB962C8B-B14F-4D97-AF65-F5344CB8AC3E}">
        <p14:creationId xmlns:p14="http://schemas.microsoft.com/office/powerpoint/2010/main" val="22720109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5" name="Footer Placeholder 4"/>
          <p:cNvSpPr>
            <a:spLocks noGrp="1"/>
          </p:cNvSpPr>
          <p:nvPr>
            <p:ph type="ftr" sz="quarter" idx="11"/>
          </p:nvPr>
        </p:nvSpPr>
        <p:spPr/>
        <p:txBody>
          <a:bodyPr/>
          <a:lstStyle/>
          <a:p>
            <a:r>
              <a:rPr lang="en-US" dirty="0"/>
              <a:t>FUTUREWEI </a:t>
            </a:r>
          </a:p>
        </p:txBody>
      </p:sp>
      <p:sp>
        <p:nvSpPr>
          <p:cNvPr id="6" name="Slide Number Placeholder 5"/>
          <p:cNvSpPr>
            <a:spLocks noGrp="1"/>
          </p:cNvSpPr>
          <p:nvPr>
            <p:ph type="sldNum" sz="quarter" idx="12"/>
          </p:nvPr>
        </p:nvSpPr>
        <p:spPr/>
        <p:txBody>
          <a:bodyPr/>
          <a:lstStyle/>
          <a:p>
            <a:fld id="{3B917CB5-27BD-4ECA-9D86-80D4B900A204}" type="slidenum">
              <a:rPr lang="en-US" smtClean="0"/>
              <a:t>‹#›</a:t>
            </a:fld>
            <a:endParaRPr lang="en-US"/>
          </a:p>
        </p:txBody>
      </p:sp>
    </p:spTree>
    <p:extLst>
      <p:ext uri="{BB962C8B-B14F-4D97-AF65-F5344CB8AC3E}">
        <p14:creationId xmlns:p14="http://schemas.microsoft.com/office/powerpoint/2010/main" val="33979975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10" Type="http://schemas.openxmlformats.org/officeDocument/2006/relationships/image" Target="../media/image1.png"/><Relationship Id="rId4" Type="http://schemas.openxmlformats.org/officeDocument/2006/relationships/slideLayout" Target="../slideLayouts/slideLayout9.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768AB8F-914F-4727-80E4-B4B44E00977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21F8423-AE5F-459D-A69C-CD83AB8B6A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665F4AA-3980-4A79-A1C3-20FE1AAD6BB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6CD4B5-A6BA-4786-9F48-85B134ECCEBB}" type="datetimeFigureOut">
              <a:rPr lang="en-US" smtClean="0"/>
              <a:t>9/7/2020</a:t>
            </a:fld>
            <a:endParaRPr lang="en-US"/>
          </a:p>
        </p:txBody>
      </p:sp>
      <p:sp>
        <p:nvSpPr>
          <p:cNvPr id="5" name="Footer Placeholder 4">
            <a:extLst>
              <a:ext uri="{FF2B5EF4-FFF2-40B4-BE49-F238E27FC236}">
                <a16:creationId xmlns:a16="http://schemas.microsoft.com/office/drawing/2014/main" id="{E6983CD3-E56F-4E72-B6E7-1F3334AEF9A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4BA15B3-6B6E-4F54-AA31-DA6335DDDF7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3C2504-98DC-4E7E-9731-D8008B3F2A77}" type="slidenum">
              <a:rPr lang="en-US" smtClean="0"/>
              <a:t>‹#›</a:t>
            </a:fld>
            <a:endParaRPr lang="en-US"/>
          </a:p>
        </p:txBody>
      </p:sp>
    </p:spTree>
    <p:extLst>
      <p:ext uri="{BB962C8B-B14F-4D97-AF65-F5344CB8AC3E}">
        <p14:creationId xmlns:p14="http://schemas.microsoft.com/office/powerpoint/2010/main" val="9490020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3"/>
          </p:nvPr>
        </p:nvSpPr>
        <p:spPr>
          <a:xfrm>
            <a:off x="1257941" y="6336902"/>
            <a:ext cx="4114800" cy="290983"/>
          </a:xfrm>
          <a:prstGeom prst="rect">
            <a:avLst/>
          </a:prstGeom>
        </p:spPr>
        <p:txBody>
          <a:bodyPr vert="horz" lIns="91440" tIns="45720" rIns="91440" bIns="45720" rtlCol="0" anchor="ctr"/>
          <a:lstStyle>
            <a:lvl1pPr algn="l">
              <a:defRPr sz="1000">
                <a:solidFill>
                  <a:schemeClr val="tx1"/>
                </a:solidFill>
              </a:defRPr>
            </a:lvl1pPr>
          </a:lstStyle>
          <a:p>
            <a:r>
              <a:rPr lang="en-US" dirty="0"/>
              <a:t>FUTUREWEI </a:t>
            </a:r>
          </a:p>
        </p:txBody>
      </p:sp>
      <p:sp>
        <p:nvSpPr>
          <p:cNvPr id="6" name="Slide Number Placeholder 5"/>
          <p:cNvSpPr>
            <a:spLocks noGrp="1"/>
          </p:cNvSpPr>
          <p:nvPr>
            <p:ph type="sldNum" sz="quarter" idx="4"/>
          </p:nvPr>
        </p:nvSpPr>
        <p:spPr>
          <a:xfrm>
            <a:off x="719264" y="6336902"/>
            <a:ext cx="512806" cy="300257"/>
          </a:xfrm>
          <a:prstGeom prst="rect">
            <a:avLst/>
          </a:prstGeom>
        </p:spPr>
        <p:txBody>
          <a:bodyPr vert="horz" lIns="91440" tIns="45720" rIns="91440" bIns="45720" rtlCol="0" anchor="ctr"/>
          <a:lstStyle>
            <a:lvl1pPr algn="ctr">
              <a:defRPr sz="1000">
                <a:solidFill>
                  <a:schemeClr val="tx1"/>
                </a:solidFill>
              </a:defRPr>
            </a:lvl1pPr>
          </a:lstStyle>
          <a:p>
            <a:fld id="{3B917CB5-27BD-4ECA-9D86-80D4B900A204}" type="slidenum">
              <a:rPr lang="en-US" smtClean="0"/>
              <a:pPr/>
              <a:t>‹#›</a:t>
            </a:fld>
            <a:endParaRPr lang="en-US"/>
          </a:p>
        </p:txBody>
      </p:sp>
      <p:pic>
        <p:nvPicPr>
          <p:cNvPr id="7" name="Picture 6">
            <a:extLst>
              <a:ext uri="{FF2B5EF4-FFF2-40B4-BE49-F238E27FC236}">
                <a16:creationId xmlns:a16="http://schemas.microsoft.com/office/drawing/2014/main" id="{10CF3E4E-23D5-413E-AB9B-AD98EAEF5906}"/>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9990654" y="6166487"/>
            <a:ext cx="1482082" cy="551352"/>
          </a:xfrm>
          <a:prstGeom prst="rect">
            <a:avLst/>
          </a:prstGeom>
        </p:spPr>
      </p:pic>
    </p:spTree>
    <p:extLst>
      <p:ext uri="{BB962C8B-B14F-4D97-AF65-F5344CB8AC3E}">
        <p14:creationId xmlns:p14="http://schemas.microsoft.com/office/powerpoint/2010/main" val="1107778866"/>
      </p:ext>
    </p:extLst>
  </p:cSld>
  <p:clrMap bg1="lt1" tx1="dk1" bg2="lt2" tx2="dk2" accent1="accent1" accent2="accent2" accent3="accent3" accent4="accent4" accent5="accent5" accent6="accent6" hlink="hlink" folHlink="folHlink"/>
  <p:sldLayoutIdLst>
    <p:sldLayoutId id="2147483661" r:id="rId1"/>
    <p:sldLayoutId id="2147483670" r:id="rId2"/>
    <p:sldLayoutId id="2147483671" r:id="rId3"/>
    <p:sldLayoutId id="2147483672" r:id="rId4"/>
    <p:sldLayoutId id="2147483675" r:id="rId5"/>
    <p:sldLayoutId id="2147483676" r:id="rId6"/>
    <p:sldLayoutId id="2147483677" r:id="rId7"/>
    <p:sldLayoutId id="2147483680" r:id="rId8"/>
  </p:sldLayoutIdLst>
  <p:hf hdr="0" dt="0"/>
  <p:txStyles>
    <p:titleStyle>
      <a:lvl1pPr algn="l" defTabSz="914400" rtl="0" eaLnBrk="1" latinLnBrk="0" hangingPunct="1">
        <a:lnSpc>
          <a:spcPct val="90000"/>
        </a:lnSpc>
        <a:spcBef>
          <a:spcPct val="0"/>
        </a:spcBef>
        <a:buNone/>
        <a:defRPr sz="32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9E1816E-136A-4703-A52E-02E9968C5AC1}"/>
              </a:ext>
            </a:extLst>
          </p:cNvPr>
          <p:cNvSpPr>
            <a:spLocks noGrp="1"/>
          </p:cNvSpPr>
          <p:nvPr>
            <p:ph type="ctrTitle"/>
          </p:nvPr>
        </p:nvSpPr>
        <p:spPr>
          <a:xfrm>
            <a:off x="1282012" y="2539533"/>
            <a:ext cx="7432728" cy="1203582"/>
          </a:xfrm>
        </p:spPr>
        <p:txBody>
          <a:bodyPr/>
          <a:lstStyle/>
          <a:p>
            <a:r>
              <a:rPr lang="en-US" sz="3600" dirty="0"/>
              <a:t>Clarification of synchronization aspect for inter-cell multi-TRP in Rel-17 </a:t>
            </a:r>
            <a:r>
              <a:rPr lang="en-US" sz="3600" dirty="0" err="1"/>
              <a:t>FeMIMO</a:t>
            </a:r>
            <a:r>
              <a:rPr lang="en-US" sz="3600" dirty="0"/>
              <a:t> WI</a:t>
            </a:r>
          </a:p>
        </p:txBody>
      </p:sp>
      <p:sp>
        <p:nvSpPr>
          <p:cNvPr id="13" name="Subtitle 12">
            <a:extLst>
              <a:ext uri="{FF2B5EF4-FFF2-40B4-BE49-F238E27FC236}">
                <a16:creationId xmlns:a16="http://schemas.microsoft.com/office/drawing/2014/main" id="{530E1D90-A70F-4287-9EE1-0BACFB566B25}"/>
              </a:ext>
            </a:extLst>
          </p:cNvPr>
          <p:cNvSpPr>
            <a:spLocks noGrp="1"/>
          </p:cNvSpPr>
          <p:nvPr>
            <p:ph type="subTitle" idx="1"/>
          </p:nvPr>
        </p:nvSpPr>
        <p:spPr/>
        <p:txBody>
          <a:bodyPr/>
          <a:lstStyle/>
          <a:p>
            <a:r>
              <a:rPr lang="en-US" dirty="0"/>
              <a:t>Futurewei</a:t>
            </a:r>
          </a:p>
          <a:p>
            <a:r>
              <a:rPr lang="en-US" dirty="0"/>
              <a:t>RAN 89e</a:t>
            </a:r>
          </a:p>
          <a:p>
            <a:r>
              <a:rPr lang="en-US" dirty="0"/>
              <a:t>2020/09/14 - 2020/09/18</a:t>
            </a:r>
          </a:p>
        </p:txBody>
      </p:sp>
      <p:sp>
        <p:nvSpPr>
          <p:cNvPr id="2" name="TextBox 1">
            <a:extLst>
              <a:ext uri="{FF2B5EF4-FFF2-40B4-BE49-F238E27FC236}">
                <a16:creationId xmlns:a16="http://schemas.microsoft.com/office/drawing/2014/main" id="{90001F4E-AD39-49EC-8616-C87D024716F6}"/>
              </a:ext>
            </a:extLst>
          </p:cNvPr>
          <p:cNvSpPr txBox="1"/>
          <p:nvPr/>
        </p:nvSpPr>
        <p:spPr>
          <a:xfrm>
            <a:off x="6911834" y="455670"/>
            <a:ext cx="5043368" cy="1015663"/>
          </a:xfrm>
          <a:prstGeom prst="rect">
            <a:avLst/>
          </a:prstGeom>
          <a:noFill/>
        </p:spPr>
        <p:txBody>
          <a:bodyPr wrap="none" rtlCol="0">
            <a:spAutoFit/>
          </a:bodyPr>
          <a:lstStyle/>
          <a:p>
            <a:r>
              <a:rPr lang="en-US" sz="2000" b="1" dirty="0">
                <a:solidFill>
                  <a:schemeClr val="tx2"/>
                </a:solidFill>
              </a:rPr>
              <a:t>RP-201895 </a:t>
            </a:r>
          </a:p>
          <a:p>
            <a:r>
              <a:rPr lang="en-US" sz="2000" b="1" dirty="0">
                <a:solidFill>
                  <a:schemeClr val="tx2"/>
                </a:solidFill>
              </a:rPr>
              <a:t>Agenda Item: 9.8.1</a:t>
            </a:r>
          </a:p>
          <a:p>
            <a:r>
              <a:rPr lang="en-US" sz="2000" b="1" dirty="0">
                <a:solidFill>
                  <a:schemeClr val="tx2"/>
                </a:solidFill>
              </a:rPr>
              <a:t>Document for: Discussion and Decision</a:t>
            </a:r>
          </a:p>
        </p:txBody>
      </p:sp>
    </p:spTree>
    <p:extLst>
      <p:ext uri="{BB962C8B-B14F-4D97-AF65-F5344CB8AC3E}">
        <p14:creationId xmlns:p14="http://schemas.microsoft.com/office/powerpoint/2010/main" val="4081490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9E24D0-CC79-4EB7-BB2F-E6E168C81AEC}"/>
              </a:ext>
            </a:extLst>
          </p:cNvPr>
          <p:cNvSpPr>
            <a:spLocks noGrp="1"/>
          </p:cNvSpPr>
          <p:nvPr>
            <p:ph type="title"/>
          </p:nvPr>
        </p:nvSpPr>
        <p:spPr>
          <a:xfrm>
            <a:off x="353248" y="150921"/>
            <a:ext cx="11208391" cy="540886"/>
          </a:xfrm>
        </p:spPr>
        <p:txBody>
          <a:bodyPr>
            <a:noAutofit/>
          </a:bodyPr>
          <a:lstStyle/>
          <a:p>
            <a:r>
              <a:rPr lang="en-US" b="1" dirty="0" err="1"/>
              <a:t>FeMIMO</a:t>
            </a:r>
            <a:r>
              <a:rPr lang="en-US" b="1" dirty="0"/>
              <a:t> objective</a:t>
            </a:r>
          </a:p>
        </p:txBody>
      </p:sp>
      <p:sp>
        <p:nvSpPr>
          <p:cNvPr id="3" name="Content Placeholder 2">
            <a:extLst>
              <a:ext uri="{FF2B5EF4-FFF2-40B4-BE49-F238E27FC236}">
                <a16:creationId xmlns:a16="http://schemas.microsoft.com/office/drawing/2014/main" id="{D31430AE-119C-4BCD-8D40-4389D338FA7B}"/>
              </a:ext>
            </a:extLst>
          </p:cNvPr>
          <p:cNvSpPr>
            <a:spLocks noGrp="1"/>
          </p:cNvSpPr>
          <p:nvPr>
            <p:ph idx="1"/>
          </p:nvPr>
        </p:nvSpPr>
        <p:spPr>
          <a:xfrm>
            <a:off x="117446" y="878889"/>
            <a:ext cx="11887200" cy="5122416"/>
          </a:xfrm>
        </p:spPr>
        <p:txBody>
          <a:bodyPr>
            <a:normAutofit lnSpcReduction="10000"/>
          </a:bodyPr>
          <a:lstStyle/>
          <a:p>
            <a:pPr marL="0" indent="0">
              <a:lnSpc>
                <a:spcPct val="150000"/>
              </a:lnSpc>
              <a:spcBef>
                <a:spcPts val="0"/>
              </a:spcBef>
              <a:buNone/>
            </a:pPr>
            <a:r>
              <a:rPr lang="en-US" dirty="0">
                <a:latin typeface="Arial" panose="020B0604020202020204" pitchFamily="34" charset="0"/>
                <a:ea typeface="SimSun" panose="02010600030101010101" pitchFamily="2" charset="-122"/>
                <a:cs typeface="Arial" panose="020B0604020202020204" pitchFamily="34" charset="0"/>
              </a:rPr>
              <a:t>R17 </a:t>
            </a:r>
            <a:r>
              <a:rPr lang="en-US" dirty="0" err="1">
                <a:latin typeface="Arial" panose="020B0604020202020204" pitchFamily="34" charset="0"/>
                <a:ea typeface="SimSun" panose="02010600030101010101" pitchFamily="2" charset="-122"/>
                <a:cs typeface="Arial" panose="020B0604020202020204" pitchFamily="34" charset="0"/>
              </a:rPr>
              <a:t>FeMIMO</a:t>
            </a:r>
            <a:r>
              <a:rPr lang="en-US" dirty="0">
                <a:latin typeface="Arial" panose="020B0604020202020204" pitchFamily="34" charset="0"/>
                <a:ea typeface="SimSun" panose="02010600030101010101" pitchFamily="2" charset="-122"/>
                <a:cs typeface="Arial" panose="020B0604020202020204" pitchFamily="34" charset="0"/>
              </a:rPr>
              <a:t> WID RP-193133</a:t>
            </a:r>
          </a:p>
          <a:p>
            <a:pPr marL="514350" marR="0" lvl="0" indent="-514350" algn="just">
              <a:lnSpc>
                <a:spcPct val="150000"/>
              </a:lnSpc>
              <a:spcBef>
                <a:spcPts val="0"/>
              </a:spcBef>
              <a:spcAft>
                <a:spcPts val="0"/>
              </a:spcAft>
              <a:buFont typeface="+mj-lt"/>
              <a:buAutoNum type="arabicPeriod" startAt="2"/>
            </a:pPr>
            <a:r>
              <a:rPr lang="en-GB" i="1" dirty="0">
                <a:latin typeface="Times New Roman" panose="02020603050405020304" pitchFamily="18" charset="0"/>
                <a:ea typeface="Malgun Gothic" panose="020B0503020000020004" pitchFamily="34" charset="-127"/>
              </a:rPr>
              <a:t>Enhancement on the support for multi-TRP deployment, targeting both FR1 and FR2:</a:t>
            </a:r>
            <a:endParaRPr lang="en-US" i="1" dirty="0">
              <a:latin typeface="Times New Roman" panose="02020603050405020304" pitchFamily="18" charset="0"/>
              <a:ea typeface="Malgun Gothic" panose="020B0503020000020004" pitchFamily="34" charset="-127"/>
            </a:endParaRPr>
          </a:p>
          <a:p>
            <a:pPr marL="742950" marR="0" lvl="1" indent="-285750" algn="just">
              <a:lnSpc>
                <a:spcPct val="150000"/>
              </a:lnSpc>
              <a:spcBef>
                <a:spcPts val="0"/>
              </a:spcBef>
              <a:spcAft>
                <a:spcPts val="0"/>
              </a:spcAft>
              <a:buFont typeface="+mj-lt"/>
              <a:buAutoNum type="alphaLcPeriod"/>
            </a:pPr>
            <a:r>
              <a:rPr lang="en-GB" i="1" dirty="0">
                <a:latin typeface="Times New Roman" panose="02020603050405020304" pitchFamily="18" charset="0"/>
                <a:ea typeface="Malgun Gothic" panose="020B0503020000020004" pitchFamily="34" charset="-127"/>
              </a:rPr>
              <a:t>Identify and specify features to improve reliability and robustness for channels other than PDSCH (that is, PDCCH, PUSCH, and PUCCH) using multi-TRP and/or multi-panel, with Rel.16 reliability features as the baseline </a:t>
            </a:r>
            <a:endParaRPr lang="en-US" i="1" dirty="0">
              <a:latin typeface="Times New Roman" panose="02020603050405020304" pitchFamily="18" charset="0"/>
              <a:ea typeface="Malgun Gothic" panose="020B0503020000020004" pitchFamily="34" charset="-127"/>
            </a:endParaRPr>
          </a:p>
          <a:p>
            <a:pPr marL="742950" marR="0" lvl="1" indent="-285750" algn="just">
              <a:lnSpc>
                <a:spcPct val="150000"/>
              </a:lnSpc>
              <a:spcBef>
                <a:spcPts val="0"/>
              </a:spcBef>
              <a:spcAft>
                <a:spcPts val="0"/>
              </a:spcAft>
              <a:buFont typeface="+mj-lt"/>
              <a:buAutoNum type="alphaLcPeriod"/>
            </a:pPr>
            <a:r>
              <a:rPr lang="en-GB" i="1" dirty="0">
                <a:latin typeface="Times New Roman" panose="02020603050405020304" pitchFamily="18" charset="0"/>
                <a:ea typeface="Malgun Gothic" panose="020B0503020000020004" pitchFamily="34" charset="-127"/>
              </a:rPr>
              <a:t>Identify and specify QCL/TCI-related enhancements to enable inter-cell multi-TRP operations, assuming multi-DCI based multi-PDSCH reception</a:t>
            </a:r>
          </a:p>
          <a:p>
            <a:pPr marL="457200" marR="0" lvl="1" indent="0" algn="just">
              <a:lnSpc>
                <a:spcPct val="150000"/>
              </a:lnSpc>
              <a:spcBef>
                <a:spcPts val="0"/>
              </a:spcBef>
              <a:spcAft>
                <a:spcPts val="0"/>
              </a:spcAft>
              <a:buNone/>
            </a:pPr>
            <a:r>
              <a:rPr lang="en-GB" i="1" dirty="0">
                <a:latin typeface="Times New Roman" panose="02020603050405020304" pitchFamily="18" charset="0"/>
                <a:ea typeface="Malgun Gothic" panose="020B0503020000020004" pitchFamily="34" charset="-127"/>
              </a:rPr>
              <a:t>…</a:t>
            </a:r>
            <a:endParaRPr lang="en-US" i="1" dirty="0">
              <a:latin typeface="Times New Roman" panose="02020603050405020304" pitchFamily="18" charset="0"/>
              <a:ea typeface="Malgun Gothic" panose="020B0503020000020004" pitchFamily="34" charset="-127"/>
            </a:endParaRPr>
          </a:p>
          <a:p>
            <a:pPr marL="0" indent="0">
              <a:lnSpc>
                <a:spcPct val="150000"/>
              </a:lnSpc>
              <a:spcBef>
                <a:spcPts val="0"/>
              </a:spcBef>
              <a:buNone/>
            </a:pPr>
            <a:endParaRPr lang="en-US" sz="2000" dirty="0">
              <a:latin typeface="Arial" panose="020B0604020202020204" pitchFamily="34" charset="0"/>
              <a:ea typeface="SimSun" panose="02010600030101010101" pitchFamily="2" charset="-122"/>
              <a:cs typeface="Arial" panose="020B0604020202020204" pitchFamily="34" charset="0"/>
            </a:endParaRPr>
          </a:p>
        </p:txBody>
      </p:sp>
    </p:spTree>
    <p:extLst>
      <p:ext uri="{BB962C8B-B14F-4D97-AF65-F5344CB8AC3E}">
        <p14:creationId xmlns:p14="http://schemas.microsoft.com/office/powerpoint/2010/main" val="5750299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9E24D0-CC79-4EB7-BB2F-E6E168C81AEC}"/>
              </a:ext>
            </a:extLst>
          </p:cNvPr>
          <p:cNvSpPr>
            <a:spLocks noGrp="1"/>
          </p:cNvSpPr>
          <p:nvPr>
            <p:ph type="title"/>
          </p:nvPr>
        </p:nvSpPr>
        <p:spPr>
          <a:xfrm>
            <a:off x="362125" y="71021"/>
            <a:ext cx="11208391" cy="540886"/>
          </a:xfrm>
        </p:spPr>
        <p:txBody>
          <a:bodyPr>
            <a:noAutofit/>
          </a:bodyPr>
          <a:lstStyle/>
          <a:p>
            <a:r>
              <a:rPr lang="en-US" b="1" dirty="0"/>
              <a:t>Scenarios for R17 Inter-cell Multi-TRP</a:t>
            </a:r>
          </a:p>
        </p:txBody>
      </p:sp>
      <p:sp>
        <p:nvSpPr>
          <p:cNvPr id="3" name="Content Placeholder 2">
            <a:extLst>
              <a:ext uri="{FF2B5EF4-FFF2-40B4-BE49-F238E27FC236}">
                <a16:creationId xmlns:a16="http://schemas.microsoft.com/office/drawing/2014/main" id="{D31430AE-119C-4BCD-8D40-4389D338FA7B}"/>
              </a:ext>
            </a:extLst>
          </p:cNvPr>
          <p:cNvSpPr>
            <a:spLocks noGrp="1"/>
          </p:cNvSpPr>
          <p:nvPr>
            <p:ph idx="1"/>
          </p:nvPr>
        </p:nvSpPr>
        <p:spPr>
          <a:xfrm>
            <a:off x="152400" y="698790"/>
            <a:ext cx="11887200" cy="5773031"/>
          </a:xfrm>
        </p:spPr>
        <p:txBody>
          <a:bodyPr>
            <a:normAutofit fontScale="77500" lnSpcReduction="20000"/>
          </a:bodyPr>
          <a:lstStyle/>
          <a:p>
            <a:pPr>
              <a:lnSpc>
                <a:spcPct val="150000"/>
              </a:lnSpc>
              <a:spcBef>
                <a:spcPts val="0"/>
              </a:spcBef>
            </a:pPr>
            <a:r>
              <a:rPr lang="en-US" dirty="0">
                <a:latin typeface="Arial" panose="020B0604020202020204" pitchFamily="34" charset="0"/>
                <a:ea typeface="SimSun" panose="02010600030101010101" pitchFamily="2" charset="-122"/>
                <a:cs typeface="Arial" panose="020B0604020202020204" pitchFamily="34" charset="0"/>
              </a:rPr>
              <a:t>In Rel-16 </a:t>
            </a:r>
            <a:r>
              <a:rPr lang="en-US" dirty="0" err="1">
                <a:latin typeface="Arial" panose="020B0604020202020204" pitchFamily="34" charset="0"/>
                <a:ea typeface="SimSun" panose="02010600030101010101" pitchFamily="2" charset="-122"/>
                <a:cs typeface="Arial" panose="020B0604020202020204" pitchFamily="34" charset="0"/>
              </a:rPr>
              <a:t>eMIMO</a:t>
            </a:r>
            <a:r>
              <a:rPr lang="en-US" dirty="0">
                <a:latin typeface="Arial" panose="020B0604020202020204" pitchFamily="34" charset="0"/>
                <a:ea typeface="SimSun" panose="02010600030101010101" pitchFamily="2" charset="-122"/>
                <a:cs typeface="Arial" panose="020B0604020202020204" pitchFamily="34" charset="0"/>
              </a:rPr>
              <a:t> WI, RAN4 defined test set-up for multi-TRP (intra-cell) with</a:t>
            </a:r>
          </a:p>
          <a:p>
            <a:pPr lvl="1">
              <a:lnSpc>
                <a:spcPct val="150000"/>
              </a:lnSpc>
              <a:spcBef>
                <a:spcPts val="0"/>
              </a:spcBef>
            </a:pPr>
            <a:r>
              <a:rPr lang="en-US" dirty="0">
                <a:latin typeface="Arial" panose="020B0604020202020204" pitchFamily="34" charset="0"/>
                <a:ea typeface="SimSun" panose="02010600030101010101" pitchFamily="2" charset="-122"/>
                <a:cs typeface="Arial" panose="020B0604020202020204" pitchFamily="34" charset="0"/>
              </a:rPr>
              <a:t>Timing offset among multi-panel/TRP </a:t>
            </a:r>
          </a:p>
          <a:p>
            <a:pPr lvl="2">
              <a:lnSpc>
                <a:spcPct val="150000"/>
              </a:lnSpc>
              <a:spcBef>
                <a:spcPts val="0"/>
              </a:spcBef>
            </a:pPr>
            <a:r>
              <a:rPr lang="en-US" dirty="0">
                <a:latin typeface="Arial" panose="020B0604020202020204" pitchFamily="34" charset="0"/>
                <a:ea typeface="SimSun" panose="02010600030101010101" pitchFamily="2" charset="-122"/>
                <a:cs typeface="Arial" panose="020B0604020202020204" pitchFamily="34" charset="0"/>
              </a:rPr>
              <a:t>FR1 FDD with 15KHz</a:t>
            </a:r>
          </a:p>
          <a:p>
            <a:pPr lvl="3">
              <a:lnSpc>
                <a:spcPct val="150000"/>
              </a:lnSpc>
              <a:spcBef>
                <a:spcPts val="0"/>
              </a:spcBef>
            </a:pPr>
            <a:r>
              <a:rPr lang="en-US" dirty="0">
                <a:latin typeface="Arial" panose="020B0604020202020204" pitchFamily="34" charset="0"/>
                <a:ea typeface="SimSun" panose="02010600030101010101" pitchFamily="2" charset="-122"/>
                <a:cs typeface="Arial" panose="020B0604020202020204" pitchFamily="34" charset="0"/>
              </a:rPr>
              <a:t>Positive timing offset: 2us</a:t>
            </a:r>
          </a:p>
          <a:p>
            <a:pPr lvl="3">
              <a:lnSpc>
                <a:spcPct val="150000"/>
              </a:lnSpc>
              <a:spcBef>
                <a:spcPts val="0"/>
              </a:spcBef>
            </a:pPr>
            <a:r>
              <a:rPr lang="en-US" dirty="0">
                <a:latin typeface="Arial" panose="020B0604020202020204" pitchFamily="34" charset="0"/>
                <a:ea typeface="SimSun" panose="02010600030101010101" pitchFamily="2" charset="-122"/>
                <a:cs typeface="Arial" panose="020B0604020202020204" pitchFamily="34" charset="0"/>
              </a:rPr>
              <a:t>Negative timing offset: -0.5us</a:t>
            </a:r>
          </a:p>
          <a:p>
            <a:pPr lvl="2">
              <a:lnSpc>
                <a:spcPct val="150000"/>
              </a:lnSpc>
              <a:spcBef>
                <a:spcPts val="0"/>
              </a:spcBef>
            </a:pPr>
            <a:r>
              <a:rPr lang="en-US" dirty="0">
                <a:latin typeface="Arial" panose="020B0604020202020204" pitchFamily="34" charset="0"/>
                <a:ea typeface="SimSun" panose="02010600030101010101" pitchFamily="2" charset="-122"/>
                <a:cs typeface="Arial" panose="020B0604020202020204" pitchFamily="34" charset="0"/>
              </a:rPr>
              <a:t>FR1 TDD with 30KHz</a:t>
            </a:r>
          </a:p>
          <a:p>
            <a:pPr lvl="3">
              <a:lnSpc>
                <a:spcPct val="150000"/>
              </a:lnSpc>
              <a:spcBef>
                <a:spcPts val="0"/>
              </a:spcBef>
            </a:pPr>
            <a:r>
              <a:rPr lang="en-US" dirty="0">
                <a:latin typeface="Arial" panose="020B0604020202020204" pitchFamily="34" charset="0"/>
                <a:ea typeface="SimSun" panose="02010600030101010101" pitchFamily="2" charset="-122"/>
                <a:cs typeface="Arial" panose="020B0604020202020204" pitchFamily="34" charset="0"/>
              </a:rPr>
              <a:t>Positive timing offset : 1us</a:t>
            </a:r>
          </a:p>
          <a:p>
            <a:pPr lvl="3">
              <a:lnSpc>
                <a:spcPct val="150000"/>
              </a:lnSpc>
              <a:spcBef>
                <a:spcPts val="0"/>
              </a:spcBef>
            </a:pPr>
            <a:r>
              <a:rPr lang="en-US" dirty="0">
                <a:latin typeface="Arial" panose="020B0604020202020204" pitchFamily="34" charset="0"/>
                <a:ea typeface="SimSun" panose="02010600030101010101" pitchFamily="2" charset="-122"/>
                <a:cs typeface="Arial" panose="020B0604020202020204" pitchFamily="34" charset="0"/>
              </a:rPr>
              <a:t>Negative timing offset: -0.25us</a:t>
            </a:r>
          </a:p>
          <a:p>
            <a:pPr>
              <a:lnSpc>
                <a:spcPct val="150000"/>
              </a:lnSpc>
              <a:spcBef>
                <a:spcPts val="0"/>
              </a:spcBef>
            </a:pPr>
            <a:r>
              <a:rPr lang="en-US" dirty="0">
                <a:latin typeface="Arial" panose="020B0604020202020204" pitchFamily="34" charset="0"/>
                <a:ea typeface="SimSun" panose="02010600030101010101" pitchFamily="2" charset="-122"/>
                <a:cs typeface="Arial" panose="020B0604020202020204" pitchFamily="34" charset="0"/>
              </a:rPr>
              <a:t> Therefore, for inter-cell multi-TRP in Rel-17, the following 3 factors should be considered:</a:t>
            </a:r>
          </a:p>
          <a:p>
            <a:pPr marL="914400" lvl="1" indent="-457200">
              <a:lnSpc>
                <a:spcPct val="150000"/>
              </a:lnSpc>
              <a:spcBef>
                <a:spcPts val="0"/>
              </a:spcBef>
              <a:buFont typeface="+mj-lt"/>
              <a:buAutoNum type="alphaUcPeriod"/>
            </a:pPr>
            <a:r>
              <a:rPr lang="en-US" dirty="0">
                <a:latin typeface="Arial" panose="020B0604020202020204" pitchFamily="34" charset="0"/>
                <a:ea typeface="SimSun" panose="02010600030101010101" pitchFamily="2" charset="-122"/>
                <a:cs typeface="Arial" panose="020B0604020202020204" pitchFamily="34" charset="0"/>
              </a:rPr>
              <a:t>Propagation delay difference is at least similar to that of Rel-16; in addition,</a:t>
            </a:r>
          </a:p>
          <a:p>
            <a:pPr marL="914400" lvl="1" indent="-457200">
              <a:lnSpc>
                <a:spcPct val="150000"/>
              </a:lnSpc>
              <a:spcBef>
                <a:spcPts val="0"/>
              </a:spcBef>
              <a:buFont typeface="+mj-lt"/>
              <a:buAutoNum type="alphaUcPeriod"/>
            </a:pPr>
            <a:r>
              <a:rPr lang="en-US" dirty="0">
                <a:latin typeface="Arial" panose="020B0604020202020204" pitchFamily="34" charset="0"/>
                <a:ea typeface="SimSun" panose="02010600030101010101" pitchFamily="2" charset="-122"/>
                <a:cs typeface="Arial" panose="020B0604020202020204" pitchFamily="34" charset="0"/>
              </a:rPr>
              <a:t>Synchronization offset between multiple cells; and</a:t>
            </a:r>
          </a:p>
          <a:p>
            <a:pPr lvl="2">
              <a:lnSpc>
                <a:spcPct val="150000"/>
              </a:lnSpc>
              <a:spcBef>
                <a:spcPts val="0"/>
              </a:spcBef>
            </a:pPr>
            <a:r>
              <a:rPr lang="en-US" dirty="0">
                <a:latin typeface="Arial" panose="020B0604020202020204" pitchFamily="34" charset="0"/>
                <a:ea typeface="SimSun" panose="02010600030101010101" pitchFamily="2" charset="-122"/>
                <a:cs typeface="Arial" panose="020B0604020202020204" pitchFamily="34" charset="0"/>
              </a:rPr>
              <a:t>Note that inter-cell synchronization accuracy is up to 3us (TDD only) per RAN4 requirements</a:t>
            </a:r>
          </a:p>
          <a:p>
            <a:pPr marL="914400" lvl="1" indent="-457200">
              <a:lnSpc>
                <a:spcPct val="150000"/>
              </a:lnSpc>
              <a:spcBef>
                <a:spcPts val="0"/>
              </a:spcBef>
              <a:buFont typeface="+mj-lt"/>
              <a:buAutoNum type="alphaUcPeriod"/>
            </a:pPr>
            <a:r>
              <a:rPr lang="en-US" dirty="0">
                <a:latin typeface="Arial" panose="020B0604020202020204" pitchFamily="34" charset="0"/>
                <a:ea typeface="SimSun" panose="02010600030101010101" pitchFamily="2" charset="-122"/>
                <a:cs typeface="Arial" panose="020B0604020202020204" pitchFamily="34" charset="0"/>
              </a:rPr>
              <a:t>Backhaul between the cells can be non-ideal with certain amount of delay</a:t>
            </a:r>
          </a:p>
          <a:p>
            <a:pPr lvl="2">
              <a:lnSpc>
                <a:spcPct val="150000"/>
              </a:lnSpc>
              <a:spcBef>
                <a:spcPts val="0"/>
              </a:spcBef>
            </a:pPr>
            <a:r>
              <a:rPr lang="en-US" dirty="0">
                <a:latin typeface="Arial" panose="020B0604020202020204" pitchFamily="34" charset="0"/>
                <a:ea typeface="SimSun" panose="02010600030101010101" pitchFamily="2" charset="-122"/>
                <a:cs typeface="Arial" panose="020B0604020202020204" pitchFamily="34" charset="0"/>
              </a:rPr>
              <a:t>This requires separate uplink transmissions to multiple TRPs of different cells</a:t>
            </a:r>
          </a:p>
          <a:p>
            <a:pPr>
              <a:lnSpc>
                <a:spcPct val="150000"/>
              </a:lnSpc>
              <a:spcBef>
                <a:spcPts val="0"/>
              </a:spcBef>
            </a:pPr>
            <a:r>
              <a:rPr lang="en-US" dirty="0">
                <a:latin typeface="Arial" panose="020B0604020202020204" pitchFamily="34" charset="0"/>
                <a:ea typeface="SimSun" panose="02010600030101010101" pitchFamily="2" charset="-122"/>
                <a:cs typeface="Arial" panose="020B0604020202020204" pitchFamily="34" charset="0"/>
              </a:rPr>
              <a:t>In RAN1 #102-e, some companies argued that synchronization and timing aspects for inter-cell multi-TRP are out of scope while others think it is a natural part of the practical scenarios</a:t>
            </a:r>
          </a:p>
        </p:txBody>
      </p:sp>
    </p:spTree>
    <p:extLst>
      <p:ext uri="{BB962C8B-B14F-4D97-AF65-F5344CB8AC3E}">
        <p14:creationId xmlns:p14="http://schemas.microsoft.com/office/powerpoint/2010/main" val="37029418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9E24D0-CC79-4EB7-BB2F-E6E168C81AEC}"/>
              </a:ext>
            </a:extLst>
          </p:cNvPr>
          <p:cNvSpPr>
            <a:spLocks noGrp="1"/>
          </p:cNvSpPr>
          <p:nvPr>
            <p:ph type="title"/>
          </p:nvPr>
        </p:nvSpPr>
        <p:spPr>
          <a:xfrm>
            <a:off x="362125" y="71021"/>
            <a:ext cx="11208391" cy="540886"/>
          </a:xfrm>
        </p:spPr>
        <p:txBody>
          <a:bodyPr>
            <a:noAutofit/>
          </a:bodyPr>
          <a:lstStyle/>
          <a:p>
            <a:r>
              <a:rPr lang="en-US" b="1" dirty="0"/>
              <a:t>Proposal</a:t>
            </a:r>
          </a:p>
        </p:txBody>
      </p:sp>
      <p:sp>
        <p:nvSpPr>
          <p:cNvPr id="3" name="Content Placeholder 2">
            <a:extLst>
              <a:ext uri="{FF2B5EF4-FFF2-40B4-BE49-F238E27FC236}">
                <a16:creationId xmlns:a16="http://schemas.microsoft.com/office/drawing/2014/main" id="{D31430AE-119C-4BCD-8D40-4389D338FA7B}"/>
              </a:ext>
            </a:extLst>
          </p:cNvPr>
          <p:cNvSpPr>
            <a:spLocks noGrp="1"/>
          </p:cNvSpPr>
          <p:nvPr>
            <p:ph idx="1"/>
          </p:nvPr>
        </p:nvSpPr>
        <p:spPr>
          <a:xfrm>
            <a:off x="152400" y="698790"/>
            <a:ext cx="11887200" cy="5773031"/>
          </a:xfrm>
        </p:spPr>
        <p:txBody>
          <a:bodyPr>
            <a:normAutofit/>
          </a:bodyPr>
          <a:lstStyle/>
          <a:p>
            <a:pPr>
              <a:lnSpc>
                <a:spcPct val="150000"/>
              </a:lnSpc>
            </a:pPr>
            <a:r>
              <a:rPr lang="en-US" dirty="0">
                <a:latin typeface="Arial" panose="020B0604020202020204" pitchFamily="34" charset="0"/>
                <a:ea typeface="SimSun" panose="02010600030101010101" pitchFamily="2" charset="-122"/>
                <a:cs typeface="Arial" panose="020B0604020202020204" pitchFamily="34" charset="0"/>
              </a:rPr>
              <a:t>To proceed Rel-17 inter-cell multi-TRP work, there are 2 alternatives:</a:t>
            </a:r>
          </a:p>
          <a:p>
            <a:pPr lvl="1">
              <a:lnSpc>
                <a:spcPct val="150000"/>
              </a:lnSpc>
            </a:pPr>
            <a:r>
              <a:rPr lang="en-US" dirty="0">
                <a:latin typeface="Arial" panose="020B0604020202020204" pitchFamily="34" charset="0"/>
                <a:ea typeface="SimSun" panose="02010600030101010101" pitchFamily="2" charset="-122"/>
                <a:cs typeface="Arial" panose="020B0604020202020204" pitchFamily="34" charset="0"/>
              </a:rPr>
              <a:t>Alt. 1: Only consider factor A, same as in the case of intra-cell</a:t>
            </a:r>
          </a:p>
          <a:p>
            <a:pPr lvl="2">
              <a:lnSpc>
                <a:spcPct val="150000"/>
              </a:lnSpc>
            </a:pPr>
            <a:r>
              <a:rPr lang="en-US" dirty="0">
                <a:latin typeface="Arial" panose="020B0604020202020204" pitchFamily="34" charset="0"/>
                <a:ea typeface="SimSun" panose="02010600030101010101" pitchFamily="2" charset="-122"/>
                <a:cs typeface="Arial" panose="020B0604020202020204" pitchFamily="34" charset="0"/>
              </a:rPr>
              <a:t>The applicable scenarios will be very limited: very tightly synchronized cells with very fast backhaul and small cell sizes.</a:t>
            </a:r>
          </a:p>
          <a:p>
            <a:pPr lvl="1">
              <a:lnSpc>
                <a:spcPct val="150000"/>
              </a:lnSpc>
            </a:pPr>
            <a:r>
              <a:rPr lang="en-US" dirty="0">
                <a:latin typeface="Arial" panose="020B0604020202020204" pitchFamily="34" charset="0"/>
                <a:ea typeface="SimSun" panose="02010600030101010101" pitchFamily="2" charset="-122"/>
                <a:cs typeface="Arial" panose="020B0604020202020204" pitchFamily="34" charset="0"/>
              </a:rPr>
              <a:t>Alt. 2: Consider all factors A, B, and C</a:t>
            </a:r>
          </a:p>
          <a:p>
            <a:pPr lvl="2">
              <a:lnSpc>
                <a:spcPct val="150000"/>
              </a:lnSpc>
            </a:pPr>
            <a:r>
              <a:rPr lang="en-US" dirty="0">
                <a:latin typeface="Arial" panose="020B0604020202020204" pitchFamily="34" charset="0"/>
                <a:ea typeface="SimSun" panose="02010600030101010101" pitchFamily="2" charset="-122"/>
                <a:cs typeface="Arial" panose="020B0604020202020204" pitchFamily="34" charset="0"/>
              </a:rPr>
              <a:t>Applicable to more practical scenarios</a:t>
            </a:r>
          </a:p>
          <a:p>
            <a:pPr>
              <a:lnSpc>
                <a:spcPct val="150000"/>
              </a:lnSpc>
            </a:pPr>
            <a:r>
              <a:rPr lang="en-US" dirty="0">
                <a:latin typeface="Arial" panose="020B0604020202020204" pitchFamily="34" charset="0"/>
                <a:ea typeface="SimSun" panose="02010600030101010101" pitchFamily="2" charset="-122"/>
                <a:cs typeface="Arial" panose="020B0604020202020204" pitchFamily="34" charset="0"/>
              </a:rPr>
              <a:t>RAN Plenary to determine between Alt. 1 and Alt. 2.</a:t>
            </a:r>
          </a:p>
        </p:txBody>
      </p:sp>
    </p:spTree>
    <p:extLst>
      <p:ext uri="{BB962C8B-B14F-4D97-AF65-F5344CB8AC3E}">
        <p14:creationId xmlns:p14="http://schemas.microsoft.com/office/powerpoint/2010/main" val="190480105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CW">
  <a:themeElements>
    <a:clrScheme name="Huawei">
      <a:dk1>
        <a:srgbClr val="595957"/>
      </a:dk1>
      <a:lt1>
        <a:srgbClr val="FFFFFF"/>
      </a:lt1>
      <a:dk2>
        <a:srgbClr val="000000"/>
      </a:dk2>
      <a:lt2>
        <a:srgbClr val="DDDDDD"/>
      </a:lt2>
      <a:accent1>
        <a:srgbClr val="C7000B"/>
      </a:accent1>
      <a:accent2>
        <a:srgbClr val="898989"/>
      </a:accent2>
      <a:accent3>
        <a:srgbClr val="DDDDDD"/>
      </a:accent3>
      <a:accent4>
        <a:srgbClr val="D7005B"/>
      </a:accent4>
      <a:accent5>
        <a:srgbClr val="F5A200"/>
      </a:accent5>
      <a:accent6>
        <a:srgbClr val="FFFF00"/>
      </a:accent6>
      <a:hlink>
        <a:srgbClr val="00B0F0"/>
      </a:hlink>
      <a:folHlink>
        <a:srgbClr val="D7005B"/>
      </a:folHlink>
    </a:clrScheme>
    <a:fontScheme name="Huawei New">
      <a:majorFont>
        <a:latin typeface="Arial"/>
        <a:ea typeface="Microsoft YaHei"/>
        <a:cs typeface=""/>
      </a:majorFont>
      <a:minorFont>
        <a:latin typeface="Arial"/>
        <a:ea typeface="Microsoft YaHei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1971A4E-9B7C-4098-932A-3837A4AF1ED9}" vid="{B53326AB-E42C-4BC1-A589-C97257F7A5EA}"/>
    </a:ext>
  </a:extLst>
</a:theme>
</file>

<file path=docProps/app.xml><?xml version="1.0" encoding="utf-8"?>
<Properties xmlns="http://schemas.openxmlformats.org/officeDocument/2006/extended-properties" xmlns:vt="http://schemas.openxmlformats.org/officeDocument/2006/docPropsVTypes">
  <TotalTime>30016</TotalTime>
  <Words>355</Words>
  <Application>Microsoft Office PowerPoint</Application>
  <PresentationFormat>Widescreen</PresentationFormat>
  <Paragraphs>36</Paragraphs>
  <Slides>4</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4</vt:i4>
      </vt:variant>
    </vt:vector>
  </HeadingPairs>
  <TitlesOfParts>
    <vt:vector size="10" baseType="lpstr">
      <vt:lpstr>Arial</vt:lpstr>
      <vt:lpstr>Calibri</vt:lpstr>
      <vt:lpstr>Calibri Light</vt:lpstr>
      <vt:lpstr>Times New Roman</vt:lpstr>
      <vt:lpstr>Office Theme</vt:lpstr>
      <vt:lpstr>BCW</vt:lpstr>
      <vt:lpstr>Clarification of synchronization aspect for inter-cell multi-TRP in Rel-17 FeMIMO WI</vt:lpstr>
      <vt:lpstr>FeMIMO objective</vt:lpstr>
      <vt:lpstr>Scenarios for R17 Inter-cell Multi-TRP</vt:lpstr>
      <vt:lpstr>Proposal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BiT And APEX Simulations Preliminary tests</dc:title>
  <dc:creator>J</dc:creator>
  <cp:lastModifiedBy>Weimin</cp:lastModifiedBy>
  <cp:revision>149</cp:revision>
  <dcterms:created xsi:type="dcterms:W3CDTF">2020-06-03T20:25:25Z</dcterms:created>
  <dcterms:modified xsi:type="dcterms:W3CDTF">2020-09-07T15:40:55Z</dcterms:modified>
</cp:coreProperties>
</file>