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4" d="100"/>
          <a:sy n="94" d="100"/>
        </p:scale>
        <p:origin x="120" y="3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80458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422708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757908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44456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751874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3333252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1824116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937941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637880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18428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74A8CF-840C-4CA7-A218-850CC1C1B567}"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2253322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74A8CF-840C-4CA7-A218-850CC1C1B567}" type="datetimeFigureOut">
              <a:rPr lang="zh-CN" altLang="en-US" smtClean="0"/>
              <a:t>2020/9/7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CD0AFC-BA86-441B-9A46-2129E24ACAE4}" type="slidenum">
              <a:rPr lang="zh-CN" altLang="en-US" smtClean="0"/>
              <a:t>‹#›</a:t>
            </a:fld>
            <a:endParaRPr lang="zh-CN" altLang="en-US"/>
          </a:p>
        </p:txBody>
      </p:sp>
    </p:spTree>
    <p:extLst>
      <p:ext uri="{BB962C8B-B14F-4D97-AF65-F5344CB8AC3E}">
        <p14:creationId xmlns:p14="http://schemas.microsoft.com/office/powerpoint/2010/main" val="14413506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600159"/>
            <a:ext cx="9144000" cy="2387600"/>
          </a:xfrm>
        </p:spPr>
        <p:txBody>
          <a:bodyPr/>
          <a:lstStyle/>
          <a:p>
            <a:r>
              <a:rPr lang="en-US" altLang="zh-CN" dirty="0"/>
              <a:t>Discussion on support for broadcast in Rel-17 MBS</a:t>
            </a:r>
            <a:endParaRPr lang="zh-CN" altLang="en-US" dirty="0"/>
          </a:p>
        </p:txBody>
      </p:sp>
      <p:sp>
        <p:nvSpPr>
          <p:cNvPr id="3" name="副标题 2"/>
          <p:cNvSpPr>
            <a:spLocks noGrp="1"/>
          </p:cNvSpPr>
          <p:nvPr>
            <p:ph type="subTitle" idx="1"/>
          </p:nvPr>
        </p:nvSpPr>
        <p:spPr>
          <a:xfrm>
            <a:off x="1334529" y="4335206"/>
            <a:ext cx="9144000" cy="681637"/>
          </a:xfrm>
        </p:spPr>
        <p:txBody>
          <a:bodyPr>
            <a:normAutofit/>
          </a:bodyPr>
          <a:lstStyle/>
          <a:p>
            <a:r>
              <a:rPr lang="en-US" altLang="zh-CN" sz="2800" dirty="0" smtClean="0"/>
              <a:t>Huawei, </a:t>
            </a:r>
            <a:r>
              <a:rPr lang="en-US" altLang="zh-CN" sz="2800" dirty="0" err="1" smtClean="0"/>
              <a:t>HiSilicon</a:t>
            </a:r>
            <a:endParaRPr lang="zh-CN" altLang="en-US" sz="2800" dirty="0"/>
          </a:p>
        </p:txBody>
      </p:sp>
      <p:sp>
        <p:nvSpPr>
          <p:cNvPr id="4" name="副标题 2">
            <a:extLst>
              <a:ext uri="{FF2B5EF4-FFF2-40B4-BE49-F238E27FC236}">
                <a16:creationId xmlns="" xmlns:a16="http://schemas.microsoft.com/office/drawing/2014/main" id="{E90F7165-48C4-4B29-B290-2278E9D3EB52}"/>
              </a:ext>
            </a:extLst>
          </p:cNvPr>
          <p:cNvSpPr txBox="1">
            <a:spLocks/>
          </p:cNvSpPr>
          <p:nvPr/>
        </p:nvSpPr>
        <p:spPr>
          <a:xfrm>
            <a:off x="251607" y="25571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sz="2000" dirty="0">
                <a:latin typeface="Arial" panose="020B0604020202020204" pitchFamily="34" charset="0"/>
                <a:cs typeface="Arial" panose="020B0604020202020204" pitchFamily="34" charset="0"/>
              </a:rPr>
              <a:t>3GPP TSG-RAN Meeting #</a:t>
            </a:r>
            <a:r>
              <a:rPr lang="en-US" altLang="zh-CN" sz="2000" dirty="0" smtClean="0">
                <a:latin typeface="Arial" panose="020B0604020202020204" pitchFamily="34" charset="0"/>
                <a:cs typeface="Arial" panose="020B0604020202020204" pitchFamily="34" charset="0"/>
              </a:rPr>
              <a:t>89e                                                                 			RP-201871</a:t>
            </a:r>
          </a:p>
          <a:p>
            <a:pPr algn="l"/>
            <a:r>
              <a:rPr lang="en-GB" altLang="zh-CN" sz="2000" dirty="0" smtClean="0">
                <a:latin typeface="Arial" panose="020B0604020202020204" pitchFamily="34" charset="0"/>
                <a:cs typeface="Arial" panose="020B0604020202020204" pitchFamily="34" charset="0"/>
              </a:rPr>
              <a:t>Electronic Meeting, September 14 - 18, </a:t>
            </a:r>
            <a:r>
              <a:rPr lang="en-GB" altLang="zh-CN" sz="2000" dirty="0" smtClean="0">
                <a:latin typeface="Arial" panose="020B0604020202020204" pitchFamily="34" charset="0"/>
                <a:cs typeface="Arial" panose="020B0604020202020204" pitchFamily="34" charset="0"/>
              </a:rPr>
              <a:t>2020</a:t>
            </a:r>
          </a:p>
          <a:p>
            <a:pPr algn="l"/>
            <a:r>
              <a:rPr lang="en-GB" altLang="zh-CN" sz="2000" dirty="0" smtClean="0">
                <a:latin typeface="Arial" panose="020B0604020202020204" pitchFamily="34" charset="0"/>
                <a:cs typeface="Arial" panose="020B0604020202020204" pitchFamily="34" charset="0"/>
              </a:rPr>
              <a:t>Agenda Item: </a:t>
            </a:r>
            <a:r>
              <a:rPr lang="en-GB" sz="2000" dirty="0"/>
              <a:t>9.8.8</a:t>
            </a:r>
            <a:endParaRPr lang="zh-CN" altLang="zh-CN"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7015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2784" y="241557"/>
            <a:ext cx="10515600" cy="1325563"/>
          </a:xfrm>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42784" y="1636155"/>
            <a:ext cx="11329086" cy="4351338"/>
          </a:xfrm>
        </p:spPr>
        <p:txBody>
          <a:bodyPr/>
          <a:lstStyle/>
          <a:p>
            <a:pPr>
              <a:lnSpc>
                <a:spcPct val="100000"/>
              </a:lnSpc>
            </a:pPr>
            <a:r>
              <a:rPr lang="en-US" altLang="zh-CN" dirty="0" smtClean="0"/>
              <a:t>An LS has been sent from SA2 to RAN, RAN2 and RAN3 in </a:t>
            </a:r>
            <a:r>
              <a:rPr lang="en-US" altLang="zh-CN" dirty="0"/>
              <a:t>S2-2006044/RP-201437, </a:t>
            </a:r>
            <a:r>
              <a:rPr lang="en-US" altLang="zh-CN" dirty="0" smtClean="0"/>
              <a:t>with the following information and request to </a:t>
            </a:r>
            <a:r>
              <a:rPr lang="en-US" altLang="zh-CN" dirty="0" smtClean="0"/>
              <a:t>RAN:</a:t>
            </a:r>
            <a:endParaRPr lang="en-US" altLang="zh-CN" dirty="0" smtClean="0"/>
          </a:p>
          <a:p>
            <a:pPr lvl="1">
              <a:lnSpc>
                <a:spcPct val="100000"/>
              </a:lnSpc>
              <a:spcBef>
                <a:spcPts val="1000"/>
              </a:spcBef>
            </a:pPr>
            <a:r>
              <a:rPr lang="en-US" altLang="zh-CN" dirty="0" smtClean="0">
                <a:latin typeface="Calibri" pitchFamily="34" charset="0"/>
                <a:cs typeface="Calibri" pitchFamily="34" charset="0"/>
              </a:rPr>
              <a:t>SA2 is debating whether broadcast (i.e. without the network’s awareness about UEs receiving broadcast contents and for other use cases than the ones excluded already for Rel-17) should be further down-scoped in Rel-17 for remaining broadcast requirement in the SID. Some companies have provided solutions on broadcast (which are documented in the TR). SA2 would like to ask SA, RAN, RAN2 and RAN3 for feedback on broadcast support in Rel-17. </a:t>
            </a:r>
            <a:endParaRPr lang="en-US" altLang="ja-JP" dirty="0" smtClean="0">
              <a:latin typeface="Calibri" pitchFamily="34" charset="0"/>
              <a:cs typeface="Calibri" pitchFamily="34" charset="0"/>
            </a:endParaRPr>
          </a:p>
          <a:p>
            <a:endParaRPr lang="zh-CN" altLang="en-US" dirty="0"/>
          </a:p>
        </p:txBody>
      </p:sp>
    </p:spTree>
    <p:extLst>
      <p:ext uri="{BB962C8B-B14F-4D97-AF65-F5344CB8AC3E}">
        <p14:creationId xmlns:p14="http://schemas.microsoft.com/office/powerpoint/2010/main" val="87451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1318" y="183893"/>
            <a:ext cx="10515600" cy="845838"/>
          </a:xfrm>
        </p:spPr>
        <p:txBody>
          <a:bodyPr>
            <a:normAutofit/>
          </a:bodyPr>
          <a:lstStyle/>
          <a:p>
            <a:r>
              <a:rPr lang="en-US" altLang="zh-CN" sz="4000" dirty="0" smtClean="0"/>
              <a:t>Broadcast </a:t>
            </a:r>
            <a:r>
              <a:rPr lang="en-US" altLang="zh-CN" sz="4000" dirty="0"/>
              <a:t>in RAN </a:t>
            </a:r>
            <a:r>
              <a:rPr lang="en-US" altLang="zh-CN" sz="4000" dirty="0" smtClean="0"/>
              <a:t>WID </a:t>
            </a:r>
            <a:r>
              <a:rPr lang="en-US" altLang="zh-CN" sz="4000" dirty="0"/>
              <a:t>and SA2 SID</a:t>
            </a:r>
            <a:endParaRPr lang="zh-CN" altLang="en-US" sz="4000" dirty="0"/>
          </a:p>
        </p:txBody>
      </p:sp>
      <p:sp>
        <p:nvSpPr>
          <p:cNvPr id="3" name="内容占位符 2"/>
          <p:cNvSpPr>
            <a:spLocks noGrp="1"/>
          </p:cNvSpPr>
          <p:nvPr>
            <p:ph idx="1"/>
          </p:nvPr>
        </p:nvSpPr>
        <p:spPr>
          <a:xfrm>
            <a:off x="294778" y="1468265"/>
            <a:ext cx="11454162" cy="3828665"/>
          </a:xfrm>
        </p:spPr>
        <p:txBody>
          <a:bodyPr>
            <a:normAutofit fontScale="70000" lnSpcReduction="20000"/>
          </a:bodyPr>
          <a:lstStyle/>
          <a:p>
            <a:pPr>
              <a:lnSpc>
                <a:spcPct val="130000"/>
              </a:lnSpc>
            </a:pPr>
            <a:r>
              <a:rPr lang="en-US" altLang="zh-CN" dirty="0" smtClean="0"/>
              <a:t>RAN Rel-17 NR MBS WIDs in RP-193248 (December 2019) and RP-201038 (June 2020) both include:</a:t>
            </a:r>
          </a:p>
          <a:p>
            <a:pPr lvl="1">
              <a:lnSpc>
                <a:spcPct val="130000"/>
              </a:lnSpc>
            </a:pPr>
            <a:r>
              <a:rPr lang="en-GB" altLang="zh-CN" dirty="0"/>
              <a:t>Specify RAN basic functions for </a:t>
            </a:r>
            <a:r>
              <a:rPr lang="en-GB" altLang="zh-CN" dirty="0">
                <a:solidFill>
                  <a:srgbClr val="FF0000"/>
                </a:solidFill>
              </a:rPr>
              <a:t>broadcast</a:t>
            </a:r>
            <a:r>
              <a:rPr lang="en-GB" altLang="zh-CN" dirty="0"/>
              <a:t>/multicast for UEs in RRC_CONNECTED state [RAN1, RAN2, RAN3]:</a:t>
            </a:r>
            <a:endParaRPr lang="zh-CN" altLang="zh-CN" dirty="0"/>
          </a:p>
          <a:p>
            <a:pPr lvl="1">
              <a:lnSpc>
                <a:spcPct val="130000"/>
              </a:lnSpc>
            </a:pPr>
            <a:r>
              <a:rPr lang="en-GB" altLang="zh-CN" dirty="0"/>
              <a:t>Specify RAN basic functions for </a:t>
            </a:r>
            <a:r>
              <a:rPr lang="en-GB" altLang="zh-CN" dirty="0">
                <a:solidFill>
                  <a:srgbClr val="FF0000"/>
                </a:solidFill>
              </a:rPr>
              <a:t>broadcast</a:t>
            </a:r>
            <a:r>
              <a:rPr lang="en-GB" altLang="zh-CN" dirty="0"/>
              <a:t>/multicast for UEs in RRC_IDLE/ RRC_INACTIVE states [RAN2, RAN1</a:t>
            </a:r>
            <a:r>
              <a:rPr lang="en-GB" altLang="zh-CN" dirty="0" smtClean="0"/>
              <a:t>]:</a:t>
            </a:r>
          </a:p>
          <a:p>
            <a:pPr lvl="1">
              <a:lnSpc>
                <a:spcPct val="130000"/>
              </a:lnSpc>
            </a:pPr>
            <a:endParaRPr lang="zh-CN" altLang="zh-CN" dirty="0"/>
          </a:p>
          <a:p>
            <a:pPr>
              <a:lnSpc>
                <a:spcPct val="130000"/>
              </a:lnSpc>
            </a:pPr>
            <a:r>
              <a:rPr lang="en-US" altLang="zh-CN" dirty="0" smtClean="0"/>
              <a:t>NR Broadcast was included </a:t>
            </a:r>
            <a:r>
              <a:rPr lang="en-US" altLang="zh-CN" dirty="0"/>
              <a:t>in </a:t>
            </a:r>
            <a:r>
              <a:rPr lang="en-US" altLang="zh-CN" dirty="0" smtClean="0"/>
              <a:t>S2-1901392 (Jan. 2019) from the beginning, and stays in the latest SA2 SID S2-2001858 (Feb. 2020)</a:t>
            </a:r>
            <a:r>
              <a:rPr lang="en-US" altLang="zh-CN" dirty="0"/>
              <a:t>,</a:t>
            </a:r>
            <a:r>
              <a:rPr lang="en-US" altLang="zh-CN" dirty="0" smtClean="0"/>
              <a:t> regardless of the addition/removal of Objective B in between these two versions:</a:t>
            </a:r>
          </a:p>
          <a:p>
            <a:pPr lvl="1">
              <a:lnSpc>
                <a:spcPct val="130000"/>
              </a:lnSpc>
            </a:pPr>
            <a:r>
              <a:rPr lang="en-GB" altLang="zh-CN" dirty="0"/>
              <a:t>The goal of this Study Item is to identify and evaluate potential enhancements to the 5G system architecture to provide </a:t>
            </a:r>
            <a:r>
              <a:rPr lang="en-GB" altLang="zh-CN" dirty="0">
                <a:solidFill>
                  <a:srgbClr val="FF0000"/>
                </a:solidFill>
              </a:rPr>
              <a:t>multicast-broadcast services </a:t>
            </a:r>
            <a:r>
              <a:rPr lang="en-GB" altLang="zh-CN" dirty="0"/>
              <a:t>which might be used for different vertical businesses. </a:t>
            </a:r>
            <a:endParaRPr lang="en-GB" altLang="zh-CN" dirty="0" smtClean="0"/>
          </a:p>
          <a:p>
            <a:pPr lvl="1">
              <a:lnSpc>
                <a:spcPct val="130000"/>
              </a:lnSpc>
            </a:pPr>
            <a:r>
              <a:rPr lang="en-GB" altLang="zh-CN" dirty="0"/>
              <a:t>Define the framework, including the functional split between (R)AN and CN, to support </a:t>
            </a:r>
            <a:r>
              <a:rPr lang="en-GB" altLang="zh-CN" dirty="0">
                <a:solidFill>
                  <a:srgbClr val="FF0000"/>
                </a:solidFill>
              </a:rPr>
              <a:t>multicast/broadcast</a:t>
            </a:r>
            <a:r>
              <a:rPr lang="en-GB" altLang="zh-CN" dirty="0"/>
              <a:t> </a:t>
            </a:r>
            <a:r>
              <a:rPr lang="en-GB" altLang="zh-CN" dirty="0" smtClean="0"/>
              <a:t>services</a:t>
            </a:r>
            <a:endParaRPr lang="zh-CN" altLang="en-US" dirty="0"/>
          </a:p>
        </p:txBody>
      </p:sp>
      <p:sp>
        <p:nvSpPr>
          <p:cNvPr id="4" name="矩形 3"/>
          <p:cNvSpPr/>
          <p:nvPr/>
        </p:nvSpPr>
        <p:spPr>
          <a:xfrm>
            <a:off x="0" y="5829772"/>
            <a:ext cx="12192000" cy="4695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Observation 1</a:t>
            </a:r>
            <a:r>
              <a:rPr lang="zh-CN" altLang="en-US" dirty="0" smtClean="0">
                <a:solidFill>
                  <a:schemeClr val="tx1"/>
                </a:solidFill>
              </a:rPr>
              <a:t>：</a:t>
            </a:r>
            <a:r>
              <a:rPr lang="en-US" altLang="zh-CN" dirty="0" smtClean="0">
                <a:solidFill>
                  <a:schemeClr val="tx1"/>
                </a:solidFill>
              </a:rPr>
              <a:t>NR Broadcast is in the scope of RAN Rel-17 NR MBS WID and SA2 Rel-17 MBS SID from the beginning</a:t>
            </a:r>
            <a:endParaRPr lang="zh-CN" altLang="en-US" dirty="0">
              <a:solidFill>
                <a:schemeClr val="tx1"/>
              </a:solidFill>
            </a:endParaRPr>
          </a:p>
        </p:txBody>
      </p:sp>
    </p:spTree>
    <p:extLst>
      <p:ext uri="{BB962C8B-B14F-4D97-AF65-F5344CB8AC3E}">
        <p14:creationId xmlns:p14="http://schemas.microsoft.com/office/powerpoint/2010/main" val="4080153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1021" y="439266"/>
            <a:ext cx="10515600" cy="623416"/>
          </a:xfrm>
        </p:spPr>
        <p:txBody>
          <a:bodyPr>
            <a:normAutofit fontScale="90000"/>
          </a:bodyPr>
          <a:lstStyle/>
          <a:p>
            <a:r>
              <a:rPr lang="en-US" altLang="zh-CN" dirty="0" smtClean="0"/>
              <a:t>Broadcast Use Cases</a:t>
            </a:r>
            <a:endParaRPr lang="zh-CN" altLang="en-US" dirty="0"/>
          </a:p>
        </p:txBody>
      </p:sp>
      <p:sp>
        <p:nvSpPr>
          <p:cNvPr id="3" name="内容占位符 2"/>
          <p:cNvSpPr>
            <a:spLocks noGrp="1"/>
          </p:cNvSpPr>
          <p:nvPr>
            <p:ph idx="1"/>
          </p:nvPr>
        </p:nvSpPr>
        <p:spPr>
          <a:xfrm>
            <a:off x="451021" y="1487874"/>
            <a:ext cx="11518557" cy="4351338"/>
          </a:xfrm>
        </p:spPr>
        <p:txBody>
          <a:bodyPr>
            <a:normAutofit fontScale="85000" lnSpcReduction="20000"/>
          </a:bodyPr>
          <a:lstStyle/>
          <a:p>
            <a:pPr>
              <a:lnSpc>
                <a:spcPct val="120000"/>
              </a:lnSpc>
            </a:pPr>
            <a:r>
              <a:rPr lang="en-US" altLang="zh-CN" dirty="0" smtClean="0"/>
              <a:t>Observation 2: From moderator summary of RAN Rel-17 NR MBS email discussion (RP-191859), 22 out of 31 companies mentioned broadcast in use case discussion. The use cases under discussion </a:t>
            </a:r>
            <a:r>
              <a:rPr lang="en-US" altLang="zh-CN" dirty="0" smtClean="0"/>
              <a:t>included, </a:t>
            </a:r>
            <a:r>
              <a:rPr lang="en-US" altLang="zh-CN" dirty="0" smtClean="0"/>
              <a:t>but </a:t>
            </a:r>
            <a:r>
              <a:rPr lang="en-US" altLang="zh-CN" dirty="0" smtClean="0"/>
              <a:t>were not </a:t>
            </a:r>
            <a:r>
              <a:rPr lang="en-US" altLang="zh-CN" dirty="0" smtClean="0"/>
              <a:t>limited to:</a:t>
            </a:r>
          </a:p>
          <a:p>
            <a:pPr lvl="1">
              <a:lnSpc>
                <a:spcPct val="120000"/>
              </a:lnSpc>
            </a:pPr>
            <a:r>
              <a:rPr lang="en-US" altLang="zh-CN" dirty="0"/>
              <a:t>public safety messages (e.g. warning, emergency info/news) that need to be broadcast to all users which may not be within any group</a:t>
            </a:r>
            <a:r>
              <a:rPr lang="en-US" altLang="zh-CN" dirty="0" smtClean="0"/>
              <a:t>.</a:t>
            </a:r>
          </a:p>
          <a:p>
            <a:pPr lvl="1">
              <a:lnSpc>
                <a:spcPct val="120000"/>
              </a:lnSpc>
            </a:pPr>
            <a:r>
              <a:rPr lang="en-US" altLang="zh-CN" dirty="0"/>
              <a:t>critical V2X messages (e.g. car crash info) that need to be broadcast to all vehicles in proximity even though they are not within a group</a:t>
            </a:r>
            <a:r>
              <a:rPr lang="en-US" altLang="zh-CN" dirty="0" smtClean="0"/>
              <a:t>.</a:t>
            </a:r>
          </a:p>
          <a:p>
            <a:pPr lvl="1">
              <a:lnSpc>
                <a:spcPct val="120000"/>
              </a:lnSpc>
            </a:pPr>
            <a:endParaRPr lang="en-US" altLang="zh-CN" dirty="0" smtClean="0"/>
          </a:p>
          <a:p>
            <a:pPr>
              <a:lnSpc>
                <a:spcPct val="120000"/>
              </a:lnSpc>
            </a:pPr>
            <a:r>
              <a:rPr lang="en-US" altLang="zh-CN" dirty="0" smtClean="0"/>
              <a:t>Observation </a:t>
            </a:r>
            <a:r>
              <a:rPr lang="en-US" altLang="zh-CN" dirty="0"/>
              <a:t>3: Group or subscription information from </a:t>
            </a:r>
            <a:r>
              <a:rPr lang="en-US" altLang="zh-CN" dirty="0" smtClean="0"/>
              <a:t>application layer</a:t>
            </a:r>
            <a:r>
              <a:rPr lang="en-US" altLang="zh-CN" dirty="0" smtClean="0"/>
              <a:t> </a:t>
            </a:r>
            <a:r>
              <a:rPr lang="en-US" altLang="zh-CN" dirty="0"/>
              <a:t>may not be available to the </a:t>
            </a:r>
            <a:r>
              <a:rPr lang="en-US" altLang="zh-CN" dirty="0" smtClean="0"/>
              <a:t>3GPP networks, </a:t>
            </a:r>
            <a:r>
              <a:rPr lang="en-US" altLang="zh-CN" dirty="0"/>
              <a:t>in which case </a:t>
            </a:r>
            <a:r>
              <a:rPr lang="en-US" altLang="zh-CN" dirty="0" smtClean="0"/>
              <a:t>broadcast-based </a:t>
            </a:r>
            <a:r>
              <a:rPr lang="en-US" altLang="zh-CN" dirty="0"/>
              <a:t>solutions in 3GPP </a:t>
            </a:r>
            <a:r>
              <a:rPr lang="en-US" altLang="zh-CN" dirty="0" smtClean="0"/>
              <a:t>networks </a:t>
            </a:r>
            <a:r>
              <a:rPr lang="en-US" altLang="zh-CN" dirty="0"/>
              <a:t>have to be </a:t>
            </a:r>
            <a:r>
              <a:rPr lang="en-US" altLang="zh-CN" dirty="0" smtClean="0"/>
              <a:t>applied. This </a:t>
            </a:r>
            <a:r>
              <a:rPr lang="en-US" altLang="zh-CN" dirty="0"/>
              <a:t>has been observed </a:t>
            </a:r>
            <a:r>
              <a:rPr lang="en-US" altLang="zh-CN" dirty="0" smtClean="0"/>
              <a:t>also from in LTE </a:t>
            </a:r>
            <a:r>
              <a:rPr lang="en-US" altLang="zh-CN" dirty="0"/>
              <a:t>SC-PTM.</a:t>
            </a:r>
            <a:endParaRPr lang="zh-CN" altLang="en-US" dirty="0"/>
          </a:p>
        </p:txBody>
      </p:sp>
    </p:spTree>
    <p:extLst>
      <p:ext uri="{BB962C8B-B14F-4D97-AF65-F5344CB8AC3E}">
        <p14:creationId xmlns:p14="http://schemas.microsoft.com/office/powerpoint/2010/main" val="1841601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4016" y="159179"/>
            <a:ext cx="10515600" cy="961167"/>
          </a:xfrm>
        </p:spPr>
        <p:txBody>
          <a:bodyPr/>
          <a:lstStyle/>
          <a:p>
            <a:r>
              <a:rPr lang="en-US" altLang="zh-CN" dirty="0" smtClean="0"/>
              <a:t>Proposals</a:t>
            </a:r>
            <a:endParaRPr lang="zh-CN" altLang="en-US" dirty="0"/>
          </a:p>
        </p:txBody>
      </p:sp>
      <p:sp>
        <p:nvSpPr>
          <p:cNvPr id="3" name="内容占位符 2"/>
          <p:cNvSpPr>
            <a:spLocks noGrp="1"/>
          </p:cNvSpPr>
          <p:nvPr>
            <p:ph idx="1"/>
          </p:nvPr>
        </p:nvSpPr>
        <p:spPr>
          <a:xfrm>
            <a:off x="516923" y="1690688"/>
            <a:ext cx="11362039" cy="4351338"/>
          </a:xfrm>
        </p:spPr>
        <p:txBody>
          <a:bodyPr/>
          <a:lstStyle/>
          <a:p>
            <a:pPr lvl="0">
              <a:lnSpc>
                <a:spcPct val="100000"/>
              </a:lnSpc>
            </a:pPr>
            <a:r>
              <a:rPr lang="en-US" altLang="zh-CN" dirty="0" smtClean="0"/>
              <a:t>Proposal </a:t>
            </a:r>
            <a:r>
              <a:rPr lang="en-US" altLang="zh-CN" dirty="0"/>
              <a:t>1: </a:t>
            </a:r>
            <a:r>
              <a:rPr lang="en-US" altLang="zh-CN" dirty="0" smtClean="0"/>
              <a:t>The </a:t>
            </a:r>
            <a:r>
              <a:rPr lang="en-US" altLang="zh-CN" dirty="0"/>
              <a:t>scope of Rel-17 NR MBS WID remains as it </a:t>
            </a:r>
            <a:r>
              <a:rPr lang="en-US" altLang="zh-CN" dirty="0" smtClean="0"/>
              <a:t>is (i.e. NR broadcast is included), </a:t>
            </a:r>
            <a:r>
              <a:rPr lang="en-US" altLang="zh-CN" dirty="0"/>
              <a:t>and no further down-scoping or prioritization is needed</a:t>
            </a:r>
            <a:r>
              <a:rPr lang="en-US" altLang="zh-CN" dirty="0" smtClean="0"/>
              <a:t>.</a:t>
            </a:r>
          </a:p>
          <a:p>
            <a:pPr lvl="0">
              <a:lnSpc>
                <a:spcPct val="100000"/>
              </a:lnSpc>
            </a:pPr>
            <a:endParaRPr lang="zh-CN" altLang="zh-CN" dirty="0"/>
          </a:p>
          <a:p>
            <a:pPr lvl="0">
              <a:lnSpc>
                <a:spcPct val="100000"/>
              </a:lnSpc>
            </a:pPr>
            <a:r>
              <a:rPr lang="en-US" altLang="zh-CN" dirty="0"/>
              <a:t>Proposal 2: </a:t>
            </a:r>
            <a:r>
              <a:rPr lang="en-US" altLang="zh-CN" dirty="0" smtClean="0"/>
              <a:t>Inform </a:t>
            </a:r>
            <a:r>
              <a:rPr lang="en-US" altLang="zh-CN" dirty="0"/>
              <a:t>SA2 about RAN </a:t>
            </a:r>
            <a:r>
              <a:rPr lang="en-US" altLang="zh-CN" dirty="0" smtClean="0"/>
              <a:t>decision with a reply LS (draft in RP-201870).</a:t>
            </a:r>
            <a:endParaRPr lang="zh-CN" altLang="zh-CN" dirty="0"/>
          </a:p>
          <a:p>
            <a:endParaRPr lang="zh-CN" altLang="en-US" dirty="0"/>
          </a:p>
        </p:txBody>
      </p:sp>
    </p:spTree>
    <p:extLst>
      <p:ext uri="{BB962C8B-B14F-4D97-AF65-F5344CB8AC3E}">
        <p14:creationId xmlns:p14="http://schemas.microsoft.com/office/powerpoint/2010/main" val="20752928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TotalTime>
  <Words>488</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ＭＳ Ｐゴシック</vt:lpstr>
      <vt:lpstr>宋体</vt:lpstr>
      <vt:lpstr>Arial</vt:lpstr>
      <vt:lpstr>Calibri</vt:lpstr>
      <vt:lpstr>Calibri Light</vt:lpstr>
      <vt:lpstr>Office 主题</vt:lpstr>
      <vt:lpstr>Discussion on support for broadcast in Rel-17 MBS</vt:lpstr>
      <vt:lpstr>Background</vt:lpstr>
      <vt:lpstr>Broadcast in RAN WID and SA2 SID</vt:lpstr>
      <vt:lpstr>Broadcast Use Cases</vt:lpstr>
      <vt:lpstr>Proposals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Rel-17 NR MBS WI on Broadcast</dc:title>
  <dc:creator>Zhenzhen</dc:creator>
  <cp:lastModifiedBy>Simone Provvedi</cp:lastModifiedBy>
  <cp:revision>42</cp:revision>
  <dcterms:created xsi:type="dcterms:W3CDTF">2020-09-04T06:24:34Z</dcterms:created>
  <dcterms:modified xsi:type="dcterms:W3CDTF">2020-09-07T15:16:07Z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(3)82B0B6Tn5v55Pydmo3f5V7S0hMRrLKAQ8SnSh4WcbIRtnN0eAxINLuLDW1vYg6WAnXV+wowo
aCflSaHwvI0ObcVMKSSQe25mhwId1qmSGCJAzFJefM18xzRvQUz0eEnwkziVT2bZeoQuQ3yK
KQ6In2nbT+oxiLHGAkQA8/Q5gsfiW+clLpuPeJ3xJqUtGHAhOxylSTXL5HFXIM8w4Fy66StA
Ks25XnwyWbAiwVZje5</vt:lpwstr>
  </property>
  <property fmtid="{D5CDD505-2E9C-101B-9397-08002B2CF9AE}" pid="3" name="_2015_ms_pID_7253431">
    <vt:lpwstr>ojaqVnmeZJRptZccDXwRsj7rk1vOriqdtgBNf0i62VoBhE4sqJFTHh
DYE5pPWk4eSqONQeECpCMFy58uHIGLhFkyC6StkujdA1EaTOz9vZph1GsPZlOIOj6XYk1nUw
0TPWto6NWP/o7O8q/9XVzIDgnBxezRTpHujay2SwTrX9FfqOdJYODjL8vj7x21GZsZYOPayD
7aD5IGe3fII1iuw877GQEMuU0fwyAOcfAVe9</vt:lpwstr>
  </property>
  <property fmtid="{D5CDD505-2E9C-101B-9397-08002B2CF9AE}" pid="4" name="_2015_ms_pID_7253432">
    <vt:lpwstr>DA==</vt:lpwstr>
  </property>
</Properties>
</file>