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7"/>
  </p:notesMasterIdLst>
  <p:sldIdLst>
    <p:sldId id="593" r:id="rId2"/>
    <p:sldId id="599" r:id="rId3"/>
    <p:sldId id="597" r:id="rId4"/>
    <p:sldId id="596" r:id="rId5"/>
    <p:sldId id="598" r:id="rId6"/>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Mary-Luc Champel" initials="MC" lastIdx="1" clrIdx="0">
    <p:extLst>
      <p:ext uri="{19B8F6BF-5375-455C-9EA6-DF929625EA0E}">
        <p15:presenceInfo xmlns:p15="http://schemas.microsoft.com/office/powerpoint/2012/main" userId="58b50b414dcfee87" providerId="Windows Live"/>
      </p:ext>
    </p:extLst>
  </p:cmAuthor>
  <p:cmAuthor id="2" name="Rui Zhou" initials="RZ" lastIdx="1" clrIdx="1">
    <p:extLst>
      <p:ext uri="{19B8F6BF-5375-455C-9EA6-DF929625EA0E}">
        <p15:presenceInfo xmlns:p15="http://schemas.microsoft.com/office/powerpoint/2012/main" userId="Rui Zhou"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FCC66"/>
    <a:srgbClr val="FF6700"/>
    <a:srgbClr val="E88134"/>
    <a:srgbClr val="70AC2E"/>
    <a:srgbClr val="53802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C2FFA5D-87B4-456A-9821-1D502468CF0F}" styleName="主题样式 1 - 强调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主题样式 1 - 强调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2D5ABB26-0587-4C30-8999-92F81FD0307C}" styleName="无样式，无网格">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2757" autoAdjust="0"/>
    <p:restoredTop sz="95320" autoAdjust="0"/>
  </p:normalViewPr>
  <p:slideViewPr>
    <p:cSldViewPr snapToGrid="0">
      <p:cViewPr varScale="1">
        <p:scale>
          <a:sx n="109" d="100"/>
          <a:sy n="109" d="100"/>
        </p:scale>
        <p:origin x="798" y="102"/>
      </p:cViewPr>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commentAuthors" Target="commentAuthors.xml"/><Relationship Id="rId3" Type="http://schemas.openxmlformats.org/officeDocument/2006/relationships/slide" Target="slides/slide2.xml"/><Relationship Id="rId7" Type="http://schemas.openxmlformats.org/officeDocument/2006/relationships/notesMaster" Target="notesMasters/notesMaster1.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FD3DE37-79BB-4896-9BB5-53AB977D136D}" type="datetimeFigureOut">
              <a:rPr lang="en-US" smtClean="0"/>
              <a:t>9/7/2020</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6CCCA36-1B41-459C-B9D9-F4E1156B1456}" type="slidenum">
              <a:rPr lang="en-US" smtClean="0"/>
              <a:t>‹#›</a:t>
            </a:fld>
            <a:endParaRPr lang="en-US"/>
          </a:p>
        </p:txBody>
      </p:sp>
    </p:spTree>
    <p:extLst>
      <p:ext uri="{BB962C8B-B14F-4D97-AF65-F5344CB8AC3E}">
        <p14:creationId xmlns:p14="http://schemas.microsoft.com/office/powerpoint/2010/main" val="34839978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267478" y="1473144"/>
            <a:ext cx="10058400" cy="1832924"/>
          </a:xfrm>
        </p:spPr>
        <p:txBody>
          <a:bodyPr anchor="b">
            <a:normAutofit/>
          </a:bodyPr>
          <a:lstStyle>
            <a:lvl1pPr algn="ctr">
              <a:lnSpc>
                <a:spcPct val="85000"/>
              </a:lnSpc>
              <a:defRPr sz="5400" spc="-50" baseline="0">
                <a:solidFill>
                  <a:schemeClr val="tx1">
                    <a:lumMod val="85000"/>
                    <a:lumOff val="15000"/>
                  </a:schemeClr>
                </a:solidFill>
              </a:defRPr>
            </a:lvl1pPr>
          </a:lstStyle>
          <a:p>
            <a:r>
              <a:rPr lang="zh-CN" altLang="en-US" dirty="0"/>
              <a:t>单击此处编辑母版标题样式</a:t>
            </a:r>
            <a:endParaRPr lang="en-US" dirty="0"/>
          </a:p>
        </p:txBody>
      </p:sp>
      <p:sp>
        <p:nvSpPr>
          <p:cNvPr id="3" name="Subtitle 2"/>
          <p:cNvSpPr>
            <a:spLocks noGrp="1"/>
          </p:cNvSpPr>
          <p:nvPr>
            <p:ph type="subTitle" idx="1"/>
          </p:nvPr>
        </p:nvSpPr>
        <p:spPr>
          <a:xfrm>
            <a:off x="2402541" y="3691783"/>
            <a:ext cx="7404847" cy="1570498"/>
          </a:xfrm>
        </p:spPr>
        <p:txBody>
          <a:bodyPr lIns="91440" rIns="91440">
            <a:normAutofit/>
          </a:bodyPr>
          <a:lstStyle>
            <a:lvl1pPr marL="0" indent="0" algn="l">
              <a:buNone/>
              <a:defRPr sz="2400" cap="all" spc="200" baseline="0">
                <a:solidFill>
                  <a:schemeClr val="tx2"/>
                </a:solidFill>
                <a:latin typeface="+mj-lt"/>
              </a:defRPr>
            </a:lvl1pPr>
            <a:lvl2pPr marL="457200" indent="0" algn="ctr">
              <a:buNone/>
              <a:defRPr sz="24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zh-CN" altLang="en-US"/>
              <a:t>单击此处编辑母版副标题样式</a:t>
            </a:r>
            <a:endParaRPr lang="en-US" dirty="0"/>
          </a:p>
        </p:txBody>
      </p:sp>
      <p:sp>
        <p:nvSpPr>
          <p:cNvPr id="4" name="Date Placeholder 3"/>
          <p:cNvSpPr>
            <a:spLocks noGrp="1"/>
          </p:cNvSpPr>
          <p:nvPr>
            <p:ph type="dt" sz="half" idx="10"/>
          </p:nvPr>
        </p:nvSpPr>
        <p:spPr/>
        <p:txBody>
          <a:bodyPr/>
          <a:lstStyle/>
          <a:p>
            <a:fld id="{1DE8E9BB-3773-4906-A3E7-88733CC8E239}" type="datetimeFigureOut">
              <a:rPr lang="zh-CN" altLang="en-US" smtClean="0"/>
              <a:t>2020/9/7</a:t>
            </a:fld>
            <a:endParaRPr lang="zh-CN" altLang="en-US"/>
          </a:p>
        </p:txBody>
      </p:sp>
      <p:sp>
        <p:nvSpPr>
          <p:cNvPr id="5" name="Footer Placeholder 4"/>
          <p:cNvSpPr>
            <a:spLocks noGrp="1"/>
          </p:cNvSpPr>
          <p:nvPr>
            <p:ph type="ftr" sz="quarter" idx="11"/>
          </p:nvPr>
        </p:nvSpPr>
        <p:spPr>
          <a:xfrm>
            <a:off x="4216076" y="6459784"/>
            <a:ext cx="4822804" cy="365125"/>
          </a:xfrm>
          <a:prstGeom prst="rect">
            <a:avLst/>
          </a:prstGeom>
        </p:spPr>
        <p:txBody>
          <a:bodyPr/>
          <a:lstStyle>
            <a:lvl1pPr>
              <a:defRPr sz="1100"/>
            </a:lvl1pPr>
          </a:lstStyle>
          <a:p>
            <a:pPr algn="ctr">
              <a:defRPr/>
            </a:pPr>
            <a:r>
              <a:rPr lang="zh-CN" altLang="en-US" cap="all" dirty="0" smtClean="0">
                <a:solidFill>
                  <a:prstClr val="black"/>
                </a:solidFill>
              </a:rPr>
              <a:t>小米集团技术委员会 </a:t>
            </a:r>
            <a:r>
              <a:rPr lang="en-US" altLang="zh-CN" cap="all" dirty="0" smtClean="0">
                <a:solidFill>
                  <a:prstClr val="black"/>
                </a:solidFill>
              </a:rPr>
              <a:t>- </a:t>
            </a:r>
            <a:r>
              <a:rPr lang="zh-CN" altLang="en-US" cap="all" dirty="0" smtClean="0">
                <a:solidFill>
                  <a:prstClr val="black"/>
                </a:solidFill>
              </a:rPr>
              <a:t>标准与新技术部</a:t>
            </a:r>
            <a:endParaRPr lang="en-US" altLang="zh-CN" cap="all" dirty="0" smtClean="0">
              <a:solidFill>
                <a:prstClr val="black"/>
              </a:solidFill>
            </a:endParaRPr>
          </a:p>
          <a:p>
            <a:pPr algn="ctr">
              <a:defRPr/>
            </a:pPr>
            <a:r>
              <a:rPr lang="en-US" altLang="zh-CN" cap="all" dirty="0" smtClean="0">
                <a:solidFill>
                  <a:prstClr val="black"/>
                </a:solidFill>
              </a:rPr>
              <a:t>Copy right 2020,  all rights reserved</a:t>
            </a:r>
            <a:endParaRPr lang="zh-CN" altLang="en-US" dirty="0"/>
          </a:p>
        </p:txBody>
      </p:sp>
      <p:sp>
        <p:nvSpPr>
          <p:cNvPr id="6" name="Slide Number Placeholder 5"/>
          <p:cNvSpPr>
            <a:spLocks noGrp="1"/>
          </p:cNvSpPr>
          <p:nvPr>
            <p:ph type="sldNum" sz="quarter" idx="12"/>
          </p:nvPr>
        </p:nvSpPr>
        <p:spPr/>
        <p:txBody>
          <a:bodyPr/>
          <a:lstStyle/>
          <a:p>
            <a:fld id="{511C5545-0BFC-4754-929C-A08561083B5E}" type="slidenum">
              <a:rPr lang="zh-CN" altLang="en-US" smtClean="0"/>
              <a:t>‹#›</a:t>
            </a:fld>
            <a:endParaRPr lang="zh-CN" altLang="en-US"/>
          </a:p>
        </p:txBody>
      </p:sp>
      <p:pic>
        <p:nvPicPr>
          <p:cNvPr id="8" name="Milogo.png">
            <a:extLst>
              <a:ext uri="{FF2B5EF4-FFF2-40B4-BE49-F238E27FC236}">
                <a16:creationId xmlns:a16="http://schemas.microsoft.com/office/drawing/2014/main" id="{737A875B-8AF6-42AF-9522-FB1498F4ABC2}"/>
              </a:ext>
            </a:extLst>
          </p:cNvPr>
          <p:cNvPicPr>
            <a:picLocks noChangeAspect="1"/>
          </p:cNvPicPr>
          <p:nvPr userDrawn="1"/>
        </p:nvPicPr>
        <p:blipFill>
          <a:blip r:embed="rId2"/>
          <a:stretch>
            <a:fillRect/>
          </a:stretch>
        </p:blipFill>
        <p:spPr>
          <a:xfrm>
            <a:off x="11323178" y="133840"/>
            <a:ext cx="649258" cy="649258"/>
          </a:xfrm>
          <a:prstGeom prst="rect">
            <a:avLst/>
          </a:prstGeom>
          <a:ln w="12700">
            <a:miter lim="400000"/>
          </a:ln>
        </p:spPr>
      </p:pic>
    </p:spTree>
    <p:extLst>
      <p:ext uri="{BB962C8B-B14F-4D97-AF65-F5344CB8AC3E}">
        <p14:creationId xmlns:p14="http://schemas.microsoft.com/office/powerpoint/2010/main" val="2379138099"/>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414778"/>
            <a:ext cx="2628900" cy="5757421"/>
          </a:xfrm>
        </p:spPr>
        <p:txBody>
          <a:bodyPr vert="eaVert"/>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838200" y="414778"/>
            <a:ext cx="7734300" cy="5757422"/>
          </a:xfrm>
        </p:spPr>
        <p:txBody>
          <a:bodyPr vert="eaVert" lIns="45720" tIns="0" rIns="45720" bIns="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1DE8E9BB-3773-4906-A3E7-88733CC8E239}" type="datetimeFigureOut">
              <a:rPr lang="zh-CN" altLang="en-US" smtClean="0"/>
              <a:t>2020/9/7</a:t>
            </a:fld>
            <a:endParaRPr lang="zh-CN" altLang="en-US"/>
          </a:p>
        </p:txBody>
      </p:sp>
      <p:sp>
        <p:nvSpPr>
          <p:cNvPr id="5" name="Footer Placeholder 4"/>
          <p:cNvSpPr>
            <a:spLocks noGrp="1"/>
          </p:cNvSpPr>
          <p:nvPr>
            <p:ph type="ftr" sz="quarter" idx="11"/>
          </p:nvPr>
        </p:nvSpPr>
        <p:spPr>
          <a:xfrm>
            <a:off x="3686185" y="6459785"/>
            <a:ext cx="4822804" cy="365125"/>
          </a:xfrm>
          <a:prstGeom prst="rect">
            <a:avLst/>
          </a:prstGeom>
        </p:spPr>
        <p:txBody>
          <a:bodyPr/>
          <a:lstStyle/>
          <a:p>
            <a:endParaRPr lang="zh-CN" altLang="en-US"/>
          </a:p>
        </p:txBody>
      </p:sp>
      <p:sp>
        <p:nvSpPr>
          <p:cNvPr id="6" name="Slide Number Placeholder 5"/>
          <p:cNvSpPr>
            <a:spLocks noGrp="1"/>
          </p:cNvSpPr>
          <p:nvPr>
            <p:ph type="sldNum" sz="quarter" idx="12"/>
          </p:nvPr>
        </p:nvSpPr>
        <p:spPr/>
        <p:txBody>
          <a:bodyPr/>
          <a:lstStyle/>
          <a:p>
            <a:fld id="{511C5545-0BFC-4754-929C-A08561083B5E}" type="slidenum">
              <a:rPr lang="zh-CN" altLang="en-US" smtClean="0"/>
              <a:t>‹#›</a:t>
            </a:fld>
            <a:endParaRPr lang="zh-CN" altLang="en-US"/>
          </a:p>
        </p:txBody>
      </p:sp>
    </p:spTree>
    <p:extLst>
      <p:ext uri="{BB962C8B-B14F-4D97-AF65-F5344CB8AC3E}">
        <p14:creationId xmlns:p14="http://schemas.microsoft.com/office/powerpoint/2010/main" val="3685537757"/>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tx">
  <p:cSld name="标题+正文">
    <p:spTree>
      <p:nvGrpSpPr>
        <p:cNvPr id="1" name=""/>
        <p:cNvGrpSpPr/>
        <p:nvPr/>
      </p:nvGrpSpPr>
      <p:grpSpPr>
        <a:xfrm>
          <a:off x="0" y="0"/>
          <a:ext cx="0" cy="0"/>
          <a:chOff x="0" y="0"/>
          <a:chExt cx="0" cy="0"/>
        </a:xfrm>
      </p:grpSpPr>
      <p:sp>
        <p:nvSpPr>
          <p:cNvPr id="22" name="标题文本"/>
          <p:cNvSpPr txBox="1">
            <a:spLocks noGrp="1"/>
          </p:cNvSpPr>
          <p:nvPr>
            <p:ph type="title"/>
          </p:nvPr>
        </p:nvSpPr>
        <p:spPr>
          <a:xfrm>
            <a:off x="3321050" y="570862"/>
            <a:ext cx="5549900" cy="733511"/>
          </a:xfrm>
          <a:prstGeom prst="rect">
            <a:avLst/>
          </a:prstGeom>
        </p:spPr>
        <p:txBody>
          <a:bodyPr/>
          <a:lstStyle>
            <a:lvl1pPr>
              <a:defRPr sz="2560"/>
            </a:lvl1pPr>
          </a:lstStyle>
          <a:p>
            <a:r>
              <a:t>标题文本</a:t>
            </a:r>
          </a:p>
        </p:txBody>
      </p:sp>
      <p:sp>
        <p:nvSpPr>
          <p:cNvPr id="23" name="正文级别 1…"/>
          <p:cNvSpPr txBox="1">
            <a:spLocks noGrp="1"/>
          </p:cNvSpPr>
          <p:nvPr>
            <p:ph type="body" sz="quarter" idx="1"/>
          </p:nvPr>
        </p:nvSpPr>
        <p:spPr>
          <a:xfrm>
            <a:off x="3321050" y="2601129"/>
            <a:ext cx="5549900" cy="2593360"/>
          </a:xfrm>
          <a:prstGeom prst="rect">
            <a:avLst/>
          </a:prstGeom>
        </p:spPr>
        <p:txBody>
          <a:bodyPr anchor="t"/>
          <a:lstStyle>
            <a:lvl1pPr>
              <a:spcBef>
                <a:spcPts val="640"/>
              </a:spcBef>
              <a:buClrTx/>
            </a:lvl1pPr>
            <a:lvl2pPr>
              <a:spcBef>
                <a:spcPts val="640"/>
              </a:spcBef>
              <a:buClrTx/>
            </a:lvl2pPr>
            <a:lvl3pPr>
              <a:spcBef>
                <a:spcPts val="640"/>
              </a:spcBef>
              <a:buClrTx/>
            </a:lvl3pPr>
            <a:lvl4pPr>
              <a:spcBef>
                <a:spcPts val="640"/>
              </a:spcBef>
              <a:buClrTx/>
            </a:lvl4pPr>
            <a:lvl5pPr>
              <a:spcBef>
                <a:spcPts val="640"/>
              </a:spcBef>
              <a:buClrTx/>
            </a:lvl5pPr>
          </a:lstStyle>
          <a:p>
            <a:r>
              <a:t>正文级别 1</a:t>
            </a:r>
          </a:p>
          <a:p>
            <a:pPr lvl="1"/>
            <a:r>
              <a:t>正文级别 2</a:t>
            </a:r>
          </a:p>
          <a:p>
            <a:pPr lvl="2"/>
            <a:r>
              <a:t>正文级别 3</a:t>
            </a:r>
          </a:p>
          <a:p>
            <a:pPr lvl="3"/>
            <a:r>
              <a:t>正文级别 4</a:t>
            </a:r>
          </a:p>
          <a:p>
            <a:pPr lvl="4"/>
            <a:r>
              <a:t>正文级别 5</a:t>
            </a:r>
          </a:p>
        </p:txBody>
      </p:sp>
      <p:sp>
        <p:nvSpPr>
          <p:cNvPr id="24" name="幻灯片编号"/>
          <p:cNvSpPr txBox="1">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1134085751"/>
      </p:ext>
    </p:extLst>
  </p:cSld>
  <p:clrMapOvr>
    <a:masterClrMapping/>
  </p:clrMapOvr>
  <p:transition spd="med"/>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a:xfrm>
            <a:off x="1097280" y="111095"/>
            <a:ext cx="10058400" cy="811851"/>
          </a:xfrm>
        </p:spPr>
        <p:txBody>
          <a:bodyPr/>
          <a:lstStyle>
            <a:lvl1pPr marL="0">
              <a:defRPr/>
            </a:lvl1pPr>
          </a:lstStyle>
          <a:p>
            <a:r>
              <a:rPr lang="zh-CN" altLang="en-US" dirty="0"/>
              <a:t>单击此处编辑母版标题样式</a:t>
            </a:r>
            <a:endParaRPr lang="en-US" dirty="0"/>
          </a:p>
        </p:txBody>
      </p:sp>
      <p:sp>
        <p:nvSpPr>
          <p:cNvPr id="3" name="Content Placeholder 2"/>
          <p:cNvSpPr>
            <a:spLocks noGrp="1"/>
          </p:cNvSpPr>
          <p:nvPr>
            <p:ph idx="1"/>
          </p:nvPr>
        </p:nvSpPr>
        <p:spPr>
          <a:xfrm>
            <a:off x="1097280" y="1222049"/>
            <a:ext cx="10058400" cy="5044280"/>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1DE8E9BB-3773-4906-A3E7-88733CC8E239}" type="datetimeFigureOut">
              <a:rPr lang="zh-CN" altLang="en-US" smtClean="0"/>
              <a:t>2020/9/7</a:t>
            </a:fld>
            <a:endParaRPr lang="zh-CN" altLang="en-US"/>
          </a:p>
        </p:txBody>
      </p:sp>
      <p:sp>
        <p:nvSpPr>
          <p:cNvPr id="6" name="Slide Number Placeholder 5"/>
          <p:cNvSpPr>
            <a:spLocks noGrp="1"/>
          </p:cNvSpPr>
          <p:nvPr>
            <p:ph type="sldNum" sz="quarter" idx="12"/>
          </p:nvPr>
        </p:nvSpPr>
        <p:spPr/>
        <p:txBody>
          <a:bodyPr/>
          <a:lstStyle/>
          <a:p>
            <a:fld id="{511C5545-0BFC-4754-929C-A08561083B5E}" type="slidenum">
              <a:rPr lang="zh-CN" altLang="en-US" smtClean="0"/>
              <a:t>‹#›</a:t>
            </a:fld>
            <a:endParaRPr lang="zh-CN" altLang="en-US"/>
          </a:p>
        </p:txBody>
      </p:sp>
      <p:cxnSp>
        <p:nvCxnSpPr>
          <p:cNvPr id="9" name="Straight Connector 9"/>
          <p:cNvCxnSpPr/>
          <p:nvPr userDrawn="1"/>
        </p:nvCxnSpPr>
        <p:spPr>
          <a:xfrm>
            <a:off x="0" y="922946"/>
            <a:ext cx="12192000" cy="0"/>
          </a:xfrm>
          <a:prstGeom prst="line">
            <a:avLst/>
          </a:prstGeom>
          <a:ln w="38100">
            <a:solidFill>
              <a:schemeClr val="accent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46615083"/>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1097280" y="758952"/>
            <a:ext cx="10058400" cy="3566160"/>
          </a:xfrm>
        </p:spPr>
        <p:txBody>
          <a:bodyPr anchor="b" anchorCtr="0">
            <a:normAutofit/>
          </a:bodyPr>
          <a:lstStyle>
            <a:lvl1pPr>
              <a:lnSpc>
                <a:spcPct val="85000"/>
              </a:lnSpc>
              <a:defRPr sz="8000" b="0">
                <a:solidFill>
                  <a:schemeClr val="tx1">
                    <a:lumMod val="85000"/>
                    <a:lumOff val="15000"/>
                  </a:schemeClr>
                </a:solidFill>
              </a:defRPr>
            </a:lvl1pPr>
          </a:lstStyle>
          <a:p>
            <a:r>
              <a:rPr lang="zh-CN" altLang="en-US"/>
              <a:t>单击此处编辑母版标题样式</a:t>
            </a:r>
            <a:endParaRPr lang="en-US" dirty="0"/>
          </a:p>
        </p:txBody>
      </p:sp>
      <p:sp>
        <p:nvSpPr>
          <p:cNvPr id="3" name="Text Placeholder 2"/>
          <p:cNvSpPr>
            <a:spLocks noGrp="1"/>
          </p:cNvSpPr>
          <p:nvPr>
            <p:ph type="body" idx="1"/>
          </p:nvPr>
        </p:nvSpPr>
        <p:spPr>
          <a:xfrm>
            <a:off x="1097280" y="4453128"/>
            <a:ext cx="10058400" cy="1143000"/>
          </a:xfrm>
        </p:spPr>
        <p:txBody>
          <a:bodyPr lIns="91440" rIns="91440" anchor="t" anchorCtr="0">
            <a:normAutofit/>
          </a:bodyPr>
          <a:lstStyle>
            <a:lvl1pPr marL="0" indent="0">
              <a:buNone/>
              <a:defRPr sz="2400" cap="all" spc="200" baseline="0">
                <a:solidFill>
                  <a:schemeClr val="tx2"/>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Date Placeholder 3"/>
          <p:cNvSpPr>
            <a:spLocks noGrp="1"/>
          </p:cNvSpPr>
          <p:nvPr>
            <p:ph type="dt" sz="half" idx="10"/>
          </p:nvPr>
        </p:nvSpPr>
        <p:spPr/>
        <p:txBody>
          <a:bodyPr/>
          <a:lstStyle/>
          <a:p>
            <a:fld id="{1DE8E9BB-3773-4906-A3E7-88733CC8E239}" type="datetimeFigureOut">
              <a:rPr lang="zh-CN" altLang="en-US" smtClean="0"/>
              <a:t>2020/9/7</a:t>
            </a:fld>
            <a:endParaRPr lang="zh-CN" altLang="en-US"/>
          </a:p>
        </p:txBody>
      </p:sp>
      <p:sp>
        <p:nvSpPr>
          <p:cNvPr id="6" name="Slide Number Placeholder 5"/>
          <p:cNvSpPr>
            <a:spLocks noGrp="1"/>
          </p:cNvSpPr>
          <p:nvPr>
            <p:ph type="sldNum" sz="quarter" idx="12"/>
          </p:nvPr>
        </p:nvSpPr>
        <p:spPr/>
        <p:txBody>
          <a:bodyPr/>
          <a:lstStyle/>
          <a:p>
            <a:fld id="{511C5545-0BFC-4754-929C-A08561083B5E}" type="slidenum">
              <a:rPr lang="zh-CN" altLang="en-US" smtClean="0"/>
              <a:t>‹#›</a:t>
            </a:fld>
            <a:endParaRPr lang="zh-CN" altLang="en-US"/>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10" name="矩形 9"/>
          <p:cNvSpPr/>
          <p:nvPr/>
        </p:nvSpPr>
        <p:spPr>
          <a:xfrm>
            <a:off x="3004763" y="6451666"/>
            <a:ext cx="6096000" cy="423193"/>
          </a:xfrm>
          <a:prstGeom prst="rect">
            <a:avLst/>
          </a:prstGeom>
        </p:spPr>
        <p:txBody>
          <a:bodyP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1050" cap="all" dirty="0" smtClean="0">
                <a:solidFill>
                  <a:prstClr val="black"/>
                </a:solidFill>
              </a:rPr>
              <a:t>小米集团技术委员会 </a:t>
            </a:r>
            <a:r>
              <a:rPr lang="en-US" altLang="zh-CN" sz="1050" cap="all" dirty="0" smtClean="0">
                <a:solidFill>
                  <a:prstClr val="black"/>
                </a:solidFill>
              </a:rPr>
              <a:t>- </a:t>
            </a:r>
            <a:r>
              <a:rPr lang="zh-CN" altLang="en-US" sz="1050" cap="all" dirty="0" smtClean="0">
                <a:solidFill>
                  <a:prstClr val="black"/>
                </a:solidFill>
              </a:rPr>
              <a:t>标准与新技术部</a:t>
            </a:r>
            <a:endParaRPr lang="en-US" altLang="zh-CN" sz="1050" cap="all" dirty="0" smtClean="0">
              <a:solidFill>
                <a:prstClr val="black"/>
              </a:solidFill>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100" b="0" i="0" u="none" strike="noStrike" kern="1200" cap="all" spc="0" normalizeH="0" baseline="0" noProof="0" dirty="0" smtClean="0">
                <a:ln>
                  <a:noFill/>
                </a:ln>
                <a:solidFill>
                  <a:prstClr val="black"/>
                </a:solidFill>
                <a:effectLst/>
                <a:uLnTx/>
                <a:uFillTx/>
                <a:latin typeface="+mn-lt"/>
                <a:ea typeface="+mn-ea"/>
                <a:cs typeface="+mn-cs"/>
              </a:rPr>
              <a:t>Copy </a:t>
            </a:r>
            <a:r>
              <a:rPr kumimoji="0" lang="en-US" altLang="zh-CN" sz="1100" b="0" i="0" u="none" strike="noStrike" kern="1200" cap="all" spc="0" normalizeH="0" baseline="0" noProof="0" dirty="0">
                <a:ln>
                  <a:noFill/>
                </a:ln>
                <a:solidFill>
                  <a:prstClr val="black"/>
                </a:solidFill>
                <a:effectLst/>
                <a:uLnTx/>
                <a:uFillTx/>
                <a:latin typeface="+mn-lt"/>
                <a:ea typeface="+mn-ea"/>
                <a:cs typeface="+mn-cs"/>
              </a:rPr>
              <a:t>right 2019,  all rights reserved</a:t>
            </a:r>
            <a:endParaRPr kumimoji="0" lang="zh-CN" altLang="en-US" sz="1100" b="0" i="0" u="none" strike="noStrike" kern="1200" cap="all" spc="0" normalizeH="0" baseline="0" noProof="0" dirty="0">
              <a:ln>
                <a:noFill/>
              </a:ln>
              <a:solidFill>
                <a:prstClr val="black"/>
              </a:solidFill>
              <a:effectLst/>
              <a:uLnTx/>
              <a:uFillTx/>
              <a:latin typeface="+mn-lt"/>
              <a:ea typeface="+mn-ea"/>
              <a:cs typeface="+mn-cs"/>
            </a:endParaRPr>
          </a:p>
        </p:txBody>
      </p:sp>
    </p:spTree>
    <p:extLst>
      <p:ext uri="{BB962C8B-B14F-4D97-AF65-F5344CB8AC3E}">
        <p14:creationId xmlns:p14="http://schemas.microsoft.com/office/powerpoint/2010/main" val="2261761370"/>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两栏内容">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1097279" y="1187865"/>
            <a:ext cx="4937760" cy="4681229"/>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Content Placeholder 3"/>
          <p:cNvSpPr>
            <a:spLocks noGrp="1"/>
          </p:cNvSpPr>
          <p:nvPr>
            <p:ph sz="half" idx="2"/>
          </p:nvPr>
        </p:nvSpPr>
        <p:spPr>
          <a:xfrm>
            <a:off x="6217920" y="1187866"/>
            <a:ext cx="4937760" cy="4681230"/>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Date Placeholder 4"/>
          <p:cNvSpPr>
            <a:spLocks noGrp="1"/>
          </p:cNvSpPr>
          <p:nvPr>
            <p:ph type="dt" sz="half" idx="10"/>
          </p:nvPr>
        </p:nvSpPr>
        <p:spPr/>
        <p:txBody>
          <a:bodyPr/>
          <a:lstStyle/>
          <a:p>
            <a:fld id="{1DE8E9BB-3773-4906-A3E7-88733CC8E239}" type="datetimeFigureOut">
              <a:rPr lang="zh-CN" altLang="en-US" smtClean="0"/>
              <a:t>2020/9/7</a:t>
            </a:fld>
            <a:endParaRPr lang="zh-CN" altLang="en-US"/>
          </a:p>
        </p:txBody>
      </p:sp>
      <p:sp>
        <p:nvSpPr>
          <p:cNvPr id="7" name="Slide Number Placeholder 6"/>
          <p:cNvSpPr>
            <a:spLocks noGrp="1"/>
          </p:cNvSpPr>
          <p:nvPr>
            <p:ph type="sldNum" sz="quarter" idx="12"/>
          </p:nvPr>
        </p:nvSpPr>
        <p:spPr/>
        <p:txBody>
          <a:bodyPr/>
          <a:lstStyle/>
          <a:p>
            <a:fld id="{511C5545-0BFC-4754-929C-A08561083B5E}" type="slidenum">
              <a:rPr lang="zh-CN" altLang="en-US" smtClean="0"/>
              <a:t>‹#›</a:t>
            </a:fld>
            <a:endParaRPr lang="zh-CN" altLang="en-US"/>
          </a:p>
        </p:txBody>
      </p:sp>
      <p:sp>
        <p:nvSpPr>
          <p:cNvPr id="9" name="Title Placeholder 1"/>
          <p:cNvSpPr>
            <a:spLocks noGrp="1"/>
          </p:cNvSpPr>
          <p:nvPr>
            <p:ph type="title"/>
          </p:nvPr>
        </p:nvSpPr>
        <p:spPr>
          <a:xfrm>
            <a:off x="1075397" y="133840"/>
            <a:ext cx="10058400" cy="718786"/>
          </a:xfrm>
          <a:prstGeom prst="rect">
            <a:avLst/>
          </a:prstGeom>
        </p:spPr>
        <p:txBody>
          <a:bodyPr vert="horz" lIns="91440" tIns="45720" rIns="91440" bIns="45720" rtlCol="0" anchor="b">
            <a:normAutofit/>
          </a:bodyPr>
          <a:lstStyle/>
          <a:p>
            <a:r>
              <a:rPr lang="zh-CN" altLang="en-US" dirty="0"/>
              <a:t>单击此处编辑母版标题样式</a:t>
            </a:r>
            <a:endParaRPr lang="en-US" dirty="0"/>
          </a:p>
        </p:txBody>
      </p:sp>
    </p:spTree>
    <p:extLst>
      <p:ext uri="{BB962C8B-B14F-4D97-AF65-F5344CB8AC3E}">
        <p14:creationId xmlns:p14="http://schemas.microsoft.com/office/powerpoint/2010/main" val="3646782995"/>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比较">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097280" y="1434353"/>
            <a:ext cx="4937760" cy="753035"/>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Content Placeholder 3"/>
          <p:cNvSpPr>
            <a:spLocks noGrp="1"/>
          </p:cNvSpPr>
          <p:nvPr>
            <p:ph sz="half" idx="2"/>
          </p:nvPr>
        </p:nvSpPr>
        <p:spPr>
          <a:xfrm>
            <a:off x="1097280" y="2339788"/>
            <a:ext cx="4937760" cy="3620746"/>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Text Placeholder 4"/>
          <p:cNvSpPr>
            <a:spLocks noGrp="1"/>
          </p:cNvSpPr>
          <p:nvPr>
            <p:ph type="body" sz="quarter" idx="3"/>
          </p:nvPr>
        </p:nvSpPr>
        <p:spPr>
          <a:xfrm>
            <a:off x="6217920" y="1434353"/>
            <a:ext cx="4937760" cy="753035"/>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Content Placeholder 5"/>
          <p:cNvSpPr>
            <a:spLocks noGrp="1"/>
          </p:cNvSpPr>
          <p:nvPr>
            <p:ph sz="quarter" idx="4"/>
          </p:nvPr>
        </p:nvSpPr>
        <p:spPr>
          <a:xfrm>
            <a:off x="6217920" y="2339788"/>
            <a:ext cx="4937760" cy="3620746"/>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7" name="Date Placeholder 6"/>
          <p:cNvSpPr>
            <a:spLocks noGrp="1"/>
          </p:cNvSpPr>
          <p:nvPr>
            <p:ph type="dt" sz="half" idx="10"/>
          </p:nvPr>
        </p:nvSpPr>
        <p:spPr/>
        <p:txBody>
          <a:bodyPr/>
          <a:lstStyle/>
          <a:p>
            <a:fld id="{1DE8E9BB-3773-4906-A3E7-88733CC8E239}" type="datetimeFigureOut">
              <a:rPr lang="zh-CN" altLang="en-US" smtClean="0"/>
              <a:t>2020/9/7</a:t>
            </a:fld>
            <a:endParaRPr lang="zh-CN" altLang="en-US"/>
          </a:p>
        </p:txBody>
      </p:sp>
      <p:sp>
        <p:nvSpPr>
          <p:cNvPr id="9" name="Slide Number Placeholder 8"/>
          <p:cNvSpPr>
            <a:spLocks noGrp="1"/>
          </p:cNvSpPr>
          <p:nvPr>
            <p:ph type="sldNum" sz="quarter" idx="12"/>
          </p:nvPr>
        </p:nvSpPr>
        <p:spPr/>
        <p:txBody>
          <a:bodyPr/>
          <a:lstStyle/>
          <a:p>
            <a:fld id="{511C5545-0BFC-4754-929C-A08561083B5E}" type="slidenum">
              <a:rPr lang="zh-CN" altLang="en-US" smtClean="0"/>
              <a:t>‹#›</a:t>
            </a:fld>
            <a:endParaRPr lang="zh-CN" altLang="en-US"/>
          </a:p>
        </p:txBody>
      </p:sp>
      <p:sp>
        <p:nvSpPr>
          <p:cNvPr id="11" name="Title Placeholder 1"/>
          <p:cNvSpPr>
            <a:spLocks noGrp="1"/>
          </p:cNvSpPr>
          <p:nvPr>
            <p:ph type="title"/>
          </p:nvPr>
        </p:nvSpPr>
        <p:spPr>
          <a:xfrm>
            <a:off x="1075397" y="133840"/>
            <a:ext cx="10058400" cy="986020"/>
          </a:xfrm>
          <a:prstGeom prst="rect">
            <a:avLst/>
          </a:prstGeom>
        </p:spPr>
        <p:txBody>
          <a:bodyPr vert="horz" lIns="91440" tIns="45720" rIns="91440" bIns="45720" rtlCol="0" anchor="b">
            <a:normAutofit/>
          </a:bodyPr>
          <a:lstStyle/>
          <a:p>
            <a:r>
              <a:rPr lang="zh-CN" altLang="en-US"/>
              <a:t>单击此处编辑母版标题样式</a:t>
            </a:r>
            <a:endParaRPr lang="en-US" dirty="0"/>
          </a:p>
        </p:txBody>
      </p:sp>
    </p:spTree>
    <p:extLst>
      <p:ext uri="{BB962C8B-B14F-4D97-AF65-F5344CB8AC3E}">
        <p14:creationId xmlns:p14="http://schemas.microsoft.com/office/powerpoint/2010/main" val="406449478"/>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Date Placeholder 2"/>
          <p:cNvSpPr>
            <a:spLocks noGrp="1"/>
          </p:cNvSpPr>
          <p:nvPr>
            <p:ph type="dt" sz="half" idx="10"/>
          </p:nvPr>
        </p:nvSpPr>
        <p:spPr/>
        <p:txBody>
          <a:bodyPr/>
          <a:lstStyle/>
          <a:p>
            <a:fld id="{1DE8E9BB-3773-4906-A3E7-88733CC8E239}" type="datetimeFigureOut">
              <a:rPr lang="zh-CN" altLang="en-US" smtClean="0"/>
              <a:t>2020/9/7</a:t>
            </a:fld>
            <a:endParaRPr lang="zh-CN" altLang="en-US"/>
          </a:p>
        </p:txBody>
      </p:sp>
      <p:sp>
        <p:nvSpPr>
          <p:cNvPr id="5" name="Slide Number Placeholder 4"/>
          <p:cNvSpPr>
            <a:spLocks noGrp="1"/>
          </p:cNvSpPr>
          <p:nvPr>
            <p:ph type="sldNum" sz="quarter" idx="12"/>
          </p:nvPr>
        </p:nvSpPr>
        <p:spPr/>
        <p:txBody>
          <a:bodyPr/>
          <a:lstStyle/>
          <a:p>
            <a:fld id="{511C5545-0BFC-4754-929C-A08561083B5E}" type="slidenum">
              <a:rPr lang="zh-CN" altLang="en-US" smtClean="0"/>
              <a:t>‹#›</a:t>
            </a:fld>
            <a:endParaRPr lang="zh-CN" altLang="en-US"/>
          </a:p>
        </p:txBody>
      </p:sp>
    </p:spTree>
    <p:extLst>
      <p:ext uri="{BB962C8B-B14F-4D97-AF65-F5344CB8AC3E}">
        <p14:creationId xmlns:p14="http://schemas.microsoft.com/office/powerpoint/2010/main" val="865743847"/>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6" name="Rectangle 5"/>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 name="Date Placeholder 6"/>
          <p:cNvSpPr>
            <a:spLocks noGrp="1"/>
          </p:cNvSpPr>
          <p:nvPr>
            <p:ph type="dt" sz="half" idx="10"/>
          </p:nvPr>
        </p:nvSpPr>
        <p:spPr/>
        <p:txBody>
          <a:bodyPr/>
          <a:lstStyle/>
          <a:p>
            <a:fld id="{1DE8E9BB-3773-4906-A3E7-88733CC8E239}" type="datetimeFigureOut">
              <a:rPr lang="zh-CN" altLang="en-US" smtClean="0"/>
              <a:t>2020/9/7</a:t>
            </a:fld>
            <a:endParaRPr lang="zh-CN" altLang="en-US"/>
          </a:p>
        </p:txBody>
      </p:sp>
      <p:sp>
        <p:nvSpPr>
          <p:cNvPr id="8" name="Footer Placeholder 7"/>
          <p:cNvSpPr>
            <a:spLocks noGrp="1"/>
          </p:cNvSpPr>
          <p:nvPr>
            <p:ph type="ftr" sz="quarter" idx="11"/>
          </p:nvPr>
        </p:nvSpPr>
        <p:spPr>
          <a:xfrm>
            <a:off x="3686185" y="6459785"/>
            <a:ext cx="4822804" cy="365125"/>
          </a:xfrm>
          <a:prstGeom prst="rect">
            <a:avLst/>
          </a:prstGeom>
        </p:spPr>
        <p:txBody>
          <a:bodyPr/>
          <a:lstStyle>
            <a:lvl1pPr>
              <a:defRPr>
                <a:solidFill>
                  <a:srgbClr val="FFFFFF"/>
                </a:solidFill>
              </a:defRPr>
            </a:lvl1pPr>
          </a:lstStyle>
          <a:p>
            <a:endParaRPr lang="zh-CN" altLang="en-US"/>
          </a:p>
        </p:txBody>
      </p:sp>
      <p:sp>
        <p:nvSpPr>
          <p:cNvPr id="9" name="Slide Number Placeholder 8"/>
          <p:cNvSpPr>
            <a:spLocks noGrp="1"/>
          </p:cNvSpPr>
          <p:nvPr>
            <p:ph type="sldNum" sz="quarter" idx="12"/>
          </p:nvPr>
        </p:nvSpPr>
        <p:spPr/>
        <p:txBody>
          <a:bodyPr/>
          <a:lstStyle/>
          <a:p>
            <a:fld id="{511C5545-0BFC-4754-929C-A08561083B5E}" type="slidenum">
              <a:rPr lang="zh-CN" altLang="en-US" smtClean="0"/>
              <a:t>‹#›</a:t>
            </a:fld>
            <a:endParaRPr lang="zh-CN" altLang="en-US"/>
          </a:p>
        </p:txBody>
      </p:sp>
    </p:spTree>
    <p:extLst>
      <p:ext uri="{BB962C8B-B14F-4D97-AF65-F5344CB8AC3E}">
        <p14:creationId xmlns:p14="http://schemas.microsoft.com/office/powerpoint/2010/main" val="1517464765"/>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8" name="Rectangle 7"/>
          <p:cNvSpPr/>
          <p:nvPr/>
        </p:nvSpPr>
        <p:spPr>
          <a:xfrm>
            <a:off x="16" y="0"/>
            <a:ext cx="4050791"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4040071" y="0"/>
            <a:ext cx="6400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457200" y="594359"/>
            <a:ext cx="3200400" cy="2286000"/>
          </a:xfrm>
        </p:spPr>
        <p:txBody>
          <a:bodyPr anchor="b">
            <a:normAutofit/>
          </a:bodyPr>
          <a:lstStyle>
            <a:lvl1pPr>
              <a:defRPr sz="3600" b="0">
                <a:solidFill>
                  <a:srgbClr val="FFFFFF"/>
                </a:solidFill>
              </a:defRPr>
            </a:lvl1pPr>
          </a:lstStyle>
          <a:p>
            <a:r>
              <a:rPr lang="zh-CN" altLang="en-US"/>
              <a:t>单击此处编辑母版标题样式</a:t>
            </a:r>
            <a:endParaRPr lang="en-US" dirty="0"/>
          </a:p>
        </p:txBody>
      </p:sp>
      <p:sp>
        <p:nvSpPr>
          <p:cNvPr id="3" name="Content Placeholder 2"/>
          <p:cNvSpPr>
            <a:spLocks noGrp="1"/>
          </p:cNvSpPr>
          <p:nvPr>
            <p:ph idx="1"/>
          </p:nvPr>
        </p:nvSpPr>
        <p:spPr>
          <a:xfrm>
            <a:off x="4800600" y="731520"/>
            <a:ext cx="6492240" cy="5257800"/>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Text Placeholder 3"/>
          <p:cNvSpPr>
            <a:spLocks noGrp="1"/>
          </p:cNvSpPr>
          <p:nvPr>
            <p:ph type="body" sz="half" idx="2"/>
          </p:nvPr>
        </p:nvSpPr>
        <p:spPr>
          <a:xfrm>
            <a:off x="457200" y="2926080"/>
            <a:ext cx="3200400" cy="3379124"/>
          </a:xfrm>
        </p:spPr>
        <p:txBody>
          <a:bodyPr lIns="91440" rIns="91440">
            <a:normAutofit/>
          </a:bodyPr>
          <a:lstStyle>
            <a:lvl1pPr marL="0" indent="0">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Date Placeholder 4"/>
          <p:cNvSpPr>
            <a:spLocks noGrp="1"/>
          </p:cNvSpPr>
          <p:nvPr>
            <p:ph type="dt" sz="half" idx="10"/>
          </p:nvPr>
        </p:nvSpPr>
        <p:spPr>
          <a:xfrm>
            <a:off x="465512" y="6459785"/>
            <a:ext cx="2618510" cy="365125"/>
          </a:xfrm>
        </p:spPr>
        <p:txBody>
          <a:bodyPr/>
          <a:lstStyle>
            <a:lvl1pPr algn="l">
              <a:defRPr/>
            </a:lvl1pPr>
          </a:lstStyle>
          <a:p>
            <a:fld id="{1DE8E9BB-3773-4906-A3E7-88733CC8E239}" type="datetimeFigureOut">
              <a:rPr lang="zh-CN" altLang="en-US" smtClean="0"/>
              <a:t>2020/9/7</a:t>
            </a:fld>
            <a:endParaRPr lang="zh-CN" altLang="en-US"/>
          </a:p>
        </p:txBody>
      </p:sp>
      <p:sp>
        <p:nvSpPr>
          <p:cNvPr id="6" name="Footer Placeholder 5"/>
          <p:cNvSpPr>
            <a:spLocks noGrp="1"/>
          </p:cNvSpPr>
          <p:nvPr>
            <p:ph type="ftr" sz="quarter" idx="11"/>
          </p:nvPr>
        </p:nvSpPr>
        <p:spPr>
          <a:xfrm>
            <a:off x="4800600" y="6459785"/>
            <a:ext cx="4648200" cy="365125"/>
          </a:xfrm>
          <a:prstGeom prst="rect">
            <a:avLst/>
          </a:prstGeom>
        </p:spPr>
        <p:txBody>
          <a:bodyPr/>
          <a:lstStyle>
            <a:lvl1pPr algn="l">
              <a:defRPr>
                <a:solidFill>
                  <a:schemeClr val="tx2"/>
                </a:solidFill>
              </a:defRPr>
            </a:lvl1pPr>
          </a:lstStyle>
          <a:p>
            <a:endParaRPr lang="zh-CN" altLang="en-US"/>
          </a:p>
        </p:txBody>
      </p:sp>
      <p:sp>
        <p:nvSpPr>
          <p:cNvPr id="7" name="Slide Number Placeholder 6"/>
          <p:cNvSpPr>
            <a:spLocks noGrp="1"/>
          </p:cNvSpPr>
          <p:nvPr>
            <p:ph type="sldNum" sz="quarter" idx="12"/>
          </p:nvPr>
        </p:nvSpPr>
        <p:spPr/>
        <p:txBody>
          <a:bodyPr/>
          <a:lstStyle>
            <a:lvl1pPr>
              <a:defRPr>
                <a:solidFill>
                  <a:schemeClr val="tx2"/>
                </a:solidFill>
              </a:defRPr>
            </a:lvl1pPr>
          </a:lstStyle>
          <a:p>
            <a:fld id="{511C5545-0BFC-4754-929C-A08561083B5E}" type="slidenum">
              <a:rPr lang="zh-CN" altLang="en-US" smtClean="0"/>
              <a:t>‹#›</a:t>
            </a:fld>
            <a:endParaRPr lang="zh-CN" altLang="en-US"/>
          </a:p>
        </p:txBody>
      </p:sp>
    </p:spTree>
    <p:extLst>
      <p:ext uri="{BB962C8B-B14F-4D97-AF65-F5344CB8AC3E}">
        <p14:creationId xmlns:p14="http://schemas.microsoft.com/office/powerpoint/2010/main" val="1740160263"/>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Vertical Text Placeholder 2"/>
          <p:cNvSpPr>
            <a:spLocks noGrp="1"/>
          </p:cNvSpPr>
          <p:nvPr>
            <p:ph type="body" orient="vert" idx="1"/>
          </p:nvPr>
        </p:nvSpPr>
        <p:spPr/>
        <p:txBody>
          <a:bodyPr vert="eaVert" lIns="45720" tIns="0" rIns="45720" bIns="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1DE8E9BB-3773-4906-A3E7-88733CC8E239}" type="datetimeFigureOut">
              <a:rPr lang="zh-CN" altLang="en-US" smtClean="0"/>
              <a:t>2020/9/7</a:t>
            </a:fld>
            <a:endParaRPr lang="zh-CN" altLang="en-US"/>
          </a:p>
        </p:txBody>
      </p:sp>
      <p:sp>
        <p:nvSpPr>
          <p:cNvPr id="5" name="Footer Placeholder 4"/>
          <p:cNvSpPr>
            <a:spLocks noGrp="1"/>
          </p:cNvSpPr>
          <p:nvPr>
            <p:ph type="ftr" sz="quarter" idx="11"/>
          </p:nvPr>
        </p:nvSpPr>
        <p:spPr>
          <a:xfrm>
            <a:off x="3686185" y="6459785"/>
            <a:ext cx="4822804" cy="365125"/>
          </a:xfrm>
          <a:prstGeom prst="rect">
            <a:avLst/>
          </a:prstGeom>
        </p:spPr>
        <p:txBody>
          <a:bodyPr/>
          <a:lstStyle/>
          <a:p>
            <a:endParaRPr lang="zh-CN" altLang="en-US" dirty="0"/>
          </a:p>
        </p:txBody>
      </p:sp>
      <p:sp>
        <p:nvSpPr>
          <p:cNvPr id="6" name="Slide Number Placeholder 5"/>
          <p:cNvSpPr>
            <a:spLocks noGrp="1"/>
          </p:cNvSpPr>
          <p:nvPr>
            <p:ph type="sldNum" sz="quarter" idx="12"/>
          </p:nvPr>
        </p:nvSpPr>
        <p:spPr/>
        <p:txBody>
          <a:bodyPr/>
          <a:lstStyle/>
          <a:p>
            <a:fld id="{511C5545-0BFC-4754-929C-A08561083B5E}" type="slidenum">
              <a:rPr lang="zh-CN" altLang="en-US" smtClean="0"/>
              <a:t>‹#›</a:t>
            </a:fld>
            <a:endParaRPr lang="zh-CN" altLang="en-US"/>
          </a:p>
        </p:txBody>
      </p:sp>
    </p:spTree>
    <p:extLst>
      <p:ext uri="{BB962C8B-B14F-4D97-AF65-F5344CB8AC3E}">
        <p14:creationId xmlns:p14="http://schemas.microsoft.com/office/powerpoint/2010/main" val="396221568"/>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075397" y="133840"/>
            <a:ext cx="10058400" cy="728738"/>
          </a:xfrm>
          <a:prstGeom prst="rect">
            <a:avLst/>
          </a:prstGeom>
        </p:spPr>
        <p:txBody>
          <a:bodyPr vert="horz" lIns="91440" tIns="45720" rIns="91440" bIns="45720" rtlCol="0" anchor="b">
            <a:normAutofit/>
          </a:bodyPr>
          <a:lstStyle/>
          <a:p>
            <a:r>
              <a:rPr lang="zh-CN" altLang="en-US" dirty="0"/>
              <a:t>单击此处编辑母版标题样式</a:t>
            </a:r>
            <a:endParaRPr lang="en-US" dirty="0"/>
          </a:p>
        </p:txBody>
      </p:sp>
      <p:sp>
        <p:nvSpPr>
          <p:cNvPr id="3" name="Text Placeholder 2"/>
          <p:cNvSpPr>
            <a:spLocks noGrp="1"/>
          </p:cNvSpPr>
          <p:nvPr>
            <p:ph type="body" idx="1"/>
          </p:nvPr>
        </p:nvSpPr>
        <p:spPr>
          <a:xfrm>
            <a:off x="1097280" y="1135739"/>
            <a:ext cx="10058400" cy="4733356"/>
          </a:xfrm>
          <a:prstGeom prst="rect">
            <a:avLst/>
          </a:prstGeom>
        </p:spPr>
        <p:txBody>
          <a:bodyPr vert="horz" lIns="0" tIns="45720" rIns="0" bIns="45720"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p:txBody>
      </p:sp>
      <p:sp>
        <p:nvSpPr>
          <p:cNvPr id="4" name="Date Placeholder 3"/>
          <p:cNvSpPr>
            <a:spLocks noGrp="1"/>
          </p:cNvSpPr>
          <p:nvPr>
            <p:ph type="dt" sz="half" idx="2"/>
          </p:nvPr>
        </p:nvSpPr>
        <p:spPr>
          <a:xfrm>
            <a:off x="1097280" y="6459785"/>
            <a:ext cx="2472271" cy="365125"/>
          </a:xfrm>
          <a:prstGeom prst="rect">
            <a:avLst/>
          </a:prstGeom>
        </p:spPr>
        <p:txBody>
          <a:bodyPr vert="horz" lIns="91440" tIns="45720" rIns="91440" bIns="45720" rtlCol="0" anchor="ctr"/>
          <a:lstStyle>
            <a:lvl1pPr algn="l">
              <a:defRPr sz="900">
                <a:solidFill>
                  <a:srgbClr val="FFFFFF"/>
                </a:solidFill>
              </a:defRPr>
            </a:lvl1pPr>
          </a:lstStyle>
          <a:p>
            <a:fld id="{1DE8E9BB-3773-4906-A3E7-88733CC8E239}" type="datetimeFigureOut">
              <a:rPr lang="zh-CN" altLang="en-US" smtClean="0"/>
              <a:t>2020/9/7</a:t>
            </a:fld>
            <a:endParaRPr lang="zh-CN" altLang="en-US"/>
          </a:p>
        </p:txBody>
      </p:sp>
      <p:sp>
        <p:nvSpPr>
          <p:cNvPr id="6" name="Slide Number Placeholder 5"/>
          <p:cNvSpPr>
            <a:spLocks noGrp="1"/>
          </p:cNvSpPr>
          <p:nvPr>
            <p:ph type="sldNum" sz="quarter" idx="4"/>
          </p:nvPr>
        </p:nvSpPr>
        <p:spPr>
          <a:xfrm>
            <a:off x="9900458" y="6459785"/>
            <a:ext cx="1312025" cy="365125"/>
          </a:xfrm>
          <a:prstGeom prst="rect">
            <a:avLst/>
          </a:prstGeom>
        </p:spPr>
        <p:txBody>
          <a:bodyPr vert="horz" lIns="91440" tIns="45720" rIns="91440" bIns="45720" rtlCol="0" anchor="ctr"/>
          <a:lstStyle>
            <a:lvl1pPr algn="r">
              <a:defRPr sz="1050">
                <a:solidFill>
                  <a:srgbClr val="FFFFFF"/>
                </a:solidFill>
              </a:defRPr>
            </a:lvl1pPr>
          </a:lstStyle>
          <a:p>
            <a:fld id="{511C5545-0BFC-4754-929C-A08561083B5E}" type="slidenum">
              <a:rPr lang="zh-CN" altLang="en-US" smtClean="0"/>
              <a:t>‹#›</a:t>
            </a:fld>
            <a:endParaRPr lang="zh-CN" altLang="en-US"/>
          </a:p>
        </p:txBody>
      </p:sp>
      <p:sp>
        <p:nvSpPr>
          <p:cNvPr id="17" name="矩形 16"/>
          <p:cNvSpPr/>
          <p:nvPr/>
        </p:nvSpPr>
        <p:spPr>
          <a:xfrm>
            <a:off x="3004763" y="6451666"/>
            <a:ext cx="6096000" cy="430887"/>
          </a:xfrm>
          <a:prstGeom prst="rect">
            <a:avLst/>
          </a:prstGeom>
        </p:spPr>
        <p:txBody>
          <a:bodyPr>
            <a:spAutoFit/>
          </a:bodyPr>
          <a:lstStyle/>
          <a:p>
            <a:pPr algn="ctr">
              <a:defRPr/>
            </a:pPr>
            <a:r>
              <a:rPr lang="zh-CN" altLang="en-US" sz="1100" cap="all" dirty="0" smtClean="0">
                <a:solidFill>
                  <a:prstClr val="black"/>
                </a:solidFill>
              </a:rPr>
              <a:t>小米集团技术委员会 </a:t>
            </a:r>
            <a:r>
              <a:rPr lang="en-US" altLang="zh-CN" sz="1100" cap="all" dirty="0" smtClean="0">
                <a:solidFill>
                  <a:prstClr val="black"/>
                </a:solidFill>
              </a:rPr>
              <a:t>- </a:t>
            </a:r>
            <a:r>
              <a:rPr lang="zh-CN" altLang="en-US" sz="1100" cap="all" dirty="0" smtClean="0">
                <a:solidFill>
                  <a:prstClr val="black"/>
                </a:solidFill>
              </a:rPr>
              <a:t>标准与新技术部</a:t>
            </a:r>
            <a:endParaRPr lang="en-US" altLang="zh-CN" sz="1100" cap="all" dirty="0" smtClean="0">
              <a:solidFill>
                <a:prstClr val="black"/>
              </a:solidFill>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100" b="0" i="0" u="none" strike="noStrike" kern="1200" cap="all" spc="0" normalizeH="0" baseline="0" noProof="0" dirty="0" smtClean="0">
                <a:ln>
                  <a:noFill/>
                </a:ln>
                <a:solidFill>
                  <a:prstClr val="black"/>
                </a:solidFill>
                <a:effectLst/>
                <a:uLnTx/>
                <a:uFillTx/>
                <a:latin typeface="+mn-lt"/>
                <a:ea typeface="+mn-ea"/>
                <a:cs typeface="+mn-cs"/>
              </a:rPr>
              <a:t>Copy </a:t>
            </a:r>
            <a:r>
              <a:rPr kumimoji="0" lang="en-US" altLang="zh-CN" sz="1100" b="0" i="0" u="none" strike="noStrike" kern="1200" cap="all" spc="0" normalizeH="0" baseline="0" noProof="0" dirty="0">
                <a:ln>
                  <a:noFill/>
                </a:ln>
                <a:solidFill>
                  <a:prstClr val="black"/>
                </a:solidFill>
                <a:effectLst/>
                <a:uLnTx/>
                <a:uFillTx/>
                <a:latin typeface="+mn-lt"/>
                <a:ea typeface="+mn-ea"/>
                <a:cs typeface="+mn-cs"/>
              </a:rPr>
              <a:t>right </a:t>
            </a:r>
            <a:r>
              <a:rPr kumimoji="0" lang="en-US" altLang="zh-CN" sz="1100" b="0" i="0" u="none" strike="noStrike" kern="1200" cap="all" spc="0" normalizeH="0" baseline="0" noProof="0" dirty="0" smtClean="0">
                <a:ln>
                  <a:noFill/>
                </a:ln>
                <a:solidFill>
                  <a:prstClr val="black"/>
                </a:solidFill>
                <a:effectLst/>
                <a:uLnTx/>
                <a:uFillTx/>
                <a:latin typeface="+mn-lt"/>
                <a:ea typeface="+mn-ea"/>
                <a:cs typeface="+mn-cs"/>
              </a:rPr>
              <a:t>2020,  </a:t>
            </a:r>
            <a:r>
              <a:rPr kumimoji="0" lang="en-US" altLang="zh-CN" sz="1100" b="0" i="0" u="none" strike="noStrike" kern="1200" cap="all" spc="0" normalizeH="0" baseline="0" noProof="0" dirty="0">
                <a:ln>
                  <a:noFill/>
                </a:ln>
                <a:solidFill>
                  <a:prstClr val="black"/>
                </a:solidFill>
                <a:effectLst/>
                <a:uLnTx/>
                <a:uFillTx/>
                <a:latin typeface="+mn-lt"/>
                <a:ea typeface="+mn-ea"/>
                <a:cs typeface="+mn-cs"/>
              </a:rPr>
              <a:t>all rights reserved</a:t>
            </a:r>
            <a:endParaRPr kumimoji="0" lang="zh-CN" altLang="en-US" sz="1100" b="0" i="0" u="none" strike="noStrike" kern="1200" cap="all" spc="0" normalizeH="0" baseline="0" noProof="0" dirty="0">
              <a:ln>
                <a:noFill/>
              </a:ln>
              <a:solidFill>
                <a:prstClr val="black"/>
              </a:solidFill>
              <a:effectLst/>
              <a:uLnTx/>
              <a:uFillTx/>
              <a:latin typeface="+mn-lt"/>
              <a:ea typeface="+mn-ea"/>
              <a:cs typeface="+mn-cs"/>
            </a:endParaRPr>
          </a:p>
        </p:txBody>
      </p:sp>
      <p:pic>
        <p:nvPicPr>
          <p:cNvPr id="9" name="Milogo.png">
            <a:extLst>
              <a:ext uri="{FF2B5EF4-FFF2-40B4-BE49-F238E27FC236}">
                <a16:creationId xmlns:a16="http://schemas.microsoft.com/office/drawing/2014/main" id="{737A875B-8AF6-42AF-9522-FB1498F4ABC2}"/>
              </a:ext>
            </a:extLst>
          </p:cNvPr>
          <p:cNvPicPr>
            <a:picLocks noChangeAspect="1"/>
          </p:cNvPicPr>
          <p:nvPr userDrawn="1"/>
        </p:nvPicPr>
        <p:blipFill>
          <a:blip r:embed="rId13"/>
          <a:stretch>
            <a:fillRect/>
          </a:stretch>
        </p:blipFill>
        <p:spPr>
          <a:xfrm>
            <a:off x="11323178" y="133840"/>
            <a:ext cx="649258" cy="649258"/>
          </a:xfrm>
          <a:prstGeom prst="rect">
            <a:avLst/>
          </a:prstGeom>
          <a:ln w="12700">
            <a:miter lim="400000"/>
          </a:ln>
        </p:spPr>
      </p:pic>
    </p:spTree>
    <p:extLst>
      <p:ext uri="{BB962C8B-B14F-4D97-AF65-F5344CB8AC3E}">
        <p14:creationId xmlns:p14="http://schemas.microsoft.com/office/powerpoint/2010/main" val="190754611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iming>
    <p:tnLst>
      <p:par>
        <p:cTn id="1" dur="indefinite" restart="never" nodeType="tmRoot"/>
      </p:par>
    </p:tnLst>
  </p:timing>
  <p:txStyles>
    <p:title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Arial Unicode MS" panose="020B0604020202020204" pitchFamily="34" charset="-122"/>
          <a:ea typeface="Arial Unicode MS" panose="020B0604020202020204" pitchFamily="34" charset="-122"/>
          <a:cs typeface="Arial Unicode MS" panose="020B0604020202020204" pitchFamily="34" charset="-122"/>
        </a:defRPr>
      </a:lvl1pPr>
    </p:titleStyle>
    <p:bodyStyle>
      <a:lvl1pPr marL="91440" indent="-91440" algn="l" defTabSz="914400" rtl="0" eaLnBrk="1" latinLnBrk="0" hangingPunct="1">
        <a:lnSpc>
          <a:spcPct val="90000"/>
        </a:lnSpc>
        <a:spcBef>
          <a:spcPts val="1200"/>
        </a:spcBef>
        <a:spcAft>
          <a:spcPts val="200"/>
        </a:spcAft>
        <a:buClr>
          <a:schemeClr val="accent1"/>
        </a:buClr>
        <a:buSzPct val="100000"/>
        <a:buFont typeface="Wingdings" panose="05000000000000000000" pitchFamily="2" charset="2"/>
        <a:buChar char="n"/>
        <a:defRPr sz="2400" kern="1200">
          <a:solidFill>
            <a:schemeClr val="tx1">
              <a:lumMod val="75000"/>
              <a:lumOff val="25000"/>
            </a:schemeClr>
          </a:solidFill>
          <a:latin typeface="Arial Unicode MS" panose="020B0604020202020204" pitchFamily="34" charset="-122"/>
          <a:ea typeface="Arial Unicode MS" panose="020B0604020202020204" pitchFamily="34" charset="-122"/>
          <a:cs typeface="Arial Unicode MS" panose="020B0604020202020204" pitchFamily="34" charset="-122"/>
        </a:defRPr>
      </a:lvl1pPr>
      <a:lvl2pPr marL="384048" indent="-18288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2000" kern="1200">
          <a:solidFill>
            <a:schemeClr val="tx1">
              <a:lumMod val="75000"/>
              <a:lumOff val="25000"/>
            </a:schemeClr>
          </a:solidFill>
          <a:latin typeface="Arial Unicode MS" panose="020B0604020202020204" pitchFamily="34" charset="-122"/>
          <a:ea typeface="Arial Unicode MS" panose="020B0604020202020204" pitchFamily="34" charset="-122"/>
          <a:cs typeface="Arial Unicode MS" panose="020B0604020202020204" pitchFamily="34" charset="-122"/>
        </a:defRPr>
      </a:lvl2pPr>
      <a:lvl3pPr marL="566928" indent="-182880" algn="l" defTabSz="914400" rtl="0" eaLnBrk="1" latinLnBrk="0" hangingPunct="1">
        <a:lnSpc>
          <a:spcPct val="90000"/>
        </a:lnSpc>
        <a:spcBef>
          <a:spcPts val="200"/>
        </a:spcBef>
        <a:spcAft>
          <a:spcPts val="400"/>
        </a:spcAft>
        <a:buClr>
          <a:schemeClr val="accent1"/>
        </a:buClr>
        <a:buFont typeface="宋体" panose="02010600030101010101" pitchFamily="2" charset="-122"/>
        <a:buChar char="－"/>
        <a:defRPr sz="1800" kern="1200">
          <a:solidFill>
            <a:schemeClr val="tx1">
              <a:lumMod val="75000"/>
              <a:lumOff val="25000"/>
            </a:schemeClr>
          </a:solidFill>
          <a:latin typeface="Arial Unicode MS" panose="020B0604020202020204" pitchFamily="34" charset="-122"/>
          <a:ea typeface="Arial Unicode MS" panose="020B0604020202020204" pitchFamily="34" charset="-122"/>
          <a:cs typeface="Arial Unicode MS" panose="020B0604020202020204" pitchFamily="34" charset="-122"/>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600" kern="1200">
          <a:solidFill>
            <a:schemeClr val="tx1">
              <a:lumMod val="75000"/>
              <a:lumOff val="25000"/>
            </a:schemeClr>
          </a:solidFill>
          <a:latin typeface="Arial Unicode MS" panose="020B0604020202020204" pitchFamily="34" charset="-122"/>
          <a:ea typeface="Arial Unicode MS" panose="020B0604020202020204" pitchFamily="34" charset="-122"/>
          <a:cs typeface="Arial Unicode MS" panose="020B0604020202020204" pitchFamily="34" charset="-122"/>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r>
              <a:rPr lang="en-US" dirty="0" smtClean="0"/>
              <a:t>Motivation for new WID on UE EMC enhancement</a:t>
            </a:r>
            <a:endParaRPr lang="en-US" dirty="0"/>
          </a:p>
        </p:txBody>
      </p:sp>
      <p:sp>
        <p:nvSpPr>
          <p:cNvPr id="3" name="副标题 2"/>
          <p:cNvSpPr>
            <a:spLocks noGrp="1"/>
          </p:cNvSpPr>
          <p:nvPr>
            <p:ph type="subTitle" idx="1"/>
          </p:nvPr>
        </p:nvSpPr>
        <p:spPr/>
        <p:txBody>
          <a:bodyPr/>
          <a:lstStyle/>
          <a:p>
            <a:r>
              <a:rPr lang="en-US" dirty="0" smtClean="0"/>
              <a:t>--Xiaomi</a:t>
            </a:r>
            <a:endParaRPr lang="en-US" dirty="0"/>
          </a:p>
        </p:txBody>
      </p:sp>
    </p:spTree>
    <p:extLst>
      <p:ext uri="{BB962C8B-B14F-4D97-AF65-F5344CB8AC3E}">
        <p14:creationId xmlns:p14="http://schemas.microsoft.com/office/powerpoint/2010/main" val="237786581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59080" y="83389"/>
            <a:ext cx="10058400" cy="811851"/>
          </a:xfrm>
        </p:spPr>
        <p:txBody>
          <a:bodyPr/>
          <a:lstStyle/>
          <a:p>
            <a:r>
              <a:rPr lang="en-US" altLang="zh-CN" dirty="0" smtClean="0"/>
              <a:t>Background</a:t>
            </a:r>
            <a:endParaRPr lang="zh-CN" altLang="en-US" dirty="0"/>
          </a:p>
        </p:txBody>
      </p:sp>
      <p:sp>
        <p:nvSpPr>
          <p:cNvPr id="3" name="内容占位符 2"/>
          <p:cNvSpPr>
            <a:spLocks noGrp="1"/>
          </p:cNvSpPr>
          <p:nvPr>
            <p:ph idx="1"/>
          </p:nvPr>
        </p:nvSpPr>
        <p:spPr>
          <a:xfrm>
            <a:off x="157054" y="1061928"/>
            <a:ext cx="11526715" cy="1713136"/>
          </a:xfrm>
        </p:spPr>
        <p:txBody>
          <a:bodyPr>
            <a:normAutofit/>
          </a:bodyPr>
          <a:lstStyle/>
          <a:p>
            <a:r>
              <a:rPr lang="en-US" altLang="zh-CN" sz="1800" dirty="0" smtClean="0"/>
              <a:t>During the RAN4#96-e, Xiaomi has submitted a discussion paper for UE EMC as extending current requirements to UE supporting different features. A WF (R4-2012575) was agreed on potential UE EMC requirement extensions. Detail can be seen in the justification.</a:t>
            </a:r>
          </a:p>
          <a:p>
            <a:r>
              <a:rPr lang="en-US" altLang="zh-CN" sz="1800" dirty="0"/>
              <a:t>It</a:t>
            </a:r>
            <a:r>
              <a:rPr lang="en-US" altLang="zh-CN" sz="1800" dirty="0" smtClean="0"/>
              <a:t> </a:t>
            </a:r>
            <a:r>
              <a:rPr lang="en-US" altLang="zh-CN" sz="1800" dirty="0" smtClean="0"/>
              <a:t>has </a:t>
            </a:r>
            <a:r>
              <a:rPr lang="en-US" altLang="zh-CN" sz="1800" dirty="0" smtClean="0"/>
              <a:t>been </a:t>
            </a:r>
            <a:r>
              <a:rPr lang="en-US" altLang="zh-CN" sz="1800" dirty="0" smtClean="0"/>
              <a:t>raised </a:t>
            </a:r>
            <a:r>
              <a:rPr lang="en-US" altLang="zh-CN" sz="1800" dirty="0" smtClean="0"/>
              <a:t>the concern of TU and proper WID for the discussion as currently the discussion is under Rel-15 maintenance agenda. Considering the above, a UE EMC WID is proposed.</a:t>
            </a:r>
          </a:p>
        </p:txBody>
      </p:sp>
      <p:sp>
        <p:nvSpPr>
          <p:cNvPr id="15" name="圆角矩形 14"/>
          <p:cNvSpPr/>
          <p:nvPr/>
        </p:nvSpPr>
        <p:spPr>
          <a:xfrm>
            <a:off x="7269261" y="3150223"/>
            <a:ext cx="1271573" cy="1081454"/>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General Requirement</a:t>
            </a:r>
            <a:endParaRPr lang="zh-CN" altLang="en-US" dirty="0"/>
          </a:p>
        </p:txBody>
      </p:sp>
      <p:sp>
        <p:nvSpPr>
          <p:cNvPr id="16" name="圆角矩形 15"/>
          <p:cNvSpPr/>
          <p:nvPr/>
        </p:nvSpPr>
        <p:spPr>
          <a:xfrm>
            <a:off x="9434850" y="3175464"/>
            <a:ext cx="1260612" cy="1081454"/>
          </a:xfrm>
          <a:prstGeom prst="round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Additional Requirement</a:t>
            </a:r>
            <a:endParaRPr lang="zh-CN" altLang="en-US" dirty="0"/>
          </a:p>
        </p:txBody>
      </p:sp>
      <p:graphicFrame>
        <p:nvGraphicFramePr>
          <p:cNvPr id="17" name="表格 16"/>
          <p:cNvGraphicFramePr>
            <a:graphicFrameLocks noGrp="1"/>
          </p:cNvGraphicFramePr>
          <p:nvPr>
            <p:extLst>
              <p:ext uri="{D42A27DB-BD31-4B8C-83A1-F6EECF244321}">
                <p14:modId xmlns:p14="http://schemas.microsoft.com/office/powerpoint/2010/main" val="548446378"/>
              </p:ext>
            </p:extLst>
          </p:nvPr>
        </p:nvGraphicFramePr>
        <p:xfrm>
          <a:off x="8895380" y="4423606"/>
          <a:ext cx="2496520" cy="1603776"/>
        </p:xfrm>
        <a:graphic>
          <a:graphicData uri="http://schemas.openxmlformats.org/drawingml/2006/table">
            <a:tbl>
              <a:tblPr firstRow="1" firstCol="1" bandRow="1">
                <a:tableStyleId>{5C22544A-7EE6-4342-B048-85BDC9FD1C3A}</a:tableStyleId>
              </a:tblPr>
              <a:tblGrid>
                <a:gridCol w="987010">
                  <a:extLst>
                    <a:ext uri="{9D8B030D-6E8A-4147-A177-3AD203B41FA5}">
                      <a16:colId xmlns:a16="http://schemas.microsoft.com/office/drawing/2014/main" val="126602897"/>
                    </a:ext>
                  </a:extLst>
                </a:gridCol>
                <a:gridCol w="1509510">
                  <a:extLst>
                    <a:ext uri="{9D8B030D-6E8A-4147-A177-3AD203B41FA5}">
                      <a16:colId xmlns:a16="http://schemas.microsoft.com/office/drawing/2014/main" val="2052896713"/>
                    </a:ext>
                  </a:extLst>
                </a:gridCol>
              </a:tblGrid>
              <a:tr h="239814">
                <a:tc>
                  <a:txBody>
                    <a:bodyPr/>
                    <a:lstStyle/>
                    <a:p>
                      <a:pPr algn="ctr">
                        <a:spcAft>
                          <a:spcPts val="0"/>
                        </a:spcAft>
                      </a:pPr>
                      <a:r>
                        <a:rPr lang="en-GB" sz="1050" dirty="0">
                          <a:effectLst/>
                        </a:rPr>
                        <a:t>Clause suffix</a:t>
                      </a:r>
                      <a:endParaRPr lang="zh-CN" sz="1050" b="1" dirty="0">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a:spcAft>
                          <a:spcPts val="0"/>
                        </a:spcAft>
                      </a:pPr>
                      <a:r>
                        <a:rPr lang="en-GB" sz="1050">
                          <a:effectLst/>
                        </a:rPr>
                        <a:t>Variant</a:t>
                      </a:r>
                      <a:endParaRPr lang="zh-CN" sz="1050" b="1">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4015089708"/>
                  </a:ext>
                </a:extLst>
              </a:tr>
              <a:tr h="214251">
                <a:tc>
                  <a:txBody>
                    <a:bodyPr/>
                    <a:lstStyle/>
                    <a:p>
                      <a:pPr algn="ctr">
                        <a:spcAft>
                          <a:spcPts val="0"/>
                        </a:spcAft>
                      </a:pPr>
                      <a:r>
                        <a:rPr lang="en-GB" sz="1050" dirty="0">
                          <a:effectLst/>
                        </a:rPr>
                        <a:t>None</a:t>
                      </a:r>
                      <a:endParaRPr lang="zh-CN" sz="1050" dirty="0">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spcAft>
                          <a:spcPts val="0"/>
                        </a:spcAft>
                      </a:pPr>
                      <a:r>
                        <a:rPr lang="en-GB" sz="1050">
                          <a:effectLst/>
                        </a:rPr>
                        <a:t>Single Carrier</a:t>
                      </a:r>
                      <a:endParaRPr lang="zh-CN" sz="1050">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3915200264"/>
                  </a:ext>
                </a:extLst>
              </a:tr>
              <a:tr h="214251">
                <a:tc>
                  <a:txBody>
                    <a:bodyPr/>
                    <a:lstStyle/>
                    <a:p>
                      <a:pPr algn="ctr">
                        <a:spcAft>
                          <a:spcPts val="0"/>
                        </a:spcAft>
                      </a:pPr>
                      <a:r>
                        <a:rPr lang="en-GB" sz="1050" dirty="0">
                          <a:effectLst/>
                        </a:rPr>
                        <a:t>A</a:t>
                      </a:r>
                      <a:endParaRPr lang="zh-CN" sz="1050" dirty="0">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spcAft>
                          <a:spcPts val="0"/>
                        </a:spcAft>
                      </a:pPr>
                      <a:r>
                        <a:rPr lang="en-GB" sz="1050" dirty="0">
                          <a:effectLst/>
                        </a:rPr>
                        <a:t>Carrier Aggregation (CA)</a:t>
                      </a:r>
                      <a:endParaRPr lang="zh-CN" sz="1050" dirty="0">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2292622322"/>
                  </a:ext>
                </a:extLst>
              </a:tr>
              <a:tr h="214251">
                <a:tc>
                  <a:txBody>
                    <a:bodyPr/>
                    <a:lstStyle/>
                    <a:p>
                      <a:pPr algn="ctr">
                        <a:spcAft>
                          <a:spcPts val="0"/>
                        </a:spcAft>
                      </a:pPr>
                      <a:r>
                        <a:rPr lang="en-GB" sz="1050" dirty="0">
                          <a:effectLst/>
                        </a:rPr>
                        <a:t>B</a:t>
                      </a:r>
                      <a:endParaRPr lang="zh-CN" sz="1050" dirty="0">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spcAft>
                          <a:spcPts val="0"/>
                        </a:spcAft>
                      </a:pPr>
                      <a:r>
                        <a:rPr lang="en-GB" sz="1050" dirty="0">
                          <a:effectLst/>
                        </a:rPr>
                        <a:t>Dual-Connectivity (DC)</a:t>
                      </a:r>
                      <a:endParaRPr lang="zh-CN" sz="1050" dirty="0">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2955870563"/>
                  </a:ext>
                </a:extLst>
              </a:tr>
              <a:tr h="292707">
                <a:tc>
                  <a:txBody>
                    <a:bodyPr/>
                    <a:lstStyle/>
                    <a:p>
                      <a:pPr algn="ctr">
                        <a:spcAft>
                          <a:spcPts val="0"/>
                        </a:spcAft>
                      </a:pPr>
                      <a:r>
                        <a:rPr lang="en-GB" sz="1050">
                          <a:effectLst/>
                        </a:rPr>
                        <a:t>C</a:t>
                      </a:r>
                      <a:endParaRPr lang="zh-CN" sz="1050">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spcAft>
                          <a:spcPts val="0"/>
                        </a:spcAft>
                      </a:pPr>
                      <a:r>
                        <a:rPr lang="en-GB" sz="1050" dirty="0">
                          <a:effectLst/>
                        </a:rPr>
                        <a:t>Supplement Uplink (SUL)</a:t>
                      </a:r>
                      <a:endParaRPr lang="zh-CN" sz="1050" dirty="0">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1536646376"/>
                  </a:ext>
                </a:extLst>
              </a:tr>
              <a:tr h="214251">
                <a:tc>
                  <a:txBody>
                    <a:bodyPr/>
                    <a:lstStyle/>
                    <a:p>
                      <a:pPr algn="ctr">
                        <a:spcAft>
                          <a:spcPts val="0"/>
                        </a:spcAft>
                      </a:pPr>
                      <a:r>
                        <a:rPr lang="en-GB" sz="1050">
                          <a:effectLst/>
                        </a:rPr>
                        <a:t>D</a:t>
                      </a:r>
                      <a:endParaRPr lang="zh-CN" sz="1050">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spcAft>
                          <a:spcPts val="0"/>
                        </a:spcAft>
                      </a:pPr>
                      <a:r>
                        <a:rPr lang="en-GB" sz="1050" dirty="0">
                          <a:effectLst/>
                        </a:rPr>
                        <a:t>UL MIMO</a:t>
                      </a:r>
                      <a:endParaRPr lang="zh-CN" sz="1050" dirty="0">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3386478485"/>
                  </a:ext>
                </a:extLst>
              </a:tr>
              <a:tr h="214251">
                <a:tc>
                  <a:txBody>
                    <a:bodyPr/>
                    <a:lstStyle/>
                    <a:p>
                      <a:pPr algn="ctr">
                        <a:spcAft>
                          <a:spcPts val="0"/>
                        </a:spcAft>
                      </a:pPr>
                      <a:r>
                        <a:rPr lang="en-GB" sz="1050">
                          <a:effectLst/>
                        </a:rPr>
                        <a:t>E</a:t>
                      </a:r>
                      <a:endParaRPr lang="zh-CN" sz="1050">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spcAft>
                          <a:spcPts val="0"/>
                        </a:spcAft>
                      </a:pPr>
                      <a:r>
                        <a:rPr lang="en-GB" sz="1050" dirty="0">
                          <a:effectLst/>
                        </a:rPr>
                        <a:t>V2X</a:t>
                      </a:r>
                      <a:endParaRPr lang="zh-CN" sz="1050" dirty="0">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213716622"/>
                  </a:ext>
                </a:extLst>
              </a:tr>
            </a:tbl>
          </a:graphicData>
        </a:graphic>
      </p:graphicFrame>
      <p:pic>
        <p:nvPicPr>
          <p:cNvPr id="18" name="图片 17"/>
          <p:cNvPicPr>
            <a:picLocks noChangeAspect="1"/>
          </p:cNvPicPr>
          <p:nvPr/>
        </p:nvPicPr>
        <p:blipFill>
          <a:blip r:embed="rId2"/>
          <a:stretch>
            <a:fillRect/>
          </a:stretch>
        </p:blipFill>
        <p:spPr>
          <a:xfrm>
            <a:off x="6657975" y="4423608"/>
            <a:ext cx="2237405" cy="1593013"/>
          </a:xfrm>
          <a:prstGeom prst="rect">
            <a:avLst/>
          </a:prstGeom>
        </p:spPr>
      </p:pic>
      <p:sp>
        <p:nvSpPr>
          <p:cNvPr id="19" name="圆角矩形 18"/>
          <p:cNvSpPr/>
          <p:nvPr/>
        </p:nvSpPr>
        <p:spPr>
          <a:xfrm>
            <a:off x="1831784" y="3208520"/>
            <a:ext cx="1468809" cy="958756"/>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Only General requirement</a:t>
            </a:r>
            <a:endParaRPr lang="zh-CN" altLang="en-US" dirty="0"/>
          </a:p>
        </p:txBody>
      </p:sp>
      <p:pic>
        <p:nvPicPr>
          <p:cNvPr id="20" name="图片 19"/>
          <p:cNvPicPr>
            <a:picLocks noChangeAspect="1"/>
          </p:cNvPicPr>
          <p:nvPr/>
        </p:nvPicPr>
        <p:blipFill>
          <a:blip r:embed="rId3"/>
          <a:stretch>
            <a:fillRect/>
          </a:stretch>
        </p:blipFill>
        <p:spPr>
          <a:xfrm>
            <a:off x="1067887" y="4429904"/>
            <a:ext cx="2907094" cy="1565736"/>
          </a:xfrm>
          <a:prstGeom prst="rect">
            <a:avLst/>
          </a:prstGeom>
        </p:spPr>
      </p:pic>
      <p:sp>
        <p:nvSpPr>
          <p:cNvPr id="21" name="文本框 20"/>
          <p:cNvSpPr txBox="1"/>
          <p:nvPr/>
        </p:nvSpPr>
        <p:spPr>
          <a:xfrm>
            <a:off x="1616748" y="6006214"/>
            <a:ext cx="2152833" cy="646331"/>
          </a:xfrm>
          <a:prstGeom prst="rect">
            <a:avLst/>
          </a:prstGeom>
          <a:noFill/>
        </p:spPr>
        <p:txBody>
          <a:bodyPr wrap="none" rtlCol="0">
            <a:spAutoFit/>
          </a:bodyPr>
          <a:lstStyle/>
          <a:p>
            <a:pPr marL="285750" indent="-285750">
              <a:buFont typeface="Wingdings" panose="05000000000000000000" pitchFamily="2" charset="2"/>
              <a:buChar char="l"/>
            </a:pPr>
            <a:r>
              <a:rPr lang="en-US" altLang="zh-CN" dirty="0" smtClean="0"/>
              <a:t>Single carrier only</a:t>
            </a:r>
          </a:p>
          <a:p>
            <a:pPr marL="285750" indent="-285750">
              <a:buFont typeface="Wingdings" panose="05000000000000000000" pitchFamily="2" charset="2"/>
              <a:buChar char="l"/>
            </a:pPr>
            <a:endParaRPr lang="zh-CN" altLang="en-US" dirty="0"/>
          </a:p>
        </p:txBody>
      </p:sp>
      <p:sp>
        <p:nvSpPr>
          <p:cNvPr id="22" name="文本框 21"/>
          <p:cNvSpPr txBox="1"/>
          <p:nvPr/>
        </p:nvSpPr>
        <p:spPr>
          <a:xfrm>
            <a:off x="7840303" y="6013777"/>
            <a:ext cx="2855159" cy="923330"/>
          </a:xfrm>
          <a:prstGeom prst="rect">
            <a:avLst/>
          </a:prstGeom>
          <a:noFill/>
        </p:spPr>
        <p:txBody>
          <a:bodyPr wrap="square" rtlCol="0">
            <a:spAutoFit/>
          </a:bodyPr>
          <a:lstStyle/>
          <a:p>
            <a:pPr marL="285750" indent="-285750">
              <a:buFont typeface="Wingdings" panose="05000000000000000000" pitchFamily="2" charset="2"/>
              <a:buChar char="l"/>
            </a:pPr>
            <a:r>
              <a:rPr lang="en-US" altLang="zh-CN" dirty="0" smtClean="0"/>
              <a:t>CA/DC considered</a:t>
            </a:r>
          </a:p>
          <a:p>
            <a:pPr marL="285750" indent="-285750">
              <a:buFont typeface="Wingdings" panose="05000000000000000000" pitchFamily="2" charset="2"/>
              <a:buChar char="l"/>
            </a:pPr>
            <a:r>
              <a:rPr lang="en-US" altLang="zh-CN" dirty="0" smtClean="0"/>
              <a:t>Other features</a:t>
            </a:r>
          </a:p>
          <a:p>
            <a:pPr marL="285750" indent="-285750">
              <a:buFont typeface="Wingdings" panose="05000000000000000000" pitchFamily="2" charset="2"/>
              <a:buChar char="l"/>
            </a:pPr>
            <a:endParaRPr lang="zh-CN" altLang="en-US" dirty="0"/>
          </a:p>
        </p:txBody>
      </p:sp>
      <p:sp>
        <p:nvSpPr>
          <p:cNvPr id="23" name="文本框 22"/>
          <p:cNvSpPr txBox="1"/>
          <p:nvPr/>
        </p:nvSpPr>
        <p:spPr>
          <a:xfrm>
            <a:off x="4382081" y="3415873"/>
            <a:ext cx="2193584" cy="2308324"/>
          </a:xfrm>
          <a:prstGeom prst="rect">
            <a:avLst/>
          </a:prstGeom>
          <a:noFill/>
        </p:spPr>
        <p:txBody>
          <a:bodyPr wrap="square" rtlCol="0">
            <a:spAutoFit/>
          </a:bodyPr>
          <a:lstStyle/>
          <a:p>
            <a:r>
              <a:rPr lang="en-US" altLang="zh-CN" dirty="0" smtClean="0"/>
              <a:t>Consider:</a:t>
            </a:r>
          </a:p>
          <a:p>
            <a:pPr marL="285750" indent="-285750">
              <a:buFont typeface="Wingdings" panose="05000000000000000000" pitchFamily="2" charset="2"/>
              <a:buChar char="l"/>
            </a:pPr>
            <a:r>
              <a:rPr lang="en-US" altLang="zh-CN" dirty="0" smtClean="0"/>
              <a:t>Integrity of standard</a:t>
            </a:r>
          </a:p>
          <a:p>
            <a:pPr marL="285750" indent="-285750">
              <a:buFont typeface="Wingdings" panose="05000000000000000000" pitchFamily="2" charset="2"/>
              <a:buChar char="l"/>
            </a:pPr>
            <a:r>
              <a:rPr lang="en-US" altLang="zh-CN" dirty="0" smtClean="0"/>
              <a:t>Coverage of requirements for different UE features</a:t>
            </a:r>
          </a:p>
          <a:p>
            <a:endParaRPr lang="zh-CN" altLang="en-US" dirty="0"/>
          </a:p>
        </p:txBody>
      </p:sp>
      <p:sp>
        <p:nvSpPr>
          <p:cNvPr id="25" name="加号 24"/>
          <p:cNvSpPr/>
          <p:nvPr/>
        </p:nvSpPr>
        <p:spPr>
          <a:xfrm>
            <a:off x="8705454" y="3415873"/>
            <a:ext cx="564776" cy="600636"/>
          </a:xfrm>
          <a:prstGeom prst="mathPl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1875883" y="2719336"/>
            <a:ext cx="1431969" cy="430887"/>
          </a:xfrm>
          <a:prstGeom prst="rect">
            <a:avLst/>
          </a:prstGeom>
          <a:noFill/>
        </p:spPr>
        <p:txBody>
          <a:bodyPr wrap="square" lIns="91440" tIns="45720" rIns="91440" bIns="45720">
            <a:spAutoFit/>
          </a:bodyPr>
          <a:lstStyle/>
          <a:p>
            <a:pPr algn="ctr"/>
            <a:r>
              <a:rPr lang="en-US" altLang="zh-CN" sz="2200" b="0" cap="none" spc="0" dirty="0" smtClean="0">
                <a:ln w="0"/>
                <a:solidFill>
                  <a:schemeClr val="accent1"/>
                </a:solidFill>
                <a:effectLst>
                  <a:outerShdw blurRad="38100" dist="25400" dir="5400000" algn="ctr" rotWithShape="0">
                    <a:srgbClr val="6E747A">
                      <a:alpha val="43000"/>
                    </a:srgbClr>
                  </a:outerShdw>
                </a:effectLst>
              </a:rPr>
              <a:t>EMC</a:t>
            </a:r>
            <a:endParaRPr lang="zh-CN" altLang="en-US" sz="2200" b="0" cap="none" spc="0" dirty="0">
              <a:ln w="0"/>
              <a:solidFill>
                <a:schemeClr val="accent1"/>
              </a:solidFill>
              <a:effectLst>
                <a:outerShdw blurRad="38100" dist="25400" dir="5400000" algn="ctr" rotWithShape="0">
                  <a:srgbClr val="6E747A">
                    <a:alpha val="43000"/>
                  </a:srgbClr>
                </a:outerShdw>
              </a:effectLst>
            </a:endParaRPr>
          </a:p>
        </p:txBody>
      </p:sp>
      <p:sp>
        <p:nvSpPr>
          <p:cNvPr id="27" name="矩形 26"/>
          <p:cNvSpPr/>
          <p:nvPr/>
        </p:nvSpPr>
        <p:spPr>
          <a:xfrm>
            <a:off x="8299463" y="2777633"/>
            <a:ext cx="1431969" cy="430887"/>
          </a:xfrm>
          <a:prstGeom prst="rect">
            <a:avLst/>
          </a:prstGeom>
          <a:noFill/>
        </p:spPr>
        <p:txBody>
          <a:bodyPr wrap="square" lIns="91440" tIns="45720" rIns="91440" bIns="45720">
            <a:spAutoFit/>
          </a:bodyPr>
          <a:lstStyle/>
          <a:p>
            <a:pPr algn="ctr"/>
            <a:r>
              <a:rPr lang="en-US" altLang="zh-CN" sz="2200" b="0" cap="none" spc="0" dirty="0" smtClean="0">
                <a:ln w="0"/>
                <a:solidFill>
                  <a:schemeClr val="accent1"/>
                </a:solidFill>
                <a:effectLst>
                  <a:outerShdw blurRad="38100" dist="25400" dir="5400000" algn="ctr" rotWithShape="0">
                    <a:srgbClr val="6E747A">
                      <a:alpha val="43000"/>
                    </a:srgbClr>
                  </a:outerShdw>
                </a:effectLst>
              </a:rPr>
              <a:t>RF</a:t>
            </a:r>
            <a:endParaRPr lang="zh-CN" altLang="en-US" sz="2200" b="0" cap="none" spc="0" dirty="0">
              <a:ln w="0"/>
              <a:solidFill>
                <a:schemeClr val="accent1"/>
              </a:solidFill>
              <a:effectLst>
                <a:outerShdw blurRad="38100" dist="25400" dir="5400000" algn="ctr" rotWithShape="0">
                  <a:srgbClr val="6E747A">
                    <a:alpha val="43000"/>
                  </a:srgbClr>
                </a:outerShdw>
              </a:effectLst>
            </a:endParaRPr>
          </a:p>
        </p:txBody>
      </p:sp>
    </p:spTree>
    <p:extLst>
      <p:ext uri="{BB962C8B-B14F-4D97-AF65-F5344CB8AC3E}">
        <p14:creationId xmlns:p14="http://schemas.microsoft.com/office/powerpoint/2010/main" val="31232894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grpId="0" nodeType="clickEffect">
                                  <p:stCondLst>
                                    <p:cond delay="0"/>
                                  </p:stCondLst>
                                  <p:childTnLst>
                                    <p:set>
                                      <p:cBhvr>
                                        <p:cTn id="20" dur="1" fill="hold">
                                          <p:stCondLst>
                                            <p:cond delay="0"/>
                                          </p:stCondLst>
                                        </p:cTn>
                                        <p:tgtEl>
                                          <p:spTgt spid="26"/>
                                        </p:tgtEl>
                                        <p:attrNameLst>
                                          <p:attrName>style.visibility</p:attrName>
                                        </p:attrNameLst>
                                      </p:cBhvr>
                                      <p:to>
                                        <p:strVal val="visible"/>
                                      </p:to>
                                    </p:set>
                                    <p:anim calcmode="lin" valueType="num">
                                      <p:cBhvr additive="base">
                                        <p:cTn id="21" dur="500" fill="hold"/>
                                        <p:tgtEl>
                                          <p:spTgt spid="26"/>
                                        </p:tgtEl>
                                        <p:attrNameLst>
                                          <p:attrName>ppt_x</p:attrName>
                                        </p:attrNameLst>
                                      </p:cBhvr>
                                      <p:tavLst>
                                        <p:tav tm="0">
                                          <p:val>
                                            <p:strVal val="#ppt_x"/>
                                          </p:val>
                                        </p:tav>
                                        <p:tav tm="100000">
                                          <p:val>
                                            <p:strVal val="#ppt_x"/>
                                          </p:val>
                                        </p:tav>
                                      </p:tavLst>
                                    </p:anim>
                                    <p:anim calcmode="lin" valueType="num">
                                      <p:cBhvr additive="base">
                                        <p:cTn id="22" dur="500" fill="hold"/>
                                        <p:tgtEl>
                                          <p:spTgt spid="26"/>
                                        </p:tgtEl>
                                        <p:attrNameLst>
                                          <p:attrName>ppt_y</p:attrName>
                                        </p:attrNameLst>
                                      </p:cBhvr>
                                      <p:tavLst>
                                        <p:tav tm="0">
                                          <p:val>
                                            <p:strVal val="1+#ppt_h/2"/>
                                          </p:val>
                                        </p:tav>
                                        <p:tav tm="100000">
                                          <p:val>
                                            <p:strVal val="#ppt_y"/>
                                          </p:val>
                                        </p:tav>
                                      </p:tavLst>
                                    </p:anim>
                                  </p:childTnLst>
                                </p:cTn>
                              </p:par>
                              <p:par>
                                <p:cTn id="23" presetID="2" presetClass="entr" presetSubtype="4" fill="hold" grpId="0" nodeType="withEffect">
                                  <p:stCondLst>
                                    <p:cond delay="0"/>
                                  </p:stCondLst>
                                  <p:childTnLst>
                                    <p:set>
                                      <p:cBhvr>
                                        <p:cTn id="24" dur="1" fill="hold">
                                          <p:stCondLst>
                                            <p:cond delay="0"/>
                                          </p:stCondLst>
                                        </p:cTn>
                                        <p:tgtEl>
                                          <p:spTgt spid="19"/>
                                        </p:tgtEl>
                                        <p:attrNameLst>
                                          <p:attrName>style.visibility</p:attrName>
                                        </p:attrNameLst>
                                      </p:cBhvr>
                                      <p:to>
                                        <p:strVal val="visible"/>
                                      </p:to>
                                    </p:set>
                                    <p:anim calcmode="lin" valueType="num">
                                      <p:cBhvr additive="base">
                                        <p:cTn id="25" dur="500" fill="hold"/>
                                        <p:tgtEl>
                                          <p:spTgt spid="19"/>
                                        </p:tgtEl>
                                        <p:attrNameLst>
                                          <p:attrName>ppt_x</p:attrName>
                                        </p:attrNameLst>
                                      </p:cBhvr>
                                      <p:tavLst>
                                        <p:tav tm="0">
                                          <p:val>
                                            <p:strVal val="#ppt_x"/>
                                          </p:val>
                                        </p:tav>
                                        <p:tav tm="100000">
                                          <p:val>
                                            <p:strVal val="#ppt_x"/>
                                          </p:val>
                                        </p:tav>
                                      </p:tavLst>
                                    </p:anim>
                                    <p:anim calcmode="lin" valueType="num">
                                      <p:cBhvr additive="base">
                                        <p:cTn id="26" dur="500" fill="hold"/>
                                        <p:tgtEl>
                                          <p:spTgt spid="19"/>
                                        </p:tgtEl>
                                        <p:attrNameLst>
                                          <p:attrName>ppt_y</p:attrName>
                                        </p:attrNameLst>
                                      </p:cBhvr>
                                      <p:tavLst>
                                        <p:tav tm="0">
                                          <p:val>
                                            <p:strVal val="1+#ppt_h/2"/>
                                          </p:val>
                                        </p:tav>
                                        <p:tav tm="100000">
                                          <p:val>
                                            <p:strVal val="#ppt_y"/>
                                          </p:val>
                                        </p:tav>
                                      </p:tavLst>
                                    </p:anim>
                                  </p:childTnLst>
                                </p:cTn>
                              </p:par>
                              <p:par>
                                <p:cTn id="27" presetID="2" presetClass="entr" presetSubtype="4" fill="hold" nodeType="withEffect">
                                  <p:stCondLst>
                                    <p:cond delay="0"/>
                                  </p:stCondLst>
                                  <p:childTnLst>
                                    <p:set>
                                      <p:cBhvr>
                                        <p:cTn id="28" dur="1" fill="hold">
                                          <p:stCondLst>
                                            <p:cond delay="0"/>
                                          </p:stCondLst>
                                        </p:cTn>
                                        <p:tgtEl>
                                          <p:spTgt spid="20"/>
                                        </p:tgtEl>
                                        <p:attrNameLst>
                                          <p:attrName>style.visibility</p:attrName>
                                        </p:attrNameLst>
                                      </p:cBhvr>
                                      <p:to>
                                        <p:strVal val="visible"/>
                                      </p:to>
                                    </p:set>
                                    <p:anim calcmode="lin" valueType="num">
                                      <p:cBhvr additive="base">
                                        <p:cTn id="29" dur="500" fill="hold"/>
                                        <p:tgtEl>
                                          <p:spTgt spid="20"/>
                                        </p:tgtEl>
                                        <p:attrNameLst>
                                          <p:attrName>ppt_x</p:attrName>
                                        </p:attrNameLst>
                                      </p:cBhvr>
                                      <p:tavLst>
                                        <p:tav tm="0">
                                          <p:val>
                                            <p:strVal val="#ppt_x"/>
                                          </p:val>
                                        </p:tav>
                                        <p:tav tm="100000">
                                          <p:val>
                                            <p:strVal val="#ppt_x"/>
                                          </p:val>
                                        </p:tav>
                                      </p:tavLst>
                                    </p:anim>
                                    <p:anim calcmode="lin" valueType="num">
                                      <p:cBhvr additive="base">
                                        <p:cTn id="30" dur="500" fill="hold"/>
                                        <p:tgtEl>
                                          <p:spTgt spid="20"/>
                                        </p:tgtEl>
                                        <p:attrNameLst>
                                          <p:attrName>ppt_y</p:attrName>
                                        </p:attrNameLst>
                                      </p:cBhvr>
                                      <p:tavLst>
                                        <p:tav tm="0">
                                          <p:val>
                                            <p:strVal val="1+#ppt_h/2"/>
                                          </p:val>
                                        </p:tav>
                                        <p:tav tm="100000">
                                          <p:val>
                                            <p:strVal val="#ppt_y"/>
                                          </p:val>
                                        </p:tav>
                                      </p:tavLst>
                                    </p:anim>
                                  </p:childTnLst>
                                </p:cTn>
                              </p:par>
                              <p:par>
                                <p:cTn id="31" presetID="2" presetClass="entr" presetSubtype="4" fill="hold" grpId="0" nodeType="withEffect">
                                  <p:stCondLst>
                                    <p:cond delay="0"/>
                                  </p:stCondLst>
                                  <p:childTnLst>
                                    <p:set>
                                      <p:cBhvr>
                                        <p:cTn id="32" dur="1" fill="hold">
                                          <p:stCondLst>
                                            <p:cond delay="0"/>
                                          </p:stCondLst>
                                        </p:cTn>
                                        <p:tgtEl>
                                          <p:spTgt spid="21"/>
                                        </p:tgtEl>
                                        <p:attrNameLst>
                                          <p:attrName>style.visibility</p:attrName>
                                        </p:attrNameLst>
                                      </p:cBhvr>
                                      <p:to>
                                        <p:strVal val="visible"/>
                                      </p:to>
                                    </p:set>
                                    <p:anim calcmode="lin" valueType="num">
                                      <p:cBhvr additive="base">
                                        <p:cTn id="33" dur="500" fill="hold"/>
                                        <p:tgtEl>
                                          <p:spTgt spid="21"/>
                                        </p:tgtEl>
                                        <p:attrNameLst>
                                          <p:attrName>ppt_x</p:attrName>
                                        </p:attrNameLst>
                                      </p:cBhvr>
                                      <p:tavLst>
                                        <p:tav tm="0">
                                          <p:val>
                                            <p:strVal val="#ppt_x"/>
                                          </p:val>
                                        </p:tav>
                                        <p:tav tm="100000">
                                          <p:val>
                                            <p:strVal val="#ppt_x"/>
                                          </p:val>
                                        </p:tav>
                                      </p:tavLst>
                                    </p:anim>
                                    <p:anim calcmode="lin" valueType="num">
                                      <p:cBhvr additive="base">
                                        <p:cTn id="34"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 presetClass="entr" presetSubtype="4" fill="hold" grpId="0" nodeType="clickEffect">
                                  <p:stCondLst>
                                    <p:cond delay="0"/>
                                  </p:stCondLst>
                                  <p:childTnLst>
                                    <p:set>
                                      <p:cBhvr>
                                        <p:cTn id="38" dur="1" fill="hold">
                                          <p:stCondLst>
                                            <p:cond delay="0"/>
                                          </p:stCondLst>
                                        </p:cTn>
                                        <p:tgtEl>
                                          <p:spTgt spid="27"/>
                                        </p:tgtEl>
                                        <p:attrNameLst>
                                          <p:attrName>style.visibility</p:attrName>
                                        </p:attrNameLst>
                                      </p:cBhvr>
                                      <p:to>
                                        <p:strVal val="visible"/>
                                      </p:to>
                                    </p:set>
                                    <p:anim calcmode="lin" valueType="num">
                                      <p:cBhvr additive="base">
                                        <p:cTn id="39" dur="500" fill="hold"/>
                                        <p:tgtEl>
                                          <p:spTgt spid="27"/>
                                        </p:tgtEl>
                                        <p:attrNameLst>
                                          <p:attrName>ppt_x</p:attrName>
                                        </p:attrNameLst>
                                      </p:cBhvr>
                                      <p:tavLst>
                                        <p:tav tm="0">
                                          <p:val>
                                            <p:strVal val="#ppt_x"/>
                                          </p:val>
                                        </p:tav>
                                        <p:tav tm="100000">
                                          <p:val>
                                            <p:strVal val="#ppt_x"/>
                                          </p:val>
                                        </p:tav>
                                      </p:tavLst>
                                    </p:anim>
                                    <p:anim calcmode="lin" valueType="num">
                                      <p:cBhvr additive="base">
                                        <p:cTn id="40" dur="500" fill="hold"/>
                                        <p:tgtEl>
                                          <p:spTgt spid="27"/>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15"/>
                                        </p:tgtEl>
                                        <p:attrNameLst>
                                          <p:attrName>style.visibility</p:attrName>
                                        </p:attrNameLst>
                                      </p:cBhvr>
                                      <p:to>
                                        <p:strVal val="visible"/>
                                      </p:to>
                                    </p:set>
                                    <p:anim calcmode="lin" valueType="num">
                                      <p:cBhvr additive="base">
                                        <p:cTn id="43" dur="500" fill="hold"/>
                                        <p:tgtEl>
                                          <p:spTgt spid="15"/>
                                        </p:tgtEl>
                                        <p:attrNameLst>
                                          <p:attrName>ppt_x</p:attrName>
                                        </p:attrNameLst>
                                      </p:cBhvr>
                                      <p:tavLst>
                                        <p:tav tm="0">
                                          <p:val>
                                            <p:strVal val="#ppt_x"/>
                                          </p:val>
                                        </p:tav>
                                        <p:tav tm="100000">
                                          <p:val>
                                            <p:strVal val="#ppt_x"/>
                                          </p:val>
                                        </p:tav>
                                      </p:tavLst>
                                    </p:anim>
                                    <p:anim calcmode="lin" valueType="num">
                                      <p:cBhvr additive="base">
                                        <p:cTn id="44" dur="500" fill="hold"/>
                                        <p:tgtEl>
                                          <p:spTgt spid="15"/>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0"/>
                                  </p:stCondLst>
                                  <p:childTnLst>
                                    <p:set>
                                      <p:cBhvr>
                                        <p:cTn id="46" dur="1" fill="hold">
                                          <p:stCondLst>
                                            <p:cond delay="0"/>
                                          </p:stCondLst>
                                        </p:cTn>
                                        <p:tgtEl>
                                          <p:spTgt spid="25"/>
                                        </p:tgtEl>
                                        <p:attrNameLst>
                                          <p:attrName>style.visibility</p:attrName>
                                        </p:attrNameLst>
                                      </p:cBhvr>
                                      <p:to>
                                        <p:strVal val="visible"/>
                                      </p:to>
                                    </p:set>
                                    <p:anim calcmode="lin" valueType="num">
                                      <p:cBhvr additive="base">
                                        <p:cTn id="47" dur="500" fill="hold"/>
                                        <p:tgtEl>
                                          <p:spTgt spid="25"/>
                                        </p:tgtEl>
                                        <p:attrNameLst>
                                          <p:attrName>ppt_x</p:attrName>
                                        </p:attrNameLst>
                                      </p:cBhvr>
                                      <p:tavLst>
                                        <p:tav tm="0">
                                          <p:val>
                                            <p:strVal val="#ppt_x"/>
                                          </p:val>
                                        </p:tav>
                                        <p:tav tm="100000">
                                          <p:val>
                                            <p:strVal val="#ppt_x"/>
                                          </p:val>
                                        </p:tav>
                                      </p:tavLst>
                                    </p:anim>
                                    <p:anim calcmode="lin" valueType="num">
                                      <p:cBhvr additive="base">
                                        <p:cTn id="48" dur="500" fill="hold"/>
                                        <p:tgtEl>
                                          <p:spTgt spid="25"/>
                                        </p:tgtEl>
                                        <p:attrNameLst>
                                          <p:attrName>ppt_y</p:attrName>
                                        </p:attrNameLst>
                                      </p:cBhvr>
                                      <p:tavLst>
                                        <p:tav tm="0">
                                          <p:val>
                                            <p:strVal val="1+#ppt_h/2"/>
                                          </p:val>
                                        </p:tav>
                                        <p:tav tm="100000">
                                          <p:val>
                                            <p:strVal val="#ppt_y"/>
                                          </p:val>
                                        </p:tav>
                                      </p:tavLst>
                                    </p:anim>
                                  </p:childTnLst>
                                </p:cTn>
                              </p:par>
                              <p:par>
                                <p:cTn id="49" presetID="2" presetClass="entr" presetSubtype="4" fill="hold" grpId="0" nodeType="withEffect">
                                  <p:stCondLst>
                                    <p:cond delay="0"/>
                                  </p:stCondLst>
                                  <p:childTnLst>
                                    <p:set>
                                      <p:cBhvr>
                                        <p:cTn id="50" dur="1" fill="hold">
                                          <p:stCondLst>
                                            <p:cond delay="0"/>
                                          </p:stCondLst>
                                        </p:cTn>
                                        <p:tgtEl>
                                          <p:spTgt spid="16"/>
                                        </p:tgtEl>
                                        <p:attrNameLst>
                                          <p:attrName>style.visibility</p:attrName>
                                        </p:attrNameLst>
                                      </p:cBhvr>
                                      <p:to>
                                        <p:strVal val="visible"/>
                                      </p:to>
                                    </p:set>
                                    <p:anim calcmode="lin" valueType="num">
                                      <p:cBhvr additive="base">
                                        <p:cTn id="51" dur="500" fill="hold"/>
                                        <p:tgtEl>
                                          <p:spTgt spid="16"/>
                                        </p:tgtEl>
                                        <p:attrNameLst>
                                          <p:attrName>ppt_x</p:attrName>
                                        </p:attrNameLst>
                                      </p:cBhvr>
                                      <p:tavLst>
                                        <p:tav tm="0">
                                          <p:val>
                                            <p:strVal val="#ppt_x"/>
                                          </p:val>
                                        </p:tav>
                                        <p:tav tm="100000">
                                          <p:val>
                                            <p:strVal val="#ppt_x"/>
                                          </p:val>
                                        </p:tav>
                                      </p:tavLst>
                                    </p:anim>
                                    <p:anim calcmode="lin" valueType="num">
                                      <p:cBhvr additive="base">
                                        <p:cTn id="52" dur="500" fill="hold"/>
                                        <p:tgtEl>
                                          <p:spTgt spid="16"/>
                                        </p:tgtEl>
                                        <p:attrNameLst>
                                          <p:attrName>ppt_y</p:attrName>
                                        </p:attrNameLst>
                                      </p:cBhvr>
                                      <p:tavLst>
                                        <p:tav tm="0">
                                          <p:val>
                                            <p:strVal val="1+#ppt_h/2"/>
                                          </p:val>
                                        </p:tav>
                                        <p:tav tm="100000">
                                          <p:val>
                                            <p:strVal val="#ppt_y"/>
                                          </p:val>
                                        </p:tav>
                                      </p:tavLst>
                                    </p:anim>
                                  </p:childTnLst>
                                </p:cTn>
                              </p:par>
                              <p:par>
                                <p:cTn id="53" presetID="2" presetClass="entr" presetSubtype="4" fill="hold" nodeType="withEffect">
                                  <p:stCondLst>
                                    <p:cond delay="0"/>
                                  </p:stCondLst>
                                  <p:childTnLst>
                                    <p:set>
                                      <p:cBhvr>
                                        <p:cTn id="54" dur="1" fill="hold">
                                          <p:stCondLst>
                                            <p:cond delay="0"/>
                                          </p:stCondLst>
                                        </p:cTn>
                                        <p:tgtEl>
                                          <p:spTgt spid="18"/>
                                        </p:tgtEl>
                                        <p:attrNameLst>
                                          <p:attrName>style.visibility</p:attrName>
                                        </p:attrNameLst>
                                      </p:cBhvr>
                                      <p:to>
                                        <p:strVal val="visible"/>
                                      </p:to>
                                    </p:set>
                                    <p:anim calcmode="lin" valueType="num">
                                      <p:cBhvr additive="base">
                                        <p:cTn id="55" dur="500" fill="hold"/>
                                        <p:tgtEl>
                                          <p:spTgt spid="18"/>
                                        </p:tgtEl>
                                        <p:attrNameLst>
                                          <p:attrName>ppt_x</p:attrName>
                                        </p:attrNameLst>
                                      </p:cBhvr>
                                      <p:tavLst>
                                        <p:tav tm="0">
                                          <p:val>
                                            <p:strVal val="#ppt_x"/>
                                          </p:val>
                                        </p:tav>
                                        <p:tav tm="100000">
                                          <p:val>
                                            <p:strVal val="#ppt_x"/>
                                          </p:val>
                                        </p:tav>
                                      </p:tavLst>
                                    </p:anim>
                                    <p:anim calcmode="lin" valueType="num">
                                      <p:cBhvr additive="base">
                                        <p:cTn id="56" dur="500" fill="hold"/>
                                        <p:tgtEl>
                                          <p:spTgt spid="18"/>
                                        </p:tgtEl>
                                        <p:attrNameLst>
                                          <p:attrName>ppt_y</p:attrName>
                                        </p:attrNameLst>
                                      </p:cBhvr>
                                      <p:tavLst>
                                        <p:tav tm="0">
                                          <p:val>
                                            <p:strVal val="1+#ppt_h/2"/>
                                          </p:val>
                                        </p:tav>
                                        <p:tav tm="100000">
                                          <p:val>
                                            <p:strVal val="#ppt_y"/>
                                          </p:val>
                                        </p:tav>
                                      </p:tavLst>
                                    </p:anim>
                                  </p:childTnLst>
                                </p:cTn>
                              </p:par>
                              <p:par>
                                <p:cTn id="57" presetID="2" presetClass="entr" presetSubtype="4" fill="hold" nodeType="withEffect">
                                  <p:stCondLst>
                                    <p:cond delay="0"/>
                                  </p:stCondLst>
                                  <p:childTnLst>
                                    <p:set>
                                      <p:cBhvr>
                                        <p:cTn id="58" dur="1" fill="hold">
                                          <p:stCondLst>
                                            <p:cond delay="0"/>
                                          </p:stCondLst>
                                        </p:cTn>
                                        <p:tgtEl>
                                          <p:spTgt spid="17"/>
                                        </p:tgtEl>
                                        <p:attrNameLst>
                                          <p:attrName>style.visibility</p:attrName>
                                        </p:attrNameLst>
                                      </p:cBhvr>
                                      <p:to>
                                        <p:strVal val="visible"/>
                                      </p:to>
                                    </p:set>
                                    <p:anim calcmode="lin" valueType="num">
                                      <p:cBhvr additive="base">
                                        <p:cTn id="59" dur="500" fill="hold"/>
                                        <p:tgtEl>
                                          <p:spTgt spid="17"/>
                                        </p:tgtEl>
                                        <p:attrNameLst>
                                          <p:attrName>ppt_x</p:attrName>
                                        </p:attrNameLst>
                                      </p:cBhvr>
                                      <p:tavLst>
                                        <p:tav tm="0">
                                          <p:val>
                                            <p:strVal val="#ppt_x"/>
                                          </p:val>
                                        </p:tav>
                                        <p:tav tm="100000">
                                          <p:val>
                                            <p:strVal val="#ppt_x"/>
                                          </p:val>
                                        </p:tav>
                                      </p:tavLst>
                                    </p:anim>
                                    <p:anim calcmode="lin" valueType="num">
                                      <p:cBhvr additive="base">
                                        <p:cTn id="60" dur="500" fill="hold"/>
                                        <p:tgtEl>
                                          <p:spTgt spid="17"/>
                                        </p:tgtEl>
                                        <p:attrNameLst>
                                          <p:attrName>ppt_y</p:attrName>
                                        </p:attrNameLst>
                                      </p:cBhvr>
                                      <p:tavLst>
                                        <p:tav tm="0">
                                          <p:val>
                                            <p:strVal val="1+#ppt_h/2"/>
                                          </p:val>
                                        </p:tav>
                                        <p:tav tm="100000">
                                          <p:val>
                                            <p:strVal val="#ppt_y"/>
                                          </p:val>
                                        </p:tav>
                                      </p:tavLst>
                                    </p:anim>
                                  </p:childTnLst>
                                </p:cTn>
                              </p:par>
                              <p:par>
                                <p:cTn id="61" presetID="2" presetClass="entr" presetSubtype="4" fill="hold" grpId="0" nodeType="withEffect">
                                  <p:stCondLst>
                                    <p:cond delay="0"/>
                                  </p:stCondLst>
                                  <p:childTnLst>
                                    <p:set>
                                      <p:cBhvr>
                                        <p:cTn id="62" dur="1" fill="hold">
                                          <p:stCondLst>
                                            <p:cond delay="0"/>
                                          </p:stCondLst>
                                        </p:cTn>
                                        <p:tgtEl>
                                          <p:spTgt spid="22"/>
                                        </p:tgtEl>
                                        <p:attrNameLst>
                                          <p:attrName>style.visibility</p:attrName>
                                        </p:attrNameLst>
                                      </p:cBhvr>
                                      <p:to>
                                        <p:strVal val="visible"/>
                                      </p:to>
                                    </p:set>
                                    <p:anim calcmode="lin" valueType="num">
                                      <p:cBhvr additive="base">
                                        <p:cTn id="63" dur="500" fill="hold"/>
                                        <p:tgtEl>
                                          <p:spTgt spid="22"/>
                                        </p:tgtEl>
                                        <p:attrNameLst>
                                          <p:attrName>ppt_x</p:attrName>
                                        </p:attrNameLst>
                                      </p:cBhvr>
                                      <p:tavLst>
                                        <p:tav tm="0">
                                          <p:val>
                                            <p:strVal val="#ppt_x"/>
                                          </p:val>
                                        </p:tav>
                                        <p:tav tm="100000">
                                          <p:val>
                                            <p:strVal val="#ppt_x"/>
                                          </p:val>
                                        </p:tav>
                                      </p:tavLst>
                                    </p:anim>
                                    <p:anim calcmode="lin" valueType="num">
                                      <p:cBhvr additive="base">
                                        <p:cTn id="64"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par>
                    <p:cTn id="65" fill="hold">
                      <p:stCondLst>
                        <p:cond delay="indefinite"/>
                      </p:stCondLst>
                      <p:childTnLst>
                        <p:par>
                          <p:cTn id="66" fill="hold">
                            <p:stCondLst>
                              <p:cond delay="0"/>
                            </p:stCondLst>
                            <p:childTnLst>
                              <p:par>
                                <p:cTn id="67" presetID="42" presetClass="entr" presetSubtype="0" fill="hold" grpId="0" nodeType="clickEffect">
                                  <p:stCondLst>
                                    <p:cond delay="0"/>
                                  </p:stCondLst>
                                  <p:childTnLst>
                                    <p:set>
                                      <p:cBhvr>
                                        <p:cTn id="68" dur="1" fill="hold">
                                          <p:stCondLst>
                                            <p:cond delay="0"/>
                                          </p:stCondLst>
                                        </p:cTn>
                                        <p:tgtEl>
                                          <p:spTgt spid="23"/>
                                        </p:tgtEl>
                                        <p:attrNameLst>
                                          <p:attrName>style.visibility</p:attrName>
                                        </p:attrNameLst>
                                      </p:cBhvr>
                                      <p:to>
                                        <p:strVal val="visible"/>
                                      </p:to>
                                    </p:set>
                                    <p:animEffect transition="in" filter="fade">
                                      <p:cBhvr>
                                        <p:cTn id="69" dur="1000"/>
                                        <p:tgtEl>
                                          <p:spTgt spid="23"/>
                                        </p:tgtEl>
                                      </p:cBhvr>
                                    </p:animEffect>
                                    <p:anim calcmode="lin" valueType="num">
                                      <p:cBhvr>
                                        <p:cTn id="70" dur="1000" fill="hold"/>
                                        <p:tgtEl>
                                          <p:spTgt spid="23"/>
                                        </p:tgtEl>
                                        <p:attrNameLst>
                                          <p:attrName>ppt_x</p:attrName>
                                        </p:attrNameLst>
                                      </p:cBhvr>
                                      <p:tavLst>
                                        <p:tav tm="0">
                                          <p:val>
                                            <p:strVal val="#ppt_x"/>
                                          </p:val>
                                        </p:tav>
                                        <p:tav tm="100000">
                                          <p:val>
                                            <p:strVal val="#ppt_x"/>
                                          </p:val>
                                        </p:tav>
                                      </p:tavLst>
                                    </p:anim>
                                    <p:anim calcmode="lin" valueType="num">
                                      <p:cBhvr>
                                        <p:cTn id="71"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15" grpId="0" animBg="1"/>
      <p:bldP spid="16" grpId="0" animBg="1"/>
      <p:bldP spid="19" grpId="0" animBg="1"/>
      <p:bldP spid="21" grpId="0"/>
      <p:bldP spid="22" grpId="0"/>
      <p:bldP spid="23" grpId="0"/>
      <p:bldP spid="25" grpId="0" animBg="1"/>
      <p:bldP spid="26" grpId="0"/>
      <p:bldP spid="27"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76310" y="92045"/>
            <a:ext cx="10058400" cy="811851"/>
          </a:xfrm>
        </p:spPr>
        <p:txBody>
          <a:bodyPr/>
          <a:lstStyle/>
          <a:p>
            <a:r>
              <a:rPr lang="en-US" dirty="0" smtClean="0"/>
              <a:t>Justification</a:t>
            </a:r>
            <a:endParaRPr lang="en-US" dirty="0"/>
          </a:p>
        </p:txBody>
      </p:sp>
      <p:sp>
        <p:nvSpPr>
          <p:cNvPr id="3" name="内容占位符 2"/>
          <p:cNvSpPr>
            <a:spLocks noGrp="1"/>
          </p:cNvSpPr>
          <p:nvPr>
            <p:ph idx="1"/>
          </p:nvPr>
        </p:nvSpPr>
        <p:spPr>
          <a:xfrm>
            <a:off x="376310" y="1046203"/>
            <a:ext cx="11669151" cy="5380974"/>
          </a:xfrm>
        </p:spPr>
        <p:txBody>
          <a:bodyPr>
            <a:normAutofit fontScale="92500" lnSpcReduction="20000"/>
          </a:bodyPr>
          <a:lstStyle/>
          <a:p>
            <a:r>
              <a:rPr lang="en-US" dirty="0" smtClean="0">
                <a:latin typeface="+mn-lt"/>
                <a:ea typeface="Arial Unicode MS" panose="020B0604020202020204"/>
              </a:rPr>
              <a:t>Current RAN4 UE RF specifications have defined UE general requirement for single carrier case as well as additional requirements for terminals supporting extra features, i.e. Carrier Aggregation (CA)/Dual-</a:t>
            </a:r>
            <a:r>
              <a:rPr lang="en-US" altLang="zh-CN" dirty="0" smtClean="0">
                <a:latin typeface="+mn-lt"/>
                <a:ea typeface="Arial Unicode MS" panose="020B0604020202020204"/>
              </a:rPr>
              <a:t>Connectivity (DC)/Supplement Uplink (SUL)/UL MIMO and V2X</a:t>
            </a:r>
            <a:r>
              <a:rPr lang="en-US" dirty="0" smtClean="0">
                <a:latin typeface="+mn-lt"/>
                <a:ea typeface="Arial Unicode MS" panose="020B0604020202020204"/>
              </a:rPr>
              <a:t>. Specific suffixes have been used for the sub clauses in TS 36.101 for LTE, TS 38.101-1 for FR1, TS 38.101-2 for FR2 and TS 38.101-3 for interworking operation with other radios.</a:t>
            </a:r>
          </a:p>
          <a:p>
            <a:r>
              <a:rPr lang="en-US" dirty="0" smtClean="0">
                <a:latin typeface="+mn-lt"/>
                <a:ea typeface="Arial Unicode MS" panose="020B0604020202020204"/>
              </a:rPr>
              <a:t>A terminal which supports the features needs to meet both the general requirements and the additional requirement applicable to the additional clause with suffix.</a:t>
            </a:r>
          </a:p>
          <a:p>
            <a:r>
              <a:rPr lang="en-US" dirty="0" smtClean="0">
                <a:latin typeface="+mn-lt"/>
                <a:ea typeface="Arial Unicode MS" panose="020B0604020202020204"/>
              </a:rPr>
              <a:t>Current RAN4 UE EMC specifications TS 38.124(NR) and TS 36.124(E-UTRA) only specify </a:t>
            </a:r>
            <a:r>
              <a:rPr lang="en-US" altLang="zh-CN" dirty="0" smtClean="0">
                <a:latin typeface="+mn-lt"/>
                <a:ea typeface="Arial Unicode MS" panose="020B0604020202020204"/>
              </a:rPr>
              <a:t>general requirements as single carrier cases. The requirements for a terminal supporting different features are not considered in current UE EMC specifications.</a:t>
            </a:r>
          </a:p>
          <a:p>
            <a:r>
              <a:rPr lang="en-GB" altLang="zh-CN" dirty="0"/>
              <a:t>The RAN5 conformance test specification TS 38.521-1/-2/-3/-4 has defined test configurations for each test within FR1, FR2, interworking operation and performance respectively. However, there is no test configuration for UE EMC requirements, resulting to no guidance of UE EMC test to the industry</a:t>
            </a:r>
            <a:r>
              <a:rPr lang="en-GB" altLang="zh-CN" dirty="0" smtClean="0"/>
              <a:t>.</a:t>
            </a:r>
            <a:endParaRPr lang="en-US" altLang="zh-CN" dirty="0" smtClean="0">
              <a:latin typeface="+mn-lt"/>
              <a:ea typeface="Arial Unicode MS" panose="020B0604020202020204"/>
            </a:endParaRPr>
          </a:p>
          <a:p>
            <a:r>
              <a:rPr lang="en-US" dirty="0" smtClean="0">
                <a:latin typeface="+mn-lt"/>
                <a:ea typeface="Arial Unicode MS" panose="020B0604020202020204"/>
              </a:rPr>
              <a:t>Current regulatory requirements as ETSI EN 301 489-52 in Europe and CCSA YD/T 2583.18 in China also lack of guidance on the testing of UE supporting different features. It is RAN4 responsibility to analyze and define these requirements to better understand the UE feature performance under certain EMC tests.</a:t>
            </a:r>
          </a:p>
          <a:p>
            <a:endParaRPr lang="en-US" dirty="0">
              <a:latin typeface="+mn-lt"/>
              <a:ea typeface="Arial Unicode MS" panose="020B0604020202020204"/>
            </a:endParaRPr>
          </a:p>
          <a:p>
            <a:endParaRPr lang="en-US" dirty="0" smtClean="0">
              <a:latin typeface="+mn-lt"/>
              <a:ea typeface="Arial Unicode MS" panose="020B0604020202020204"/>
            </a:endParaRPr>
          </a:p>
        </p:txBody>
      </p:sp>
    </p:spTree>
    <p:extLst>
      <p:ext uri="{BB962C8B-B14F-4D97-AF65-F5344CB8AC3E}">
        <p14:creationId xmlns:p14="http://schemas.microsoft.com/office/powerpoint/2010/main" val="420299876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49451" y="120620"/>
            <a:ext cx="10058400" cy="811851"/>
          </a:xfrm>
        </p:spPr>
        <p:txBody>
          <a:bodyPr/>
          <a:lstStyle/>
          <a:p>
            <a:r>
              <a:rPr lang="en-US" altLang="zh-CN" dirty="0" smtClean="0"/>
              <a:t>Objectives</a:t>
            </a:r>
            <a:endParaRPr lang="zh-CN" altLang="en-US" dirty="0"/>
          </a:p>
        </p:txBody>
      </p:sp>
      <p:sp>
        <p:nvSpPr>
          <p:cNvPr id="3" name="内容占位符 2"/>
          <p:cNvSpPr>
            <a:spLocks noGrp="1"/>
          </p:cNvSpPr>
          <p:nvPr>
            <p:ph idx="1"/>
          </p:nvPr>
        </p:nvSpPr>
        <p:spPr>
          <a:xfrm>
            <a:off x="449451" y="1222049"/>
            <a:ext cx="11468745" cy="5240744"/>
          </a:xfrm>
        </p:spPr>
        <p:txBody>
          <a:bodyPr>
            <a:normAutofit fontScale="92500" lnSpcReduction="20000"/>
          </a:bodyPr>
          <a:lstStyle/>
          <a:p>
            <a:r>
              <a:rPr lang="en-US" altLang="zh-CN" dirty="0" smtClean="0"/>
              <a:t>Core part:</a:t>
            </a:r>
          </a:p>
          <a:p>
            <a:pPr marL="0" indent="0" hangingPunct="0">
              <a:buNone/>
            </a:pPr>
            <a:r>
              <a:rPr lang="en-US" altLang="zh-CN" dirty="0"/>
              <a:t>To complete the UE EMC requirements, following are as the scope:</a:t>
            </a:r>
            <a:endParaRPr lang="zh-CN" altLang="zh-CN" dirty="0"/>
          </a:p>
          <a:p>
            <a:pPr lvl="0" hangingPunct="0"/>
            <a:r>
              <a:rPr lang="en-US" altLang="zh-CN" dirty="0"/>
              <a:t>Consider potential additional EMC requirements for NR UE supporting different features as defined in TS 38.101-1/-2/-3:</a:t>
            </a:r>
            <a:endParaRPr lang="zh-CN" altLang="zh-CN" dirty="0"/>
          </a:p>
          <a:p>
            <a:pPr lvl="1" hangingPunct="0"/>
            <a:r>
              <a:rPr lang="en-US" altLang="zh-CN" dirty="0" smtClean="0"/>
              <a:t>emission </a:t>
            </a:r>
            <a:r>
              <a:rPr lang="en-US" altLang="zh-CN" dirty="0"/>
              <a:t>requirements.</a:t>
            </a:r>
            <a:endParaRPr lang="zh-CN" altLang="zh-CN" dirty="0"/>
          </a:p>
          <a:p>
            <a:pPr lvl="1" hangingPunct="0"/>
            <a:r>
              <a:rPr lang="en-US" altLang="zh-CN" smtClean="0"/>
              <a:t>immunity </a:t>
            </a:r>
            <a:r>
              <a:rPr lang="en-US" altLang="zh-CN" dirty="0"/>
              <a:t>requirements</a:t>
            </a:r>
            <a:r>
              <a:rPr lang="en-US" altLang="zh-CN" dirty="0" smtClean="0"/>
              <a:t>.</a:t>
            </a:r>
          </a:p>
          <a:p>
            <a:pPr lvl="1" hangingPunct="0"/>
            <a:r>
              <a:rPr lang="en-US" altLang="zh-CN" dirty="0"/>
              <a:t>Limit the features which have been finished before Rel-17 to be considered</a:t>
            </a:r>
            <a:endParaRPr lang="zh-CN" altLang="zh-CN" dirty="0"/>
          </a:p>
          <a:p>
            <a:pPr lvl="0" hangingPunct="0"/>
            <a:r>
              <a:rPr lang="en-US" altLang="zh-CN" dirty="0" smtClean="0"/>
              <a:t>Consider </a:t>
            </a:r>
            <a:r>
              <a:rPr lang="en-US" altLang="zh-CN" dirty="0"/>
              <a:t>potential additional EMC requirements for LTE UE supporting different features as defined in TS 36.101.</a:t>
            </a:r>
            <a:endParaRPr lang="zh-CN" altLang="zh-CN" dirty="0"/>
          </a:p>
          <a:p>
            <a:pPr lvl="1" hangingPunct="0"/>
            <a:r>
              <a:rPr lang="en-US" altLang="zh-CN" dirty="0" smtClean="0"/>
              <a:t>emission </a:t>
            </a:r>
            <a:r>
              <a:rPr lang="en-US" altLang="zh-CN" dirty="0"/>
              <a:t>requirements.</a:t>
            </a:r>
            <a:endParaRPr lang="zh-CN" altLang="zh-CN" dirty="0"/>
          </a:p>
          <a:p>
            <a:pPr lvl="1" hangingPunct="0"/>
            <a:r>
              <a:rPr lang="en-US" altLang="zh-CN" dirty="0" smtClean="0"/>
              <a:t>immunity </a:t>
            </a:r>
            <a:r>
              <a:rPr lang="en-US" altLang="zh-CN" dirty="0"/>
              <a:t>requirements</a:t>
            </a:r>
            <a:r>
              <a:rPr lang="en-US" altLang="zh-CN" dirty="0" smtClean="0"/>
              <a:t>.</a:t>
            </a:r>
            <a:r>
              <a:rPr lang="en-US" altLang="zh-CN" dirty="0"/>
              <a:t> </a:t>
            </a:r>
            <a:endParaRPr lang="en-US" altLang="zh-CN" dirty="0" smtClean="0"/>
          </a:p>
          <a:p>
            <a:pPr lvl="1" hangingPunct="0"/>
            <a:r>
              <a:rPr lang="en-US" altLang="zh-CN" dirty="0"/>
              <a:t>Limit the features which have been finished before Rel-17 to be considered</a:t>
            </a:r>
            <a:endParaRPr lang="zh-CN" altLang="zh-CN" dirty="0"/>
          </a:p>
          <a:p>
            <a:pPr lvl="0" hangingPunct="0"/>
            <a:r>
              <a:rPr lang="en-US" altLang="zh-CN" dirty="0"/>
              <a:t>Define receiver exclusion band for UE supporting different </a:t>
            </a:r>
            <a:r>
              <a:rPr lang="en-US" altLang="zh-CN" dirty="0" smtClean="0"/>
              <a:t>features</a:t>
            </a:r>
            <a:endParaRPr lang="zh-CN" altLang="zh-CN" dirty="0"/>
          </a:p>
          <a:p>
            <a:pPr lvl="0" hangingPunct="0"/>
            <a:r>
              <a:rPr lang="en-US" altLang="zh-CN" dirty="0"/>
              <a:t>Investigate current 3GPP UE EMC radiated emission limit.</a:t>
            </a:r>
            <a:endParaRPr lang="zh-CN" altLang="zh-CN" dirty="0"/>
          </a:p>
          <a:p>
            <a:pPr lvl="1"/>
            <a:r>
              <a:rPr lang="en-US" altLang="zh-CN" dirty="0"/>
              <a:t>-Whether current test frequency range is suitable, including the lower and upper test frequency range.</a:t>
            </a:r>
          </a:p>
          <a:p>
            <a:pPr lvl="1"/>
            <a:endParaRPr lang="en-US" altLang="zh-CN" dirty="0" smtClean="0"/>
          </a:p>
        </p:txBody>
      </p:sp>
    </p:spTree>
    <p:extLst>
      <p:ext uri="{BB962C8B-B14F-4D97-AF65-F5344CB8AC3E}">
        <p14:creationId xmlns:p14="http://schemas.microsoft.com/office/powerpoint/2010/main" val="341458379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81925" y="120620"/>
            <a:ext cx="10058400" cy="811851"/>
          </a:xfrm>
        </p:spPr>
        <p:txBody>
          <a:bodyPr/>
          <a:lstStyle/>
          <a:p>
            <a:r>
              <a:rPr lang="en-US" altLang="zh-CN" dirty="0" smtClean="0"/>
              <a:t>Objectives</a:t>
            </a:r>
            <a:endParaRPr lang="zh-CN" altLang="en-US" dirty="0"/>
          </a:p>
        </p:txBody>
      </p:sp>
      <p:sp>
        <p:nvSpPr>
          <p:cNvPr id="3" name="内容占位符 2"/>
          <p:cNvSpPr>
            <a:spLocks noGrp="1"/>
          </p:cNvSpPr>
          <p:nvPr>
            <p:ph idx="1"/>
          </p:nvPr>
        </p:nvSpPr>
        <p:spPr>
          <a:xfrm>
            <a:off x="681925" y="1222049"/>
            <a:ext cx="11236271" cy="5044280"/>
          </a:xfrm>
        </p:spPr>
        <p:txBody>
          <a:bodyPr>
            <a:normAutofit/>
          </a:bodyPr>
          <a:lstStyle/>
          <a:p>
            <a:r>
              <a:rPr lang="en-US" altLang="zh-CN" dirty="0" smtClean="0"/>
              <a:t>Performance part:</a:t>
            </a:r>
          </a:p>
          <a:p>
            <a:pPr lvl="1"/>
            <a:r>
              <a:rPr lang="en-US" altLang="zh-CN" dirty="0" smtClean="0"/>
              <a:t>Investigate how to establish the communication link for NR and LTE UEs with different features</a:t>
            </a:r>
          </a:p>
          <a:p>
            <a:pPr lvl="2"/>
            <a:r>
              <a:rPr lang="en-US" altLang="zh-CN" dirty="0" smtClean="0"/>
              <a:t>Possible </a:t>
            </a:r>
            <a:r>
              <a:rPr lang="en-US" altLang="zh-CN" dirty="0" err="1" smtClean="0"/>
              <a:t>deltaRIB</a:t>
            </a:r>
            <a:r>
              <a:rPr lang="en-US" altLang="zh-CN" dirty="0" smtClean="0"/>
              <a:t> to be considered.</a:t>
            </a:r>
          </a:p>
          <a:p>
            <a:pPr lvl="2"/>
            <a:r>
              <a:rPr lang="en-US" altLang="zh-CN" dirty="0" smtClean="0"/>
              <a:t>Possible MSD to be considered.</a:t>
            </a:r>
          </a:p>
          <a:p>
            <a:pPr lvl="1"/>
            <a:r>
              <a:rPr lang="en-US" altLang="zh-CN" dirty="0" smtClean="0"/>
              <a:t>Investigate the test configurations for NR and LTE UEs with different features</a:t>
            </a:r>
          </a:p>
          <a:p>
            <a:pPr lvl="2" hangingPunct="0"/>
            <a:r>
              <a:rPr lang="en-US" altLang="zh-CN" dirty="0" smtClean="0"/>
              <a:t>Investigate </a:t>
            </a:r>
            <a:r>
              <a:rPr lang="en-US" altLang="zh-CN" dirty="0"/>
              <a:t>whether current test configuration defined in RAN5 can be re-used in EMC tests.</a:t>
            </a:r>
            <a:endParaRPr lang="zh-CN" altLang="zh-CN" dirty="0"/>
          </a:p>
          <a:p>
            <a:pPr lvl="2" hangingPunct="0"/>
            <a:r>
              <a:rPr lang="en-US" altLang="zh-CN" dirty="0" smtClean="0"/>
              <a:t>Investigate </a:t>
            </a:r>
            <a:r>
              <a:rPr lang="en-US" altLang="zh-CN" dirty="0"/>
              <a:t>whether current OTA test configuration can be reused for radiated emission test.</a:t>
            </a:r>
            <a:endParaRPr lang="zh-CN" altLang="zh-CN" dirty="0"/>
          </a:p>
          <a:p>
            <a:pPr lvl="2" hangingPunct="0"/>
            <a:r>
              <a:rPr lang="en-US" altLang="zh-CN" dirty="0" smtClean="0"/>
              <a:t>Investigate </a:t>
            </a:r>
            <a:r>
              <a:rPr lang="en-US" altLang="zh-CN" dirty="0"/>
              <a:t>whether regulations have already defined test configurations and if these regulations can be reused.</a:t>
            </a:r>
            <a:endParaRPr lang="zh-CN" altLang="zh-CN" dirty="0"/>
          </a:p>
          <a:p>
            <a:pPr marL="384048" lvl="2" indent="0">
              <a:buNone/>
            </a:pPr>
            <a:endParaRPr lang="en-US" altLang="zh-CN" dirty="0"/>
          </a:p>
        </p:txBody>
      </p:sp>
    </p:spTree>
    <p:extLst>
      <p:ext uri="{BB962C8B-B14F-4D97-AF65-F5344CB8AC3E}">
        <p14:creationId xmlns:p14="http://schemas.microsoft.com/office/powerpoint/2010/main" val="3294223972"/>
      </p:ext>
    </p:extLst>
  </p:cSld>
  <p:clrMapOvr>
    <a:masterClrMapping/>
  </p:clrMapOvr>
  <p:timing>
    <p:tnLst>
      <p:par>
        <p:cTn id="1" dur="indefinite" restart="never" nodeType="tmRoot"/>
      </p:par>
    </p:tnLst>
  </p:timing>
</p:sld>
</file>

<file path=ppt/theme/theme1.xml><?xml version="1.0" encoding="utf-8"?>
<a:theme xmlns:a="http://schemas.openxmlformats.org/drawingml/2006/main" name="回顾">
  <a:themeElements>
    <a:clrScheme name="橙色">
      <a:dk1>
        <a:srgbClr val="000000"/>
      </a:dk1>
      <a:lt1>
        <a:sysClr val="window" lastClr="FFFFFF"/>
      </a:lt1>
      <a:dk2>
        <a:srgbClr val="637052"/>
      </a:dk2>
      <a:lt2>
        <a:srgbClr val="CCDDEA"/>
      </a:lt2>
      <a:accent1>
        <a:srgbClr val="E48312"/>
      </a:accent1>
      <a:accent2>
        <a:srgbClr val="BD582C"/>
      </a:accent2>
      <a:accent3>
        <a:srgbClr val="865640"/>
      </a:accent3>
      <a:accent4>
        <a:srgbClr val="9B8357"/>
      </a:accent4>
      <a:accent5>
        <a:srgbClr val="C2BC80"/>
      </a:accent5>
      <a:accent6>
        <a:srgbClr val="94A088"/>
      </a:accent6>
      <a:hlink>
        <a:srgbClr val="2998E3"/>
      </a:hlink>
      <a:folHlink>
        <a:srgbClr val="8C8C8C"/>
      </a:folHlink>
    </a:clrScheme>
    <a:fontScheme name="回顾">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回顾">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thm15="http://schemas.microsoft.com/office/thememl/2012/main" name="Retrospect" id="{5F128B03-DCCA-4EEB-AB3B-CF2899314A46}" vid="{3F1AAB62-24C6-49D2-8E01-B56FAC9A3DCD}"/>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WUS-general summary</Template>
  <TotalTime>93023</TotalTime>
  <Words>613</Words>
  <Application>Microsoft Office PowerPoint</Application>
  <PresentationFormat>宽屏</PresentationFormat>
  <Paragraphs>59</Paragraphs>
  <Slides>5</Slides>
  <Notes>0</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5</vt:i4>
      </vt:variant>
    </vt:vector>
  </HeadingPairs>
  <TitlesOfParts>
    <vt:vector size="13" baseType="lpstr">
      <vt:lpstr>Arial Unicode MS</vt:lpstr>
      <vt:lpstr>宋体</vt:lpstr>
      <vt:lpstr>Arial</vt:lpstr>
      <vt:lpstr>Calibri</vt:lpstr>
      <vt:lpstr>Calibri Light</vt:lpstr>
      <vt:lpstr>Times New Roman</vt:lpstr>
      <vt:lpstr>Wingdings</vt:lpstr>
      <vt:lpstr>回顾</vt:lpstr>
      <vt:lpstr>Motivation for new WID on UE EMC enhancement</vt:lpstr>
      <vt:lpstr>Background</vt:lpstr>
      <vt:lpstr>Justification</vt:lpstr>
      <vt:lpstr>Objectives</vt:lpstr>
      <vt:lpstr>Objectives</vt:lpstr>
    </vt:vector>
  </TitlesOfParts>
  <Company>Microsoft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Rel-16 discussion</dc:title>
  <dc:creator>Microsoft</dc:creator>
  <cp:lastModifiedBy>Rui Zhou</cp:lastModifiedBy>
  <cp:revision>964</cp:revision>
  <dcterms:created xsi:type="dcterms:W3CDTF">2018-04-28T02:54:17Z</dcterms:created>
  <dcterms:modified xsi:type="dcterms:W3CDTF">2020-09-07T10:06:52Z</dcterms:modified>
</cp:coreProperties>
</file>