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Intermediate summary of </a:t>
            </a:r>
            <a:r>
              <a:rPr lang="en-GB" b="1" dirty="0" err="1"/>
              <a:t>Switched_UL</a:t>
            </a:r>
            <a:r>
              <a:rPr lang="en-GB" b="1" dirty="0"/>
              <a:t>	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/>
              <a:t>Nokia (</a:t>
            </a:r>
            <a:r>
              <a:rPr lang="fi-FI" b="1" dirty="0" err="1"/>
              <a:t>moderator</a:t>
            </a:r>
            <a:r>
              <a:rPr lang="fi-FI" b="1" dirty="0"/>
              <a:t>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31F8E-23A1-424D-A570-BF6055CA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566"/>
          </a:xfrm>
        </p:spPr>
        <p:txBody>
          <a:bodyPr/>
          <a:lstStyle/>
          <a:p>
            <a:r>
              <a:rPr lang="fi-FI" dirty="0" err="1"/>
              <a:t>Scope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en-US" dirty="0"/>
              <a:t>[</a:t>
            </a:r>
            <a:r>
              <a:rPr lang="en-GB" dirty="0" err="1"/>
              <a:t>Switched_UL</a:t>
            </a:r>
            <a:r>
              <a:rPr lang="en-GB" dirty="0"/>
              <a:t>] </a:t>
            </a:r>
            <a:r>
              <a:rPr lang="fi-FI" dirty="0" err="1"/>
              <a:t>email</a:t>
            </a:r>
            <a:r>
              <a:rPr lang="fi-FI" dirty="0"/>
              <a:t> </a:t>
            </a:r>
            <a:r>
              <a:rPr lang="fi-FI" dirty="0" err="1"/>
              <a:t>discussion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CD60A-28A9-4D64-B133-4FD411C7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en-US" dirty="0"/>
              <a:t>following contributions; </a:t>
            </a:r>
            <a:r>
              <a:rPr lang="en-GB" dirty="0"/>
              <a:t>RP-200</a:t>
            </a:r>
            <a:r>
              <a:rPr lang="en-US" dirty="0"/>
              <a:t>879, </a:t>
            </a:r>
            <a:r>
              <a:rPr lang="en-GB" dirty="0"/>
              <a:t>RP-200</a:t>
            </a:r>
            <a:r>
              <a:rPr lang="en-US" dirty="0"/>
              <a:t>1125, </a:t>
            </a:r>
            <a:r>
              <a:rPr lang="en-GB" dirty="0"/>
              <a:t>RP-200</a:t>
            </a:r>
            <a:r>
              <a:rPr lang="en-US" dirty="0"/>
              <a:t>880 and </a:t>
            </a:r>
            <a:r>
              <a:rPr lang="en-GB" dirty="0"/>
              <a:t>RP-200</a:t>
            </a:r>
            <a:r>
              <a:rPr lang="en-US" dirty="0"/>
              <a:t>1126 were discussed under the [</a:t>
            </a:r>
            <a:r>
              <a:rPr lang="en-GB" dirty="0" err="1"/>
              <a:t>Switched_UL</a:t>
            </a:r>
            <a:r>
              <a:rPr lang="en-GB" dirty="0"/>
              <a:t>] email discussion	</a:t>
            </a:r>
            <a:r>
              <a:rPr lang="en-US" dirty="0"/>
              <a:t>. </a:t>
            </a:r>
          </a:p>
          <a:p>
            <a:r>
              <a:rPr lang="en-GB" dirty="0"/>
              <a:t>RP-200</a:t>
            </a:r>
            <a:r>
              <a:rPr lang="en-US" dirty="0"/>
              <a:t>705 is a RAN1 CR pack and was not treated in this discussion. Instead the document should be approved in RAN#88e independently of this email discussion</a:t>
            </a:r>
          </a:p>
        </p:txBody>
      </p:sp>
    </p:spTree>
    <p:extLst>
      <p:ext uri="{BB962C8B-B14F-4D97-AF65-F5344CB8AC3E}">
        <p14:creationId xmlns:p14="http://schemas.microsoft.com/office/powerpoint/2010/main" val="314020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A2E1-B2D9-4123-B1C0-76B31D30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830"/>
          </a:xfrm>
        </p:spPr>
        <p:txBody>
          <a:bodyPr/>
          <a:lstStyle/>
          <a:p>
            <a:r>
              <a:rPr lang="fi-FI" dirty="0" err="1"/>
              <a:t>Moderator’s</a:t>
            </a:r>
            <a:r>
              <a:rPr lang="fi-FI" dirty="0"/>
              <a:t> </a:t>
            </a:r>
            <a:r>
              <a:rPr lang="fi-FI" dirty="0" err="1"/>
              <a:t>questions</a:t>
            </a:r>
            <a:r>
              <a:rPr lang="fi-FI" dirty="0"/>
              <a:t>/</a:t>
            </a:r>
            <a:r>
              <a:rPr lang="fi-FI" dirty="0" err="1"/>
              <a:t>options</a:t>
            </a:r>
            <a:r>
              <a:rPr lang="fi-FI" dirty="0"/>
              <a:t> for </a:t>
            </a:r>
            <a:r>
              <a:rPr lang="fi-FI" dirty="0" err="1"/>
              <a:t>discussion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3E16-DAAA-4ACE-9A20-584D399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991"/>
            <a:ext cx="10515600" cy="49550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moderator initiated the email discussion with the two options; Option A) and Option B) and companies were requested to provide their feedback for these two options</a:t>
            </a:r>
          </a:p>
          <a:p>
            <a:pPr marL="0" indent="0">
              <a:buNone/>
            </a:pPr>
            <a:r>
              <a:rPr lang="en-US" b="1" u="sng" dirty="0"/>
              <a:t>Option A)  </a:t>
            </a:r>
            <a:r>
              <a:rPr lang="en-US" dirty="0"/>
              <a:t>The CRs in RP-200879 and RP-200880 to TS38.101-1 and TS38.101-3 are the same ones that were nearly agreed in RAN4#95e’s GTW session. In the RAN4 GTW session only one company requested more time to </a:t>
            </a:r>
            <a:r>
              <a:rPr lang="en-US" dirty="0" err="1"/>
              <a:t>analyse</a:t>
            </a:r>
            <a:r>
              <a:rPr lang="en-US" dirty="0"/>
              <a:t> the CRs. These CRs are now proposed for approval in RAN#88e. </a:t>
            </a:r>
          </a:p>
          <a:p>
            <a:pPr marL="0" indent="0">
              <a:buNone/>
            </a:pPr>
            <a:r>
              <a:rPr lang="en-US" b="1" u="sng" dirty="0"/>
              <a:t>Option B) </a:t>
            </a:r>
            <a:r>
              <a:rPr lang="en-US" dirty="0"/>
              <a:t>RP-201126 makes the following two proposals for progressing UL Tx switching in the next RAN4 meeting#96e instead of approving  the CRs in RP-200879 and RP-200880 in RAN88e.</a:t>
            </a:r>
          </a:p>
          <a:p>
            <a:r>
              <a:rPr lang="en-US" dirty="0"/>
              <a:t>Proposal 1: Discuss in RAN4#96-e on how to achieve the common clarification on maximum output power for the scenarios of EN-DC, UL CA and SUL.  </a:t>
            </a:r>
          </a:p>
          <a:p>
            <a:r>
              <a:rPr lang="en-US" dirty="0"/>
              <a:t>Proposal 2: Specify the location of switching period in RAN4.  Discuss the following proposal as one of the potential solutions in RAN4.</a:t>
            </a:r>
          </a:p>
          <a:p>
            <a:pPr lvl="1"/>
            <a:r>
              <a:rPr lang="en-US" dirty="0"/>
              <a:t>If the configured location of switching period is carrier 1, </a:t>
            </a:r>
          </a:p>
          <a:p>
            <a:pPr lvl="2"/>
            <a:r>
              <a:rPr lang="en-US" dirty="0"/>
              <a:t>If the switching period is present, the switching period is placed at the beginning of the slot for an uplink/downlink slot with larger SCS or at the non-uplink symbols immediately before the uplink symbols in a special slot with larger SCS.</a:t>
            </a:r>
          </a:p>
          <a:p>
            <a:pPr lvl="1"/>
            <a:r>
              <a:rPr lang="en-US" dirty="0"/>
              <a:t>If the configured location of switching period is carrier 2, </a:t>
            </a:r>
          </a:p>
          <a:p>
            <a:pPr lvl="2"/>
            <a:r>
              <a:rPr lang="en-US" dirty="0"/>
              <a:t>If the switching period is present, the switching period is placed at the end of the slot for an uplink/downlink slot with larger SCS or at the start of the uplink symbols in a special slot with larger SCS.</a:t>
            </a:r>
          </a:p>
          <a:p>
            <a:r>
              <a:rPr lang="en-US" dirty="0"/>
              <a:t> RP-201125 also proposes an alternative CR to TS38.101-1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258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A2E1-B2D9-4123-B1C0-76B31D30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830"/>
          </a:xfrm>
        </p:spPr>
        <p:txBody>
          <a:bodyPr/>
          <a:lstStyle/>
          <a:p>
            <a:r>
              <a:rPr lang="fi-FI" dirty="0" err="1"/>
              <a:t>Summary</a:t>
            </a:r>
            <a:r>
              <a:rPr lang="fi-FI" dirty="0"/>
              <a:t> of </a:t>
            </a:r>
            <a:r>
              <a:rPr lang="fi-FI" dirty="0" err="1"/>
              <a:t>company</a:t>
            </a:r>
            <a:r>
              <a:rPr lang="fi-FI" dirty="0"/>
              <a:t>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3E16-DAAA-4ACE-9A20-584D399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991"/>
            <a:ext cx="10515600" cy="4955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Option A)</a:t>
            </a:r>
            <a:endParaRPr lang="en-US" dirty="0"/>
          </a:p>
          <a:p>
            <a:r>
              <a:rPr lang="en-US" dirty="0"/>
              <a:t>Majority of companies (10) responding to the email discussion supported the option A) to approve CRs in RP-200879 and RP-200880 in RAN4#88e</a:t>
            </a:r>
          </a:p>
          <a:p>
            <a:r>
              <a:rPr lang="en-US" dirty="0"/>
              <a:t>One company felt that for the time mask requirements the option A is ok but due to SAR issues with SUL an update to the SUL part of the CR to TS38.101-1 should be made</a:t>
            </a:r>
          </a:p>
          <a:p>
            <a:pPr marL="0" indent="0">
              <a:buNone/>
            </a:pPr>
            <a:r>
              <a:rPr lang="en-US" b="1" u="sng" dirty="0"/>
              <a:t>Option B)</a:t>
            </a:r>
            <a:endParaRPr lang="en-US" dirty="0"/>
          </a:p>
          <a:p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companies</a:t>
            </a:r>
            <a:r>
              <a:rPr lang="fi-FI" dirty="0"/>
              <a:t> </a:t>
            </a:r>
            <a:r>
              <a:rPr lang="fi-FI" dirty="0" err="1"/>
              <a:t>supported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option B)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7486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CA2E1-B2D9-4123-B1C0-76B31D30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830"/>
          </a:xfrm>
        </p:spPr>
        <p:txBody>
          <a:bodyPr/>
          <a:lstStyle/>
          <a:p>
            <a:r>
              <a:rPr lang="fi-FI" dirty="0"/>
              <a:t>Next </a:t>
            </a:r>
            <a:r>
              <a:rPr lang="fi-FI" dirty="0" err="1"/>
              <a:t>steps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3E16-DAAA-4ACE-9A20-584D399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991"/>
            <a:ext cx="10515600" cy="49550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1512D3-F0AD-4363-B5EE-FC0E5B4BB810}"/>
              </a:ext>
            </a:extLst>
          </p:cNvPr>
          <p:cNvSpPr txBox="1">
            <a:spLocks/>
          </p:cNvSpPr>
          <p:nvPr/>
        </p:nvSpPr>
        <p:spPr>
          <a:xfrm>
            <a:off x="990600" y="1534391"/>
            <a:ext cx="10515600" cy="4955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It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 to </a:t>
            </a:r>
            <a:r>
              <a:rPr lang="fi-FI" dirty="0" err="1"/>
              <a:t>reach</a:t>
            </a:r>
            <a:r>
              <a:rPr lang="fi-FI" dirty="0"/>
              <a:t> </a:t>
            </a:r>
            <a:r>
              <a:rPr lang="fi-FI" dirty="0" err="1"/>
              <a:t>full</a:t>
            </a:r>
            <a:r>
              <a:rPr lang="fi-FI" dirty="0"/>
              <a:t> </a:t>
            </a:r>
            <a:r>
              <a:rPr lang="fi-FI" dirty="0" err="1"/>
              <a:t>consensus</a:t>
            </a:r>
            <a:r>
              <a:rPr lang="fi-FI" dirty="0"/>
              <a:t> </a:t>
            </a:r>
            <a:r>
              <a:rPr lang="fi-FI" dirty="0" err="1"/>
              <a:t>over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email</a:t>
            </a:r>
            <a:r>
              <a:rPr lang="fi-FI" dirty="0"/>
              <a:t> </a:t>
            </a:r>
          </a:p>
          <a:p>
            <a:r>
              <a:rPr lang="fi-FI" dirty="0" err="1">
                <a:sym typeface="Wingdings" panose="05000000000000000000" pitchFamily="2" charset="2"/>
              </a:rPr>
              <a:t>Therefore</a:t>
            </a:r>
            <a:r>
              <a:rPr lang="fi-FI" dirty="0">
                <a:sym typeface="Wingdings" panose="05000000000000000000" pitchFamily="2" charset="2"/>
              </a:rPr>
              <a:t>, It </a:t>
            </a:r>
            <a:r>
              <a:rPr lang="fi-FI" dirty="0" err="1">
                <a:sym typeface="Wingdings" panose="05000000000000000000" pitchFamily="2" charset="2"/>
              </a:rPr>
              <a:t>would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beneficial</a:t>
            </a:r>
            <a:r>
              <a:rPr lang="fi-FI" dirty="0">
                <a:sym typeface="Wingdings" panose="05000000000000000000" pitchFamily="2" charset="2"/>
              </a:rPr>
              <a:t> to </a:t>
            </a:r>
            <a:r>
              <a:rPr lang="fi-FI" dirty="0" err="1">
                <a:sym typeface="Wingdings" panose="05000000000000000000" pitchFamily="2" charset="2"/>
              </a:rPr>
              <a:t>discuss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this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issue</a:t>
            </a:r>
            <a:r>
              <a:rPr lang="fi-FI" dirty="0">
                <a:sym typeface="Wingdings" panose="05000000000000000000" pitchFamily="2" charset="2"/>
              </a:rPr>
              <a:t> in </a:t>
            </a:r>
            <a:r>
              <a:rPr lang="fi-FI" dirty="0" err="1">
                <a:sym typeface="Wingdings" panose="05000000000000000000" pitchFamily="2" charset="2"/>
              </a:rPr>
              <a:t>the</a:t>
            </a:r>
            <a:r>
              <a:rPr lang="fi-FI" dirty="0">
                <a:sym typeface="Wingdings" panose="05000000000000000000" pitchFamily="2" charset="2"/>
              </a:rPr>
              <a:t> GTW session and </a:t>
            </a:r>
            <a:r>
              <a:rPr lang="fi-FI" dirty="0" err="1">
                <a:sym typeface="Wingdings" panose="05000000000000000000" pitchFamily="2" charset="2"/>
              </a:rPr>
              <a:t>see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if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companies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could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accept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the</a:t>
            </a:r>
            <a:r>
              <a:rPr lang="fi-FI" dirty="0">
                <a:sym typeface="Wingdings" panose="05000000000000000000" pitchFamily="2" charset="2"/>
              </a:rPr>
              <a:t> option A (</a:t>
            </a:r>
            <a:r>
              <a:rPr lang="fi-FI" dirty="0" err="1">
                <a:sym typeface="Wingdings" panose="05000000000000000000" pitchFamily="2" charset="2"/>
              </a:rPr>
              <a:t>the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approval</a:t>
            </a:r>
            <a:r>
              <a:rPr lang="fi-FI" dirty="0">
                <a:sym typeface="Wingdings" panose="05000000000000000000" pitchFamily="2" charset="2"/>
              </a:rPr>
              <a:t> of </a:t>
            </a:r>
            <a:r>
              <a:rPr lang="fi-FI" dirty="0" err="1">
                <a:sym typeface="Wingdings" panose="05000000000000000000" pitchFamily="2" charset="2"/>
              </a:rPr>
              <a:t>the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CRs</a:t>
            </a:r>
            <a:r>
              <a:rPr lang="fi-FI" dirty="0">
                <a:sym typeface="Wingdings" panose="05000000000000000000" pitchFamily="2" charset="2"/>
              </a:rPr>
              <a:t> in </a:t>
            </a:r>
            <a:r>
              <a:rPr lang="en-US" dirty="0"/>
              <a:t>RP-200879 and RP-200880), which got the most of the support.</a:t>
            </a:r>
          </a:p>
          <a:p>
            <a:r>
              <a:rPr lang="en-US" dirty="0"/>
              <a:t>Before the GTW session it should be discussed if the concerns for the approval of the CRs in RP-200879 and RP-200880 can </a:t>
            </a:r>
            <a:r>
              <a:rPr lang="en-US"/>
              <a:t>be alleviated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230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Scope of the [Switched_UL] email discussion</vt:lpstr>
      <vt:lpstr>Moderator’s questions/options for discussion</vt:lpstr>
      <vt:lpstr>Summary of company feedback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Sari Nielsen</cp:lastModifiedBy>
  <cp:revision>15</cp:revision>
  <dcterms:created xsi:type="dcterms:W3CDTF">2020-06-30T12:06:29Z</dcterms:created>
  <dcterms:modified xsi:type="dcterms:W3CDTF">2020-06-30T13:47:26Z</dcterms:modified>
</cp:coreProperties>
</file>