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729" r:id="rId1"/>
  </p:sldMasterIdLst>
  <p:notesMasterIdLst>
    <p:notesMasterId r:id="rId5"/>
  </p:notesMasterIdLst>
  <p:handoutMasterIdLst>
    <p:handoutMasterId r:id="rId6"/>
  </p:handoutMasterIdLst>
  <p:sldIdLst>
    <p:sldId id="452" r:id="rId2"/>
    <p:sldId id="962" r:id="rId3"/>
    <p:sldId id="922" r:id="rId4"/>
  </p:sldIdLst>
  <p:sldSz cx="9144000" cy="6858000" type="screen4x3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72AF2F"/>
    <a:srgbClr val="B1D254"/>
    <a:srgbClr val="FF3300"/>
    <a:srgbClr val="FFCC00"/>
    <a:srgbClr val="72732F"/>
    <a:srgbClr val="C6D254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0" autoAdjust="0"/>
    <p:restoredTop sz="94660" autoAdjust="0"/>
  </p:normalViewPr>
  <p:slideViewPr>
    <p:cSldViewPr snapToGrid="0">
      <p:cViewPr varScale="1">
        <p:scale>
          <a:sx n="67" d="100"/>
          <a:sy n="67" d="100"/>
        </p:scale>
        <p:origin x="1224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867FF36F-819D-4D2B-A8BB-AF91032F0C08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5286934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061" y="4416091"/>
            <a:ext cx="5142280" cy="4183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459FDB58-73C4-413E-BB6C-BBE882DFCE1B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0612503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5325"/>
            <a:ext cx="4649788" cy="3487738"/>
          </a:xfrm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2411" y="4417587"/>
            <a:ext cx="5145581" cy="418248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1869344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fi-FI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</p:spPr>
        <p:txBody>
          <a:bodyPr/>
          <a:lstStyle>
            <a:lvl1pPr>
              <a:defRPr/>
            </a:lvl1pPr>
          </a:lstStyle>
          <a:p>
            <a:fld id="{ED32EBC1-262A-4BE7-B9F3-9F3AFBBA0893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127077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73D7228-79D2-4A43-9F7D-95D572D85026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5652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183F171-0A11-43E5-B070-5F21A599C37C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9927235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D729CA9-0B79-4B9A-B62F-ED6DB8AE837C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2555285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A851C810-DF41-44A4-96B1-30899027F1DF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409670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9723052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1FE3C95-0919-4D11-B52B-A1D487465AA3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7414780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1609000-B0AB-4B70-92DC-1906A0EA0615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713234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F5F441D-FDC9-4917-8782-9FB1A52175EE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208556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CF5DB0B-C0D7-4C62-A89C-F6E83EC7A4B0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5208191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F83FCB4-3B62-4790-B149-1B187BB8C5D5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571195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A1FDCA5-AF96-43E1-A56E-6D95327FFFD0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42174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i-FI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88281B7-44C3-492A-8DFD-11FF2867AA2E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826682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6456363"/>
            <a:ext cx="464185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683418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pic>
        <p:nvPicPr>
          <p:cNvPr id="1030" name="Picture 6" descr="3GPP_TM_RD.jpg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100">
                <a:solidFill>
                  <a:schemeClr val="bg1"/>
                </a:solidFill>
                <a:latin typeface="Arial" charset="0"/>
              </a:defRPr>
            </a:lvl1pPr>
          </a:lstStyle>
          <a:p>
            <a:fld id="{F5492D28-9CB3-4957-BFD2-683A3D6260A5}" type="slidenum">
              <a:rPr lang="en-GB" altLang="en-US"/>
              <a:pPr/>
              <a:t>‹#›</a:t>
            </a:fld>
            <a:endParaRPr lang="en-GB" altLang="en-US" dirty="0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427038" y="6437313"/>
            <a:ext cx="457676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© 3GPP 2009     Mobile World Congress, Barcelona, 19</a:t>
            </a:r>
            <a:r>
              <a:rPr lang="en-GB" altLang="en-US" sz="1000" baseline="30000" dirty="0">
                <a:solidFill>
                  <a:schemeClr val="bg1"/>
                </a:solidFill>
                <a:latin typeface="Arial" panose="020B0604020202020204" pitchFamily="34" charset="0"/>
              </a:rPr>
              <a:t>th</a:t>
            </a: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 February 2009</a:t>
            </a:r>
          </a:p>
        </p:txBody>
      </p:sp>
      <p:pic>
        <p:nvPicPr>
          <p:cNvPr id="1033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8" descr="green.jp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6456363"/>
            <a:ext cx="7634288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5" name="Picture 6" descr="3GPP_TM_RD.jpg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3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427038" y="6473825"/>
            <a:ext cx="71786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© 3GPP 2020</a:t>
            </a:r>
          </a:p>
        </p:txBody>
      </p:sp>
      <p:sp>
        <p:nvSpPr>
          <p:cNvPr id="56334" name="Slide Number Placeholder 4"/>
          <p:cNvSpPr txBox="1">
            <a:spLocks noGrp="1"/>
          </p:cNvSpPr>
          <p:nvPr/>
        </p:nvSpPr>
        <p:spPr bwMode="auto">
          <a:xfrm>
            <a:off x="8574088" y="6464300"/>
            <a:ext cx="395287" cy="22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fld id="{E4DF48D0-4F83-437C-BDD1-C6E5F5F353CD}" type="slidenum">
              <a:rPr lang="en-GB" altLang="en-US" sz="1100">
                <a:solidFill>
                  <a:schemeClr val="bg1"/>
                </a:solidFill>
                <a:latin typeface="Arial" charset="0"/>
              </a:rPr>
              <a:pPr eaLnBrk="1" hangingPunct="1"/>
              <a:t>‹#›</a:t>
            </a:fld>
            <a:endParaRPr lang="en-GB" altLang="en-US" sz="1100" dirty="0">
              <a:solidFill>
                <a:schemeClr val="bg1"/>
              </a:solidFill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55" r:id="rId1"/>
    <p:sldLayoutId id="2147484556" r:id="rId2"/>
    <p:sldLayoutId id="2147484557" r:id="rId3"/>
    <p:sldLayoutId id="2147484558" r:id="rId4"/>
    <p:sldLayoutId id="2147484559" r:id="rId5"/>
    <p:sldLayoutId id="2147484560" r:id="rId6"/>
    <p:sldLayoutId id="2147484561" r:id="rId7"/>
    <p:sldLayoutId id="2147484562" r:id="rId8"/>
    <p:sldLayoutId id="2147484563" r:id="rId9"/>
    <p:sldLayoutId id="2147484564" r:id="rId10"/>
    <p:sldLayoutId id="2147484565" r:id="rId11"/>
    <p:sldLayoutId id="2147484566" r:id="rId12"/>
    <p:sldLayoutId id="2147484567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8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6" descr="3GPP_TM_RD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90000" contrast="-80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628775"/>
            <a:ext cx="7620000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Rectangle 9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br>
              <a:rPr lang="en-US" altLang="zh-CN" dirty="0"/>
            </a:br>
            <a:br>
              <a:rPr lang="en-US" altLang="zh-CN" dirty="0"/>
            </a:br>
            <a:endParaRPr lang="en-GB" altLang="zh-CN" dirty="0">
              <a:ea typeface="SimSun" pitchFamily="2" charset="-122"/>
            </a:endParaRPr>
          </a:p>
        </p:txBody>
      </p:sp>
      <p:sp>
        <p:nvSpPr>
          <p:cNvPr id="5125" name="Subtitle 6"/>
          <p:cNvSpPr>
            <a:spLocks noGrp="1"/>
          </p:cNvSpPr>
          <p:nvPr>
            <p:ph type="subTitle" idx="4294967295"/>
          </p:nvPr>
        </p:nvSpPr>
        <p:spPr>
          <a:xfrm>
            <a:off x="2125744" y="4096574"/>
            <a:ext cx="5651369" cy="379414"/>
          </a:xfrm>
        </p:spPr>
        <p:txBody>
          <a:bodyPr/>
          <a:lstStyle/>
          <a:p>
            <a:pPr marL="0" indent="0">
              <a:buFontTx/>
              <a:buNone/>
            </a:pPr>
            <a:endParaRPr lang="en-GB" altLang="en-US" sz="2000" dirty="0">
              <a:latin typeface="Arial" charset="0"/>
            </a:endParaRPr>
          </a:p>
          <a:p>
            <a:pPr marL="0" indent="0">
              <a:buFontTx/>
              <a:buNone/>
            </a:pPr>
            <a:r>
              <a:rPr lang="en-GB" altLang="en-US" sz="2000" dirty="0">
                <a:latin typeface="Arial" charset="0"/>
              </a:rPr>
              <a:t>RAN4 Chairman (FUTUREWEI)</a:t>
            </a:r>
          </a:p>
        </p:txBody>
      </p:sp>
      <p:sp>
        <p:nvSpPr>
          <p:cNvPr id="12" name="Text Box 63"/>
          <p:cNvSpPr txBox="1">
            <a:spLocks noChangeArrowheads="1"/>
          </p:cNvSpPr>
          <p:nvPr/>
        </p:nvSpPr>
        <p:spPr bwMode="auto">
          <a:xfrm>
            <a:off x="847725" y="2459038"/>
            <a:ext cx="7858125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/>
            <a:r>
              <a:rPr lang="en-US" altLang="zh-CN" sz="4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SimSun" pitchFamily="2" charset="-122"/>
              </a:rPr>
              <a:t>Work areas of RAN4 R17 non-spectrum related WI/SIs</a:t>
            </a:r>
            <a:endParaRPr lang="en-US" altLang="zh-CN" sz="4400" dirty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7" name="Text Box 65"/>
          <p:cNvSpPr txBox="1">
            <a:spLocks noChangeArrowheads="1"/>
          </p:cNvSpPr>
          <p:nvPr/>
        </p:nvSpPr>
        <p:spPr bwMode="auto">
          <a:xfrm>
            <a:off x="273347" y="258763"/>
            <a:ext cx="711358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4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ts val="0"/>
              </a:spcBef>
              <a:buFontTx/>
              <a:buNone/>
            </a:pPr>
            <a:r>
              <a:rPr lang="en-GB" altLang="en-US" sz="2000" b="1" dirty="0">
                <a:latin typeface="Arial" charset="0"/>
                <a:cs typeface="Times New Roman" pitchFamily="18" charset="0"/>
              </a:rPr>
              <a:t>3GPP TSG RAN #8</a:t>
            </a:r>
            <a:r>
              <a:rPr lang="en-US" altLang="en-US" sz="2000" b="1" dirty="0">
                <a:latin typeface="Arial" charset="0"/>
                <a:cs typeface="Times New Roman" pitchFamily="18" charset="0"/>
              </a:rPr>
              <a:t>8-e</a:t>
            </a:r>
            <a:r>
              <a:rPr lang="en-GB" altLang="en-US" sz="2000" b="1" dirty="0">
                <a:latin typeface="Arial" charset="0"/>
                <a:cs typeface="Times New Roman" pitchFamily="18" charset="0"/>
              </a:rPr>
              <a:t>				RP-201331</a:t>
            </a:r>
          </a:p>
          <a:p>
            <a:pPr eaLnBrk="1" hangingPunct="1">
              <a:spcBef>
                <a:spcPts val="0"/>
              </a:spcBef>
              <a:buFontTx/>
              <a:buNone/>
            </a:pPr>
            <a:r>
              <a:rPr lang="en-US" altLang="zh-CN" sz="2000" b="1" dirty="0">
                <a:latin typeface="Arial" charset="0"/>
                <a:cs typeface="Times New Roman" pitchFamily="18" charset="0"/>
              </a:rPr>
              <a:t>E-meeting, June 29 - July 3, 2020</a:t>
            </a:r>
            <a:endParaRPr lang="en-GB" altLang="en-US" sz="2000" b="1" dirty="0">
              <a:latin typeface="Arial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678" y="0"/>
            <a:ext cx="6834188" cy="1143000"/>
          </a:xfrm>
        </p:spPr>
        <p:txBody>
          <a:bodyPr/>
          <a:lstStyle/>
          <a:p>
            <a:r>
              <a:rPr lang="en-US" dirty="0"/>
              <a:t>Work Areas </a:t>
            </a:r>
          </a:p>
        </p:txBody>
      </p:sp>
      <p:sp>
        <p:nvSpPr>
          <p:cNvPr id="5" name="矩形 4"/>
          <p:cNvSpPr/>
          <p:nvPr/>
        </p:nvSpPr>
        <p:spPr bwMode="auto">
          <a:xfrm>
            <a:off x="3947772" y="834081"/>
            <a:ext cx="2537254" cy="617838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2"/>
              </a:buBlip>
              <a:tabLst/>
            </a:pPr>
            <a:endParaRPr kumimoji="0" lang="zh-CN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325B8C94-62E4-4F44-AFD2-D542EA8CAAA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0277957"/>
              </p:ext>
            </p:extLst>
          </p:nvPr>
        </p:nvGraphicFramePr>
        <p:xfrm>
          <a:off x="457200" y="1142999"/>
          <a:ext cx="8229600" cy="512706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743200">
                  <a:extLst>
                    <a:ext uri="{9D8B030D-6E8A-4147-A177-3AD203B41FA5}">
                      <a16:colId xmlns:a16="http://schemas.microsoft.com/office/drawing/2014/main" val="1148403314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1981707487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2559509263"/>
                    </a:ext>
                  </a:extLst>
                </a:gridCol>
              </a:tblGrid>
              <a:tr h="25026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Proposed work area</a:t>
                      </a:r>
                      <a:endParaRPr lang="en-US" sz="1100">
                        <a:effectLst/>
                        <a:latin typeface="MS PGothic" panose="020B0600070205080204" pitchFamily="34" charset="-128"/>
                        <a:ea typeface="MS PGothic" panose="020B0600070205080204" pitchFamily="34" charset="-128"/>
                        <a:cs typeface="Calibri" panose="020F0502020204030204" pitchFamily="34" charset="0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WIDs or related tdocs</a:t>
                      </a:r>
                      <a:endParaRPr lang="en-US" sz="1100">
                        <a:effectLst/>
                        <a:latin typeface="MS PGothic" panose="020B0600070205080204" pitchFamily="34" charset="-128"/>
                        <a:ea typeface="MS PGothic" panose="020B0600070205080204" pitchFamily="34" charset="-128"/>
                        <a:cs typeface="Calibri" panose="020F0502020204030204" pitchFamily="34" charset="0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Moderator</a:t>
                      </a:r>
                      <a:endParaRPr lang="en-US" sz="1100">
                        <a:effectLst/>
                        <a:latin typeface="MS PGothic" panose="020B0600070205080204" pitchFamily="34" charset="-128"/>
                        <a:ea typeface="MS PGothic" panose="020B0600070205080204" pitchFamily="34" charset="-128"/>
                        <a:cs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435296523"/>
                  </a:ext>
                </a:extLst>
              </a:tr>
              <a:tr h="75078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RF FR1</a:t>
                      </a:r>
                      <a:endParaRPr lang="en-US" sz="1100">
                        <a:effectLst/>
                        <a:latin typeface="MS PGothic" panose="020B0600070205080204" pitchFamily="34" charset="-128"/>
                        <a:ea typeface="MS PGothic" panose="020B0600070205080204" pitchFamily="34" charset="-128"/>
                        <a:cs typeface="Calibri" panose="020F0502020204030204" pitchFamily="34" charset="0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FR1 RF (RP-200614), PC fallback (RP-200945), LTE overlapping CA (RP-200612)</a:t>
                      </a:r>
                      <a:endParaRPr lang="en-US" sz="1100">
                        <a:effectLst/>
                        <a:latin typeface="MS PGothic" panose="020B0600070205080204" pitchFamily="34" charset="-128"/>
                        <a:ea typeface="MS PGothic" panose="020B0600070205080204" pitchFamily="34" charset="-128"/>
                        <a:cs typeface="Calibri" panose="020F0502020204030204" pitchFamily="34" charset="0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Xizeng Dai</a:t>
                      </a:r>
                      <a:endParaRPr lang="en-US" sz="1100">
                        <a:effectLst/>
                        <a:latin typeface="MS PGothic" panose="020B0600070205080204" pitchFamily="34" charset="-128"/>
                        <a:ea typeface="MS PGothic" panose="020B0600070205080204" pitchFamily="34" charset="-128"/>
                        <a:cs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991879858"/>
                  </a:ext>
                </a:extLst>
              </a:tr>
              <a:tr h="25026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RF FR2</a:t>
                      </a:r>
                      <a:endParaRPr lang="en-US" sz="1100">
                        <a:effectLst/>
                        <a:latin typeface="MS PGothic" panose="020B0600070205080204" pitchFamily="34" charset="-128"/>
                        <a:ea typeface="MS PGothic" panose="020B0600070205080204" pitchFamily="34" charset="-128"/>
                        <a:cs typeface="Calibri" panose="020F0502020204030204" pitchFamily="34" charset="0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FR2 RF (RP-201109)</a:t>
                      </a:r>
                      <a:endParaRPr lang="en-US" sz="1100">
                        <a:effectLst/>
                        <a:latin typeface="MS PGothic" panose="020B0600070205080204" pitchFamily="34" charset="-128"/>
                        <a:ea typeface="MS PGothic" panose="020B0600070205080204" pitchFamily="34" charset="-128"/>
                        <a:cs typeface="Calibri" panose="020F0502020204030204" pitchFamily="34" charset="0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Sari Nielsen</a:t>
                      </a:r>
                      <a:endParaRPr lang="en-US" sz="1100">
                        <a:effectLst/>
                        <a:latin typeface="MS PGothic" panose="020B0600070205080204" pitchFamily="34" charset="-128"/>
                        <a:ea typeface="MS PGothic" panose="020B0600070205080204" pitchFamily="34" charset="-128"/>
                        <a:cs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642945217"/>
                  </a:ext>
                </a:extLst>
              </a:tr>
              <a:tr h="75078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RRM</a:t>
                      </a:r>
                      <a:endParaRPr lang="en-US" sz="1100">
                        <a:effectLst/>
                        <a:latin typeface="MS PGothic" panose="020B0600070205080204" pitchFamily="34" charset="-128"/>
                        <a:ea typeface="MS PGothic" panose="020B0600070205080204" pitchFamily="34" charset="-128"/>
                        <a:cs typeface="Calibri" panose="020F0502020204030204" pitchFamily="34" charset="0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RRM (RP-200641, RP-200813, RP-200926, RP-200939, RP-201030, RP-201101), MG (RP-201000, RP-201115)</a:t>
                      </a:r>
                      <a:endParaRPr lang="en-US" sz="1100" dirty="0">
                        <a:effectLst/>
                        <a:latin typeface="MS PGothic" panose="020B0600070205080204" pitchFamily="34" charset="-128"/>
                        <a:ea typeface="MS PGothic" panose="020B0600070205080204" pitchFamily="34" charset="-128"/>
                        <a:cs typeface="Calibri" panose="020F0502020204030204" pitchFamily="34" charset="0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Yang Tang</a:t>
                      </a:r>
                      <a:endParaRPr lang="en-US" sz="1100">
                        <a:effectLst/>
                        <a:latin typeface="MS PGothic" panose="020B0600070205080204" pitchFamily="34" charset="-128"/>
                        <a:ea typeface="MS PGothic" panose="020B0600070205080204" pitchFamily="34" charset="-128"/>
                        <a:cs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4474130"/>
                  </a:ext>
                </a:extLst>
              </a:tr>
              <a:tr h="50052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Demod</a:t>
                      </a:r>
                      <a:endParaRPr lang="en-US" sz="1100">
                        <a:effectLst/>
                        <a:latin typeface="MS PGothic" panose="020B0600070205080204" pitchFamily="34" charset="-128"/>
                        <a:ea typeface="MS PGothic" panose="020B0600070205080204" pitchFamily="34" charset="-128"/>
                        <a:cs typeface="Calibri" panose="020F0502020204030204" pitchFamily="34" charset="0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UE advanced receiver(RP-200616), Demod (RP-200730), RP-201118</a:t>
                      </a:r>
                      <a:endParaRPr lang="en-US" sz="1100">
                        <a:effectLst/>
                        <a:latin typeface="MS PGothic" panose="020B0600070205080204" pitchFamily="34" charset="-128"/>
                        <a:ea typeface="MS PGothic" panose="020B0600070205080204" pitchFamily="34" charset="-128"/>
                        <a:cs typeface="Calibri" panose="020F0502020204030204" pitchFamily="34" charset="0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Shan Yang</a:t>
                      </a:r>
                      <a:endParaRPr lang="en-US" sz="1100">
                        <a:effectLst/>
                        <a:latin typeface="MS PGothic" panose="020B0600070205080204" pitchFamily="34" charset="-128"/>
                        <a:ea typeface="MS PGothic" panose="020B0600070205080204" pitchFamily="34" charset="-128"/>
                        <a:cs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811895279"/>
                  </a:ext>
                </a:extLst>
              </a:tr>
              <a:tr h="50052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FR1 HST and ATG</a:t>
                      </a:r>
                      <a:endParaRPr lang="en-US" sz="1100" dirty="0">
                        <a:effectLst/>
                        <a:latin typeface="MS PGothic" panose="020B0600070205080204" pitchFamily="34" charset="-128"/>
                        <a:ea typeface="MS PGothic" panose="020B0600070205080204" pitchFamily="34" charset="-128"/>
                        <a:cs typeface="Calibri" panose="020F0502020204030204" pitchFamily="34" charset="0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FR1 HST (RP-200767), ATG (RP-200765, RP-201053)</a:t>
                      </a:r>
                      <a:endParaRPr lang="en-US" sz="1100" dirty="0">
                        <a:effectLst/>
                        <a:latin typeface="MS PGothic" panose="020B0600070205080204" pitchFamily="34" charset="-128"/>
                        <a:ea typeface="MS PGothic" panose="020B0600070205080204" pitchFamily="34" charset="-128"/>
                        <a:cs typeface="Calibri" panose="020F0502020204030204" pitchFamily="34" charset="0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Xiaoran Zhang</a:t>
                      </a:r>
                      <a:endParaRPr lang="en-US" sz="1100">
                        <a:effectLst/>
                        <a:latin typeface="MS PGothic" panose="020B0600070205080204" pitchFamily="34" charset="-128"/>
                        <a:ea typeface="MS PGothic" panose="020B0600070205080204" pitchFamily="34" charset="-128"/>
                        <a:cs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882156243"/>
                  </a:ext>
                </a:extLst>
              </a:tr>
              <a:tr h="25026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FR2 HST</a:t>
                      </a:r>
                      <a:endParaRPr lang="en-US" sz="1100">
                        <a:effectLst/>
                        <a:latin typeface="MS PGothic" panose="020B0600070205080204" pitchFamily="34" charset="-128"/>
                        <a:ea typeface="MS PGothic" panose="020B0600070205080204" pitchFamily="34" charset="-128"/>
                        <a:cs typeface="Calibri" panose="020F0502020204030204" pitchFamily="34" charset="0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FR2 HST (RP-200846, RP-200896)</a:t>
                      </a:r>
                      <a:endParaRPr lang="en-US" sz="1100">
                        <a:effectLst/>
                        <a:latin typeface="MS PGothic" panose="020B0600070205080204" pitchFamily="34" charset="-128"/>
                        <a:ea typeface="MS PGothic" panose="020B0600070205080204" pitchFamily="34" charset="-128"/>
                        <a:cs typeface="Calibri" panose="020F0502020204030204" pitchFamily="34" charset="0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Xutao Zhou</a:t>
                      </a:r>
                      <a:endParaRPr lang="en-US" sz="1100">
                        <a:effectLst/>
                        <a:latin typeface="MS PGothic" panose="020B0600070205080204" pitchFamily="34" charset="-128"/>
                        <a:ea typeface="MS PGothic" panose="020B0600070205080204" pitchFamily="34" charset="-128"/>
                        <a:cs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139151248"/>
                  </a:ext>
                </a:extLst>
              </a:tr>
              <a:tr h="116788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OTA</a:t>
                      </a:r>
                      <a:endParaRPr lang="en-US" sz="1100">
                        <a:effectLst/>
                        <a:latin typeface="MS PGothic" panose="020B0600070205080204" pitchFamily="34" charset="-128"/>
                        <a:ea typeface="MS PGothic" panose="020B0600070205080204" pitchFamily="34" charset="-128"/>
                        <a:cs typeface="Calibri" panose="020F0502020204030204" pitchFamily="34" charset="0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SISO OTA (RP-200908, RP-2001239), Dynamic OTA (RP-200998), RP-2001072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Note: RP-201070 is not included in this discussion as it is expected to be treated at this meeting.        </a:t>
                      </a:r>
                      <a:endParaRPr lang="en-US" sz="1100" dirty="0">
                        <a:effectLst/>
                        <a:latin typeface="MS PGothic" panose="020B0600070205080204" pitchFamily="34" charset="-128"/>
                        <a:ea typeface="MS PGothic" panose="020B0600070205080204" pitchFamily="34" charset="-128"/>
                        <a:cs typeface="Calibri" panose="020F0502020204030204" pitchFamily="34" charset="0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Valentin Gheorghiu</a:t>
                      </a:r>
                      <a:endParaRPr lang="en-US" sz="1100">
                        <a:effectLst/>
                        <a:latin typeface="MS PGothic" panose="020B0600070205080204" pitchFamily="34" charset="-128"/>
                        <a:ea typeface="MS PGothic" panose="020B0600070205080204" pitchFamily="34" charset="-128"/>
                        <a:cs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751546502"/>
                  </a:ext>
                </a:extLst>
              </a:tr>
              <a:tr h="45551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BS </a:t>
                      </a:r>
                      <a:r>
                        <a:rPr lang="en-US" sz="11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EMC and 1024QAM</a:t>
                      </a: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BS EMC (RP-200787), 1024QAM (RP-201156)</a:t>
                      </a:r>
                      <a:endParaRPr lang="en-US" sz="1100">
                        <a:effectLst/>
                        <a:latin typeface="MS PGothic" panose="020B0600070205080204" pitchFamily="34" charset="-128"/>
                        <a:ea typeface="MS PGothic" panose="020B0600070205080204" pitchFamily="34" charset="-128"/>
                        <a:cs typeface="Calibri" panose="020F0502020204030204" pitchFamily="34" charset="0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Muhammad Kazmi</a:t>
                      </a:r>
                      <a:endParaRPr lang="en-US" sz="1100">
                        <a:effectLst/>
                        <a:latin typeface="MS PGothic" panose="020B0600070205080204" pitchFamily="34" charset="-128"/>
                        <a:ea typeface="MS PGothic" panose="020B0600070205080204" pitchFamily="34" charset="-128"/>
                        <a:cs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973621637"/>
                  </a:ext>
                </a:extLst>
              </a:tr>
              <a:tr h="25026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smart repeater</a:t>
                      </a:r>
                      <a:endParaRPr lang="en-US" sz="1100" dirty="0">
                        <a:effectLst/>
                        <a:latin typeface="MS PGothic" panose="020B0600070205080204" pitchFamily="34" charset="-128"/>
                        <a:ea typeface="MS PGothic" panose="020B0600070205080204" pitchFamily="34" charset="-128"/>
                        <a:cs typeface="Calibri" panose="020F0502020204030204" pitchFamily="34" charset="0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smart repeater (RP-201139)</a:t>
                      </a:r>
                      <a:endParaRPr lang="en-US" sz="1100">
                        <a:effectLst/>
                        <a:latin typeface="MS PGothic" panose="020B0600070205080204" pitchFamily="34" charset="-128"/>
                        <a:ea typeface="MS PGothic" panose="020B0600070205080204" pitchFamily="34" charset="-128"/>
                        <a:cs typeface="Calibri" panose="020F0502020204030204" pitchFamily="34" charset="0"/>
                      </a:endParaRPr>
                    </a:p>
                  </a:txBody>
                  <a:tcPr marL="63062" marR="63062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Juan Montojo</a:t>
                      </a:r>
                      <a:endParaRPr lang="en-US" sz="1100" dirty="0">
                        <a:effectLst/>
                        <a:latin typeface="MS PGothic" panose="020B0600070205080204" pitchFamily="34" charset="-128"/>
                        <a:ea typeface="MS PGothic" panose="020B0600070205080204" pitchFamily="34" charset="-128"/>
                        <a:cs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8704517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047971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678" y="0"/>
            <a:ext cx="6834188" cy="1143000"/>
          </a:xfrm>
        </p:spPr>
        <p:txBody>
          <a:bodyPr/>
          <a:lstStyle/>
          <a:p>
            <a:r>
              <a:rPr lang="en-US" dirty="0"/>
              <a:t>Schedule</a:t>
            </a:r>
          </a:p>
        </p:txBody>
      </p:sp>
      <p:sp>
        <p:nvSpPr>
          <p:cNvPr id="4" name="Rectangle 25"/>
          <p:cNvSpPr txBox="1">
            <a:spLocks/>
          </p:cNvSpPr>
          <p:nvPr/>
        </p:nvSpPr>
        <p:spPr>
          <a:xfrm>
            <a:off x="106136" y="1333499"/>
            <a:ext cx="8901131" cy="5076825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lvl="2" indent="-342900" eaLnBrk="1" fontAlgn="b" hangingPunct="1">
              <a:buBlip>
                <a:blip r:embed="rId2"/>
              </a:buBlip>
            </a:pPr>
            <a:r>
              <a:rPr lang="en-US" altLang="en-US" kern="0" dirty="0"/>
              <a:t>Email discussion to be conducted on RAN draft email exploder during July 27 – Sept. 3. Use the RAN4 Aug. meeting (Aug. 17 – 28) as a checkpoint for discussion status update and some scope adjustment (e.g. R16 leftover can be moved to R17).</a:t>
            </a:r>
            <a:endParaRPr lang="en-GB" altLang="ja-JP" sz="2200" kern="0" dirty="0"/>
          </a:p>
          <a:p>
            <a:pPr lvl="1" eaLnBrk="1" fontAlgn="b" hangingPunct="1"/>
            <a:endParaRPr lang="en-GB" altLang="ja-JP" sz="1800" kern="0" dirty="0"/>
          </a:p>
          <a:p>
            <a:pPr lvl="1"/>
            <a:endParaRPr lang="en-US" altLang="zh-CN" sz="1600" dirty="0"/>
          </a:p>
        </p:txBody>
      </p:sp>
      <p:sp>
        <p:nvSpPr>
          <p:cNvPr id="5" name="矩形 4"/>
          <p:cNvSpPr/>
          <p:nvPr/>
        </p:nvSpPr>
        <p:spPr bwMode="auto">
          <a:xfrm>
            <a:off x="3947772" y="834081"/>
            <a:ext cx="2537254" cy="617838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2"/>
              </a:buBlip>
              <a:tabLst/>
            </a:pPr>
            <a:endParaRPr kumimoji="0" lang="zh-CN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498913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305451</TotalTime>
  <Words>219</Words>
  <Application>Microsoft Office PowerPoint</Application>
  <PresentationFormat>On-screen Show (4:3)</PresentationFormat>
  <Paragraphs>41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ＭＳ Ｐゴシック</vt:lpstr>
      <vt:lpstr>Arial</vt:lpstr>
      <vt:lpstr>Calibri</vt:lpstr>
      <vt:lpstr>Times New Roman</vt:lpstr>
      <vt:lpstr>3gpp</vt:lpstr>
      <vt:lpstr>  </vt:lpstr>
      <vt:lpstr>Work Areas </vt:lpstr>
      <vt:lpstr>Schedule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</dc:title>
  <dc:creator>Steven Chen</dc:creator>
  <cp:keywords>CTPClassification=CTP_NT</cp:keywords>
  <cp:lastModifiedBy>Steven Chen</cp:lastModifiedBy>
  <cp:revision>192</cp:revision>
  <cp:lastPrinted>2016-09-15T08:31:35Z</cp:lastPrinted>
  <dcterms:created xsi:type="dcterms:W3CDTF">2009-11-27T05:15:11Z</dcterms:created>
  <dcterms:modified xsi:type="dcterms:W3CDTF">2020-07-03T05:17:48Z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D:\RAN\RAN78\RP-172127.pptx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1552620126</vt:lpwstr>
  </property>
  <property fmtid="{D5CDD505-2E9C-101B-9397-08002B2CF9AE}" pid="8" name="TitusGUID">
    <vt:lpwstr>5962d85b-a350-4a78-b80d-a78d82da4bd9</vt:lpwstr>
  </property>
  <property fmtid="{D5CDD505-2E9C-101B-9397-08002B2CF9AE}" pid="9" name="CTP_TimeStamp">
    <vt:lpwstr>2020-06-19 07:32:26Z</vt:lpwstr>
  </property>
  <property fmtid="{D5CDD505-2E9C-101B-9397-08002B2CF9AE}" pid="10" name="CTP_BU">
    <vt:lpwstr>NA</vt:lpwstr>
  </property>
  <property fmtid="{D5CDD505-2E9C-101B-9397-08002B2CF9AE}" pid="11" name="CTP_IDSID">
    <vt:lpwstr>NA</vt:lpwstr>
  </property>
  <property fmtid="{D5CDD505-2E9C-101B-9397-08002B2CF9AE}" pid="12" name="CTP_WWID">
    <vt:lpwstr>NA</vt:lpwstr>
  </property>
  <property fmtid="{D5CDD505-2E9C-101B-9397-08002B2CF9AE}" pid="13" name="CTPClassification">
    <vt:lpwstr>CTP_NT</vt:lpwstr>
  </property>
</Properties>
</file>