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59" r:id="rId8"/>
    <p:sldId id="262" r:id="rId9"/>
    <p:sldId id="263" r:id="rId10"/>
    <p:sldId id="264" r:id="rId11"/>
    <p:sldId id="261" r:id="rId12"/>
    <p:sldId id="265" r:id="rId13"/>
    <p:sldId id="266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A736D9B2-3D2A-44AF-B9CD-5471F44383A5}"/>
    <pc:docChg chg="custSel modSld">
      <pc:chgData name="Christian Bergljung" userId="b6ed368b-e657-4ae7-b07c-b1d9abf42404" providerId="ADAL" clId="{A736D9B2-3D2A-44AF-B9CD-5471F44383A5}" dt="2020-06-29T19:05:10.913" v="232" actId="20577"/>
      <pc:docMkLst>
        <pc:docMk/>
      </pc:docMkLst>
      <pc:sldChg chg="modSp">
        <pc:chgData name="Christian Bergljung" userId="b6ed368b-e657-4ae7-b07c-b1d9abf42404" providerId="ADAL" clId="{A736D9B2-3D2A-44AF-B9CD-5471F44383A5}" dt="2020-06-29T18:59:51.810" v="48" actId="20577"/>
        <pc:sldMkLst>
          <pc:docMk/>
          <pc:sldMk cId="3159576881" sldId="263"/>
        </pc:sldMkLst>
        <pc:spChg chg="mod">
          <ac:chgData name="Christian Bergljung" userId="b6ed368b-e657-4ae7-b07c-b1d9abf42404" providerId="ADAL" clId="{A736D9B2-3D2A-44AF-B9CD-5471F44383A5}" dt="2020-06-29T18:59:51.810" v="48" actId="20577"/>
          <ac:spMkLst>
            <pc:docMk/>
            <pc:sldMk cId="3159576881" sldId="263"/>
            <ac:spMk id="3" creationId="{5F1F9DEC-8CFE-4932-A9B4-E2922EFB3B1E}"/>
          </ac:spMkLst>
        </pc:spChg>
      </pc:sldChg>
      <pc:sldChg chg="modSp">
        <pc:chgData name="Christian Bergljung" userId="b6ed368b-e657-4ae7-b07c-b1d9abf42404" providerId="ADAL" clId="{A736D9B2-3D2A-44AF-B9CD-5471F44383A5}" dt="2020-06-29T19:05:10.913" v="232" actId="20577"/>
        <pc:sldMkLst>
          <pc:docMk/>
          <pc:sldMk cId="368082134" sldId="265"/>
        </pc:sldMkLst>
        <pc:spChg chg="mod">
          <ac:chgData name="Christian Bergljung" userId="b6ed368b-e657-4ae7-b07c-b1d9abf42404" providerId="ADAL" clId="{A736D9B2-3D2A-44AF-B9CD-5471F44383A5}" dt="2020-06-29T19:05:10.913" v="232" actId="20577"/>
          <ac:spMkLst>
            <pc:docMk/>
            <pc:sldMk cId="368082134" sldId="265"/>
            <ac:spMk id="3" creationId="{5E445BB2-80F5-416E-82AB-BB7142C33C7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2020-06-30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Completing the EN-DC FDD-TDD PC2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RP-201269</a:t>
            </a:r>
            <a:endParaRPr lang="sv-SE" dirty="0"/>
          </a:p>
          <a:p>
            <a:r>
              <a:rPr lang="sv-SE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CDED-4BEF-4923-8ED3-A5652F514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Annex: a note on P-MPR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F3062-44AA-4470-9F0B-D51A56D2E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P-MPR can always be used on each CG as required (no difference from EUTRA)</a:t>
            </a:r>
          </a:p>
          <a:p>
            <a:r>
              <a:rPr lang="sv-SE" dirty="0"/>
              <a:t>Applies to all EN-DC PC2 schemes</a:t>
            </a:r>
          </a:p>
          <a:p>
            <a:pPr lvl="1"/>
            <a:r>
              <a:rPr lang="sv-SE" dirty="0"/>
              <a:t>The ”blind” scheme only sets a total EN-DC power threshold at which the SCG should be scaled according to 38.213 Rel-15</a:t>
            </a:r>
          </a:p>
          <a:p>
            <a:pPr lvl="1"/>
            <a:r>
              <a:rPr lang="sv-SE" dirty="0"/>
              <a:t>The output power on each CG can be reduced as much as required, e.g. if triggered by proximity sensors</a:t>
            </a:r>
          </a:p>
          <a:p>
            <a:pPr lvl="2"/>
            <a:r>
              <a:rPr lang="sv-SE" dirty="0"/>
              <a:t>The total EN-DC power threshold need </a:t>
            </a:r>
            <a:r>
              <a:rPr lang="sv-SE" u="sng" dirty="0"/>
              <a:t>not</a:t>
            </a:r>
            <a:r>
              <a:rPr lang="sv-SE" dirty="0"/>
              <a:t> be modified by P-MPR</a:t>
            </a:r>
          </a:p>
        </p:txBody>
      </p:sp>
    </p:spTree>
    <p:extLst>
      <p:ext uri="{BB962C8B-B14F-4D97-AF65-F5344CB8AC3E}">
        <p14:creationId xmlns:p14="http://schemas.microsoft.com/office/powerpoint/2010/main" val="1358471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Completing the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Two outstanding issues:</a:t>
            </a:r>
          </a:p>
          <a:p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Baseline solution supported by all UEs indicating EN-DC PC2 for an FDD-TDD band combination?</a:t>
            </a:r>
          </a:p>
          <a:p>
            <a:pPr marL="514350" indent="-514350">
              <a:buFont typeface="+mj-lt"/>
              <a:buAutoNum type="arabicPeriod"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Fall-back when EUTRA and NR duty cycles exceeded?</a:t>
            </a:r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43ACE-696A-40C2-B5F5-CA84BD674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”blind” scheme should be the baseline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3606F-8DFA-48DA-BEA1-CDFE765E3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v-SE" dirty="0"/>
              <a:t>because it  </a:t>
            </a:r>
          </a:p>
          <a:p>
            <a:r>
              <a:rPr lang="sv-SE" dirty="0"/>
              <a:t>is Rel-15 EN-DC power control, can be implemented by a Rel-15 UE</a:t>
            </a:r>
          </a:p>
          <a:p>
            <a:pPr lvl="1"/>
            <a:r>
              <a:rPr lang="sv-SE" dirty="0"/>
              <a:t>The total average nominal power can never exceed 23 dBm in line with all other HPUE solutions</a:t>
            </a:r>
          </a:p>
          <a:p>
            <a:pPr lvl="1"/>
            <a:r>
              <a:rPr lang="sv-SE" dirty="0"/>
              <a:t>100% FDD duty cycle possible while transmitting on the TDD</a:t>
            </a:r>
          </a:p>
          <a:p>
            <a:r>
              <a:rPr lang="sv-SE" dirty="0"/>
              <a:t>can be tested according to the existing 38-101-3 Rel-15 conformance tests</a:t>
            </a:r>
          </a:p>
          <a:p>
            <a:pPr lvl="1"/>
            <a:r>
              <a:rPr lang="sv-SE" dirty="0"/>
              <a:t>such as verification of TDD dropping, same principle as PC3</a:t>
            </a:r>
          </a:p>
          <a:p>
            <a:r>
              <a:rPr lang="sv-SE" dirty="0"/>
              <a:t>does not require CG coordination for full functionality</a:t>
            </a:r>
          </a:p>
          <a:p>
            <a:pPr lvl="1"/>
            <a:r>
              <a:rPr lang="sv-SE" dirty="0"/>
              <a:t>tight coordination on TTI level not supported by inter-node signaling</a:t>
            </a:r>
          </a:p>
          <a:p>
            <a:r>
              <a:rPr lang="sv-SE" dirty="0"/>
              <a:t>is actually not blind... neither is an EN-DC PC3 Rel-15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i="1" dirty="0"/>
              <a:t>but</a:t>
            </a:r>
            <a:r>
              <a:rPr lang="sv-SE" dirty="0"/>
              <a:t> it requires setting a UE-specific P</a:t>
            </a:r>
            <a:r>
              <a:rPr lang="sv-SE" baseline="-25000" dirty="0"/>
              <a:t>LTE</a:t>
            </a:r>
            <a:r>
              <a:rPr lang="sv-SE" dirty="0"/>
              <a:t> &lt; 23 dBm </a:t>
            </a:r>
          </a:p>
          <a:p>
            <a:pPr lvl="1"/>
            <a:r>
              <a:rPr lang="sv-SE" dirty="0"/>
              <a:t>standard for EN-DC PC3 to make sure TDD is not dropped with LTE at full power, P</a:t>
            </a:r>
            <a:r>
              <a:rPr lang="sv-SE" baseline="-25000" dirty="0"/>
              <a:t>LTE</a:t>
            </a:r>
            <a:r>
              <a:rPr lang="sv-SE" dirty="0"/>
              <a:t> released if EN-DC is released due to impared FDD UL coverage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2672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83D53-A094-4CD3-A971-274B4AE02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The ”blind” scheme is standard Rel-15 power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313BAB-8D9C-404C-9297-B45CC9D3F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At EN-DC connection establishment, a UE receives the UE-specific P</a:t>
            </a:r>
            <a:r>
              <a:rPr lang="en-US" baseline="-25000" dirty="0"/>
              <a:t>LTE</a:t>
            </a:r>
            <a:r>
              <a:rPr lang="en-US" dirty="0"/>
              <a:t> and EN-DC P-Max (if configured) along with all other information for the SCG (TDD) needed for establishing the connection like the common U/D pattern(s). Regardless of EN-DC power class</a:t>
            </a:r>
          </a:p>
          <a:p>
            <a:pPr lvl="1"/>
            <a:r>
              <a:rPr lang="en-US" dirty="0"/>
              <a:t>An EN-DC PC3 uses the power class and the EN-DC P-Max (if configured) to set the maximum total EN-DC power threshold as specified in 38.213 Rel-15: the threshold is ≤ 23 dBm</a:t>
            </a:r>
          </a:p>
          <a:p>
            <a:pPr lvl="1"/>
            <a:r>
              <a:rPr lang="en-US" dirty="0"/>
              <a:t>An EN-DC PC2 would use the power class, the P</a:t>
            </a:r>
            <a:r>
              <a:rPr lang="en-US" baseline="-25000" dirty="0"/>
              <a:t>LTE</a:t>
            </a:r>
            <a:r>
              <a:rPr lang="en-US" dirty="0"/>
              <a:t> (set to &lt; 23 dBm) the EN-DC P-Max (if configured), compute the maximum TDD UL duty cycle from the common U/D pattern to obtain the maximum total EN-DC power threshold as specified in 38.213 Rel-15: the threshold is &gt; 23 dBm up to 26 dBm depending on P</a:t>
            </a:r>
            <a:r>
              <a:rPr lang="en-US" baseline="-25000" dirty="0"/>
              <a:t>LTE</a:t>
            </a:r>
            <a:r>
              <a:rPr lang="en-US" dirty="0"/>
              <a:t> and duty cycle</a:t>
            </a:r>
          </a:p>
          <a:p>
            <a:r>
              <a:rPr lang="en-US" dirty="0"/>
              <a:t>The only difference between PC3 and PC2. Where is the complication?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18248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EE0D4-864E-42B0-BD89-B7261FBA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D2B21-3247-4D95-A305-D612EE163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Set P</a:t>
            </a:r>
            <a:r>
              <a:rPr lang="sv-SE" baseline="-25000" dirty="0"/>
              <a:t>LTE</a:t>
            </a:r>
            <a:r>
              <a:rPr lang="sv-SE" dirty="0"/>
              <a:t> = 22 dBm (1 dB power reduction) and assume max TDD UL duty cycle 25% as computed from the common pattern(s)</a:t>
            </a:r>
          </a:p>
          <a:p>
            <a:r>
              <a:rPr lang="sv-SE" dirty="0"/>
              <a:t>EN-DC PC3: </a:t>
            </a:r>
          </a:p>
          <a:p>
            <a:pPr lvl="1"/>
            <a:r>
              <a:rPr lang="sv-SE" dirty="0"/>
              <a:t>total EN-DC threshold: 23 dBm</a:t>
            </a:r>
          </a:p>
          <a:p>
            <a:pPr lvl="1"/>
            <a:r>
              <a:rPr lang="sv-SE" dirty="0"/>
              <a:t>m</a:t>
            </a:r>
            <a:r>
              <a:rPr lang="en-US" dirty="0"/>
              <a:t>ax TDD power with concurrent LTE at full power (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en-US" dirty="0"/>
              <a:t>): 16 dBm, risk of TDD dropping (more the 6 dB scaling), PLTE = 21 dBm would be safer </a:t>
            </a:r>
          </a:p>
          <a:p>
            <a:pPr lvl="1"/>
            <a:r>
              <a:rPr lang="en-US" dirty="0"/>
              <a:t>max TDD power without concurrent LTE = EN-DC power = 23 dBm</a:t>
            </a:r>
            <a:endParaRPr lang="sv-SE" dirty="0"/>
          </a:p>
          <a:p>
            <a:r>
              <a:rPr lang="en-US" dirty="0"/>
              <a:t> </a:t>
            </a:r>
            <a:r>
              <a:rPr lang="sv-SE" dirty="0"/>
              <a:t>EN-DC PC3 with NR PC2: </a:t>
            </a:r>
          </a:p>
          <a:p>
            <a:pPr lvl="1"/>
            <a:r>
              <a:rPr lang="sv-SE" dirty="0"/>
              <a:t>total EN-DC threshold: 25 dBm</a:t>
            </a:r>
          </a:p>
          <a:p>
            <a:pPr lvl="1"/>
            <a:r>
              <a:rPr lang="sv-SE" dirty="0"/>
              <a:t>m</a:t>
            </a:r>
            <a:r>
              <a:rPr lang="en-US" dirty="0"/>
              <a:t>ax TDD power with concurrent LTE at full power (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en-US" dirty="0"/>
              <a:t>): 22 dBm, no TDD dropping</a:t>
            </a:r>
          </a:p>
          <a:p>
            <a:pPr lvl="1"/>
            <a:r>
              <a:rPr lang="en-US" dirty="0"/>
              <a:t>max TDD power without concurrent LTE = EN-DC power = 25 dBm</a:t>
            </a:r>
          </a:p>
          <a:p>
            <a:r>
              <a:rPr lang="en-US" dirty="0"/>
              <a:t>PC2 yields </a:t>
            </a:r>
            <a:r>
              <a:rPr lang="en-US" i="1" dirty="0"/>
              <a:t>6 dB </a:t>
            </a:r>
            <a:r>
              <a:rPr lang="en-US" dirty="0"/>
              <a:t>increase of the TDD power for concurrent transmissions</a:t>
            </a:r>
          </a:p>
          <a:p>
            <a:pPr lvl="1"/>
            <a:r>
              <a:rPr lang="en-US" dirty="0"/>
              <a:t>uncertain additional benefit with added duty-cycle reporting (including “UE-based P-MPR”)</a:t>
            </a:r>
          </a:p>
          <a:p>
            <a:pPr lvl="1"/>
            <a:r>
              <a:rPr lang="en-US" dirty="0"/>
              <a:t>gain reduced with increased TDD duty-cycle and 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sv-SE" dirty="0"/>
              <a:t> (still below 23 dBm)</a:t>
            </a:r>
            <a:r>
              <a:rPr lang="en-US" dirty="0"/>
              <a:t> </a:t>
            </a:r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5225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09FDA-C4E4-4FC4-AF32-7ACD11E04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Duty-cycle reporting/management an option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9DEC-8CFE-4932-A9B4-E2922EFB3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Duty-cycle reporting add-on to the ”blind” baseline if supported by the UE (i.e. optional with capability reporting)</a:t>
            </a:r>
          </a:p>
          <a:p>
            <a:pPr lvl="1"/>
            <a:r>
              <a:rPr lang="sv-SE" dirty="0"/>
              <a:t>tighter CG coordination improves performance (proprietary)</a:t>
            </a:r>
          </a:p>
          <a:p>
            <a:r>
              <a:rPr lang="sv-SE" dirty="0"/>
              <a:t>In the example: the UE may be able to set the total EN-DC power threshold at 26 dBm if duty-cycles (EUTRA and NR) are within capability, but uncertain gain for the example in practive</a:t>
            </a:r>
          </a:p>
          <a:p>
            <a:r>
              <a:rPr lang="sv-SE" dirty="0"/>
              <a:t>If, on the other hand, the operator configures P</a:t>
            </a:r>
            <a:r>
              <a:rPr lang="sv-SE" baseline="-25000" dirty="0"/>
              <a:t>LTE</a:t>
            </a:r>
            <a:r>
              <a:rPr lang="sv-SE" dirty="0"/>
              <a:t> = 23 dBm (or absent), then the duty-cycle method can provide gains if supported</a:t>
            </a:r>
          </a:p>
          <a:p>
            <a:endParaRPr lang="sv-SE" dirty="0"/>
          </a:p>
          <a:p>
            <a:r>
              <a:rPr lang="sv-SE" dirty="0"/>
              <a:t>Duty-cycle reporting requires modified UE conformance tests, more work in RAN5</a:t>
            </a:r>
          </a:p>
        </p:txBody>
      </p:sp>
    </p:spTree>
    <p:extLst>
      <p:ext uri="{BB962C8B-B14F-4D97-AF65-F5344CB8AC3E}">
        <p14:creationId xmlns:p14="http://schemas.microsoft.com/office/powerpoint/2010/main" val="3159576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AFB62-C67C-4B69-A4FE-1E051075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Fallback when duty cycles exceeded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B97B1-8BEA-4765-909F-DFE4786D8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The ”blind” scheme does not need fallback to PC3 (23 dBm), can be the total EN-DC power threshold (25 dBm in the example)</a:t>
            </a:r>
          </a:p>
          <a:p>
            <a:pPr lvl="1"/>
            <a:r>
              <a:rPr lang="sv-SE" dirty="0"/>
              <a:t>independent of duty cycles, can be 100% on the FDD as required in SAR testing</a:t>
            </a:r>
          </a:p>
          <a:p>
            <a:r>
              <a:rPr lang="sv-SE" dirty="0"/>
              <a:t>For duty-cycle reporting schemes, fall-back to PC3 is proposed</a:t>
            </a:r>
          </a:p>
          <a:p>
            <a:pPr lvl="1"/>
            <a:r>
              <a:rPr lang="sv-SE" dirty="0"/>
              <a:t>then most likely still configure P</a:t>
            </a:r>
            <a:r>
              <a:rPr lang="sv-SE" baseline="-25000" dirty="0"/>
              <a:t>LTE</a:t>
            </a:r>
            <a:r>
              <a:rPr lang="sv-SE" dirty="0"/>
              <a:t> &lt; 23 dBm to make sure TDD is not dropped in fallback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The baseline ”blind” scheme set the (minimum) fallback level when duty-cycle schemes are used as add-on</a:t>
            </a:r>
          </a:p>
          <a:p>
            <a:pPr lvl="1"/>
            <a:r>
              <a:rPr lang="sv-SE" dirty="0"/>
              <a:t>Why fallback to 23 dBm when a P</a:t>
            </a:r>
            <a:r>
              <a:rPr lang="sv-SE" baseline="-25000" dirty="0"/>
              <a:t>LTE</a:t>
            </a:r>
            <a:r>
              <a:rPr lang="sv-SE" dirty="0"/>
              <a:t> &lt; 23 dBm is configured? Would be a waste of power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50974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02EA0-6EEC-4ADA-9C3E-9F5AE93A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Can be applied to other MR-DC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D3425-8C3F-4FD2-B2A8-55B2C49D2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blind scheme readily applies for both NR-DC PC2 and TDD-TDD EN-DC PC2</a:t>
            </a:r>
          </a:p>
          <a:p>
            <a:pPr lvl="1"/>
            <a:r>
              <a:rPr lang="sv-SE" dirty="0"/>
              <a:t>based on Rel-16 NR-DC and Rel-15 EN-DC power control</a:t>
            </a:r>
          </a:p>
          <a:p>
            <a:pPr marL="457200" lvl="1" indent="0">
              <a:buNone/>
            </a:pP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0093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C30E4-D86D-4050-A62C-EF578774D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45BB2-80F5-416E-82AB-BB7142C33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5844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The ”blind” scheme the Rel-16 baseline, mandatory for UEs indicating EN-DC PC2</a:t>
            </a:r>
          </a:p>
          <a:p>
            <a:r>
              <a:rPr lang="sv-SE" dirty="0"/>
              <a:t>It can be implemented by a Rel-15 UE without changes (release independence)</a:t>
            </a:r>
          </a:p>
          <a:p>
            <a:r>
              <a:rPr lang="sv-SE" dirty="0"/>
              <a:t>No need to study this standard EN-DC Rel-15 power control scheme for Rel-17, what is to be studied?</a:t>
            </a:r>
          </a:p>
          <a:p>
            <a:endParaRPr lang="sv-SE" dirty="0"/>
          </a:p>
          <a:p>
            <a:r>
              <a:rPr lang="sv-SE" dirty="0"/>
              <a:t>Fall-back to the EN-DC threshold as set by the baseline, fallback to PC3 (23 dBm) would be waste of power when P</a:t>
            </a:r>
            <a:r>
              <a:rPr lang="sv-SE" baseline="-25000" dirty="0"/>
              <a:t>LTE</a:t>
            </a:r>
            <a:r>
              <a:rPr lang="sv-SE" dirty="0"/>
              <a:t> &lt; 23 dBm is configured</a:t>
            </a:r>
          </a:p>
          <a:p>
            <a:endParaRPr lang="sv-SE" dirty="0"/>
          </a:p>
          <a:p>
            <a:r>
              <a:rPr lang="sv-SE" dirty="0"/>
              <a:t>A proprietary UE-based P-MPR scheme with unspecified behaviour should not be the baseline, but instead an optional add-on to the baseline like the other duty-cycle reporting schemes</a:t>
            </a:r>
          </a:p>
          <a:p>
            <a:pPr lvl="1"/>
            <a:r>
              <a:rPr lang="sv-SE" dirty="0"/>
              <a:t>a CR implementing this in R4-2007053 (RAN4#95), duty-cycle reporting optional with capability added on top of the baseline</a:t>
            </a:r>
          </a:p>
          <a:p>
            <a:pPr lvl="1"/>
            <a:r>
              <a:rPr lang="sv-SE" dirty="0"/>
              <a:t>no delay completing the WI</a:t>
            </a:r>
          </a:p>
          <a:p>
            <a:pPr lvl="1"/>
            <a:r>
              <a:rPr lang="sv-SE" dirty="0"/>
              <a:t>the optional duty-cycle schemes require additinal work in RAN5 (conformance tests)</a:t>
            </a:r>
          </a:p>
        </p:txBody>
      </p:sp>
    </p:spTree>
    <p:extLst>
      <p:ext uri="{BB962C8B-B14F-4D97-AF65-F5344CB8AC3E}">
        <p14:creationId xmlns:p14="http://schemas.microsoft.com/office/powerpoint/2010/main" val="368082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B0937-60BA-4D5B-A9DD-4EA5A89C6D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AFDF32-8C34-4382-BF7D-C8A205B28A78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935</Words>
  <Application>Microsoft Office PowerPoint</Application>
  <PresentationFormat>Widescreen</PresentationFormat>
  <Paragraphs>77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Completing the EN-DC FDD-TDD PC2</vt:lpstr>
      <vt:lpstr>Completing the WI</vt:lpstr>
      <vt:lpstr>The ”blind” scheme should be the baseline</vt:lpstr>
      <vt:lpstr>The ”blind” scheme is standard Rel-15 power control</vt:lpstr>
      <vt:lpstr>Example</vt:lpstr>
      <vt:lpstr>Duty-cycle reporting/management an option</vt:lpstr>
      <vt:lpstr>Fallback when duty cycles exceeded </vt:lpstr>
      <vt:lpstr>Can be applied to other MR-DC</vt:lpstr>
      <vt:lpstr>Conclusion </vt:lpstr>
      <vt:lpstr>Annex: a note on P-MPR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Thomas Chapman</cp:lastModifiedBy>
  <cp:revision>46</cp:revision>
  <dcterms:created xsi:type="dcterms:W3CDTF">2020-06-29T13:06:59Z</dcterms:created>
  <dcterms:modified xsi:type="dcterms:W3CDTF">2020-06-30T07:52:06Z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