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handoutMasterIdLst>
    <p:handoutMasterId r:id="rId12"/>
  </p:handoutMasterIdLst>
  <p:sldIdLst>
    <p:sldId id="258" r:id="rId3"/>
    <p:sldId id="266" r:id="rId4"/>
    <p:sldId id="267" r:id="rId6"/>
    <p:sldId id="268" r:id="rId7"/>
    <p:sldId id="260" r:id="rId8"/>
    <p:sldId id="270" r:id="rId9"/>
    <p:sldId id="269" r:id="rId10"/>
    <p:sldId id="265" r:id="rId11"/>
  </p:sldIdLst>
  <p:sldSz cx="12192000" cy="6858000"/>
  <p:notesSz cx="7103745" cy="10234295"/>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2" autoAdjust="0"/>
    <p:restoredTop sz="94660"/>
  </p:normalViewPr>
  <p:slideViewPr>
    <p:cSldViewPr snapToGrid="0">
      <p:cViewPr varScale="1">
        <p:scale>
          <a:sx n="116" d="100"/>
          <a:sy n="116" d="100"/>
        </p:scale>
        <p:origin x="336" y="102"/>
      </p:cViewPr>
      <p:guideLst/>
    </p:cSldViewPr>
  </p:slideViewPr>
  <p:notesTextViewPr>
    <p:cViewPr>
      <p:scale>
        <a:sx n="1" d="1"/>
        <a:sy n="1" d="1"/>
      </p:scale>
      <p:origin x="0" y="0"/>
    </p:cViewPr>
  </p:notesTextViewPr>
  <p:notesViewPr>
    <p:cSldViewPr snapToGrid="0">
      <p:cViewPr varScale="1">
        <p:scale>
          <a:sx n="41" d="100"/>
          <a:sy n="41" d="100"/>
        </p:scale>
        <p:origin x="1794" y="54"/>
      </p:cViewPr>
      <p:guideLst/>
    </p:cSldViewPr>
  </p:notesViewPr>
  <p:gridSpacing cx="76200" cy="76200"/>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 Type="http://schemas.openxmlformats.org/officeDocument/2006/relationships/slide" Target="slides/slide1.xml"/><Relationship Id="rId2" Type="http://schemas.openxmlformats.org/officeDocument/2006/relationships/theme" Target="theme/theme1.xml"/><Relationship Id="rId15" Type="http://schemas.openxmlformats.org/officeDocument/2006/relationships/tableStyles" Target="tableStyles.xml"/><Relationship Id="rId14" Type="http://schemas.openxmlformats.org/officeDocument/2006/relationships/viewProps" Target="viewProps.xml"/><Relationship Id="rId13" Type="http://schemas.openxmlformats.org/officeDocument/2006/relationships/presProps" Target="presProps.xml"/><Relationship Id="rId12" Type="http://schemas.openxmlformats.org/officeDocument/2006/relationships/handoutMaster" Target="handoutMasters/handoutMaster1.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en-US"/>
          </a:p>
        </p:txBody>
      </p:sp>
      <p:sp>
        <p:nvSpPr>
          <p:cNvPr id="3" name="Date Placeholder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696C064A-D61B-4B21-B757-51A9B82445B8}" type="datetimeFigureOut">
              <a:rPr lang="en-US" smtClean="0"/>
            </a:fld>
            <a:endParaRPr lang="en-US"/>
          </a:p>
        </p:txBody>
      </p:sp>
      <p:sp>
        <p:nvSpPr>
          <p:cNvPr id="4" name="Footer Placeholder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en-US"/>
          </a:p>
        </p:txBody>
      </p:sp>
      <p:sp>
        <p:nvSpPr>
          <p:cNvPr id="5" name="Slide Number Placeholder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50305E07-67EA-4042-A3F6-853A8AD8D209}" type="slidenum">
              <a:rPr lang="en-US" smtClean="0"/>
            </a:fld>
            <a:endParaRPr 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3EFD42F7-718C-4B98-AAEC-167E6DDD60A7}" type="datetimeFigureOut">
              <a:rPr lang="en-US" smtClean="0"/>
            </a:fld>
            <a:endParaRPr lang="en-US"/>
          </a:p>
        </p:txBody>
      </p:sp>
      <p:sp>
        <p:nvSpPr>
          <p:cNvPr id="4" name="Slide Image Placeholder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6" name="Footer Placeholder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21B2AA4F-B828-4D7C-AFD3-893933DAFCB4}" type="slidenum">
              <a:rPr lang="en-US" smtClean="0"/>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en-US" altLang="zh-CN" dirty="0"/>
          </a:p>
        </p:txBody>
      </p:sp>
      <p:sp>
        <p:nvSpPr>
          <p:cNvPr id="4" name="幻灯片编号占位符 3"/>
          <p:cNvSpPr>
            <a:spLocks noGrp="1"/>
          </p:cNvSpPr>
          <p:nvPr>
            <p:ph type="sldNum" sz="quarter" idx="10"/>
          </p:nvPr>
        </p:nvSpPr>
        <p:spPr/>
        <p:txBody>
          <a:bodyPr/>
          <a:lstStyle/>
          <a:p>
            <a:fld id="{9BE335A3-22D2-49B2-A3FB-CDE6C8016C85}"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en-US" altLang="zh-CN" dirty="0"/>
          </a:p>
        </p:txBody>
      </p:sp>
      <p:sp>
        <p:nvSpPr>
          <p:cNvPr id="4" name="幻灯片编号占位符 3"/>
          <p:cNvSpPr>
            <a:spLocks noGrp="1"/>
          </p:cNvSpPr>
          <p:nvPr>
            <p:ph type="sldNum" sz="quarter" idx="10"/>
          </p:nvPr>
        </p:nvSpPr>
        <p:spPr/>
        <p:txBody>
          <a:bodyPr/>
          <a:lstStyle/>
          <a:p>
            <a:fld id="{9BE335A3-22D2-49B2-A3FB-CDE6C8016C85}"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en-US" altLang="zh-CN" dirty="0"/>
          </a:p>
        </p:txBody>
      </p:sp>
      <p:sp>
        <p:nvSpPr>
          <p:cNvPr id="4" name="幻灯片编号占位符 3"/>
          <p:cNvSpPr>
            <a:spLocks noGrp="1"/>
          </p:cNvSpPr>
          <p:nvPr>
            <p:ph type="sldNum" sz="quarter" idx="10"/>
          </p:nvPr>
        </p:nvSpPr>
        <p:spPr/>
        <p:txBody>
          <a:bodyPr/>
          <a:lstStyle/>
          <a:p>
            <a:fld id="{9BE335A3-22D2-49B2-A3FB-CDE6C8016C85}"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en-US" altLang="zh-CN" dirty="0"/>
          </a:p>
        </p:txBody>
      </p:sp>
      <p:sp>
        <p:nvSpPr>
          <p:cNvPr id="4" name="幻灯片编号占位符 3"/>
          <p:cNvSpPr>
            <a:spLocks noGrp="1"/>
          </p:cNvSpPr>
          <p:nvPr>
            <p:ph type="sldNum" sz="quarter" idx="10"/>
          </p:nvPr>
        </p:nvSpPr>
        <p:spPr/>
        <p:txBody>
          <a:bodyPr/>
          <a:lstStyle/>
          <a:p>
            <a:fld id="{9BE335A3-22D2-49B2-A3FB-CDE6C8016C85}"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481013" y="1279525"/>
            <a:ext cx="6140450" cy="3454400"/>
          </a:xfrm>
        </p:spPr>
      </p:sp>
      <p:sp>
        <p:nvSpPr>
          <p:cNvPr id="3" name="备注占位符 2"/>
          <p:cNvSpPr>
            <a:spLocks noGrp="1"/>
          </p:cNvSpPr>
          <p:nvPr>
            <p:ph type="body" idx="1"/>
          </p:nvPr>
        </p:nvSpPr>
        <p:spPr/>
        <p:txBody>
          <a:bodyPr/>
          <a:lstStyle/>
          <a:p>
            <a:endParaRPr kumimoji="1" lang="en-US" altLang="zh-CN" dirty="0"/>
          </a:p>
        </p:txBody>
      </p:sp>
      <p:sp>
        <p:nvSpPr>
          <p:cNvPr id="4" name="幻灯片编号占位符 3"/>
          <p:cNvSpPr>
            <a:spLocks noGrp="1"/>
          </p:cNvSpPr>
          <p:nvPr>
            <p:ph type="sldNum" sz="quarter" idx="10"/>
          </p:nvPr>
        </p:nvSpPr>
        <p:spPr/>
        <p:txBody>
          <a:bodyPr/>
          <a:lstStyle/>
          <a:p>
            <a:fld id="{9BE335A3-22D2-49B2-A3FB-CDE6C8016C85}"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FDE934FF-F4E1-47C5-9CA5-30A81DDE2BE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838200" y="365125"/>
            <a:ext cx="10515600" cy="58118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3" name="Date Placeholder 2"/>
          <p:cNvSpPr>
            <a:spLocks noGrp="1"/>
          </p:cNvSpPr>
          <p:nvPr>
            <p:ph type="dt" sz="half" idx="10"/>
          </p:nvPr>
        </p:nvSpPr>
        <p:spPr/>
        <p:txBody>
          <a:bodyPr/>
          <a:lstStyle/>
          <a:p>
            <a:fld id="{FDE934FF-F4E1-47C5-9CA5-30A81DDE2BE4}"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grpSp>
        <p:nvGrpSpPr>
          <p:cNvPr id="3" name="组合 6"/>
          <p:cNvGrpSpPr/>
          <p:nvPr userDrawn="1"/>
        </p:nvGrpSpPr>
        <p:grpSpPr bwMode="auto">
          <a:xfrm>
            <a:off x="479425" y="407988"/>
            <a:ext cx="179388" cy="404812"/>
            <a:chOff x="0" y="0"/>
            <a:chExt cx="180000" cy="404660"/>
          </a:xfrm>
        </p:grpSpPr>
        <p:sp>
          <p:nvSpPr>
            <p:cNvPr id="4" name="圆角矩形 7"/>
            <p:cNvSpPr>
              <a:spLocks noChangeArrowheads="1"/>
            </p:cNvSpPr>
            <p:nvPr userDrawn="1"/>
          </p:nvSpPr>
          <p:spPr bwMode="auto">
            <a:xfrm>
              <a:off x="0" y="0"/>
              <a:ext cx="180000" cy="179320"/>
            </a:xfrm>
            <a:prstGeom prst="roundRect">
              <a:avLst>
                <a:gd name="adj" fmla="val 16667"/>
              </a:avLst>
            </a:pr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itchFamily="34" charset="0"/>
                  <a:ea typeface="微软雅黑" charset="-122"/>
                </a:defRPr>
              </a:lvl1pPr>
              <a:lvl2pPr marL="742950" indent="-285750">
                <a:defRPr>
                  <a:solidFill>
                    <a:schemeClr val="tx1"/>
                  </a:solidFill>
                  <a:latin typeface="Segoe UI" pitchFamily="34" charset="0"/>
                  <a:ea typeface="微软雅黑" charset="-122"/>
                </a:defRPr>
              </a:lvl2pPr>
              <a:lvl3pPr marL="1143000" indent="-228600">
                <a:defRPr>
                  <a:solidFill>
                    <a:schemeClr val="tx1"/>
                  </a:solidFill>
                  <a:latin typeface="Segoe UI" pitchFamily="34" charset="0"/>
                  <a:ea typeface="微软雅黑" charset="-122"/>
                </a:defRPr>
              </a:lvl3pPr>
              <a:lvl4pPr marL="1600200" indent="-228600">
                <a:defRPr>
                  <a:solidFill>
                    <a:schemeClr val="tx1"/>
                  </a:solidFill>
                  <a:latin typeface="Segoe UI" pitchFamily="34" charset="0"/>
                  <a:ea typeface="微软雅黑" charset="-122"/>
                </a:defRPr>
              </a:lvl4pPr>
              <a:lvl5pPr marL="2057400" indent="-228600">
                <a:defRPr>
                  <a:solidFill>
                    <a:schemeClr val="tx1"/>
                  </a:solidFill>
                  <a:latin typeface="Segoe UI" pitchFamily="34" charset="0"/>
                  <a:ea typeface="微软雅黑" charset="-122"/>
                </a:defRPr>
              </a:lvl5pPr>
              <a:lvl6pPr marL="25146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6pPr>
              <a:lvl7pPr marL="29718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7pPr>
              <a:lvl8pPr marL="34290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8pPr>
              <a:lvl9pPr marL="38862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9pPr>
            </a:lstStyle>
            <a:p>
              <a:pPr algn="ctr" eaLnBrk="1" hangingPunct="1">
                <a:buFont typeface="Arial" panose="020B0604020202090204" pitchFamily="34" charset="0"/>
                <a:buNone/>
                <a:defRPr/>
              </a:pPr>
              <a:endParaRPr lang="zh-CN" altLang="en-US">
                <a:solidFill>
                  <a:srgbClr val="FFFFFF"/>
                </a:solidFill>
              </a:endParaRPr>
            </a:p>
          </p:txBody>
        </p:sp>
        <p:sp>
          <p:nvSpPr>
            <p:cNvPr id="5" name="圆角矩形 8"/>
            <p:cNvSpPr>
              <a:spLocks noChangeArrowheads="1"/>
            </p:cNvSpPr>
            <p:nvPr userDrawn="1"/>
          </p:nvSpPr>
          <p:spPr bwMode="auto">
            <a:xfrm>
              <a:off x="0" y="225340"/>
              <a:ext cx="180000" cy="179320"/>
            </a:xfrm>
            <a:prstGeom prst="roundRect">
              <a:avLst>
                <a:gd name="adj" fmla="val 16667"/>
              </a:avLst>
            </a:pr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nchor="ctr"/>
            <a:lstStyle>
              <a:lvl1pPr>
                <a:defRPr>
                  <a:solidFill>
                    <a:schemeClr val="tx1"/>
                  </a:solidFill>
                  <a:latin typeface="Segoe UI" pitchFamily="34" charset="0"/>
                  <a:ea typeface="微软雅黑" charset="-122"/>
                </a:defRPr>
              </a:lvl1pPr>
              <a:lvl2pPr marL="742950" indent="-285750">
                <a:defRPr>
                  <a:solidFill>
                    <a:schemeClr val="tx1"/>
                  </a:solidFill>
                  <a:latin typeface="Segoe UI" pitchFamily="34" charset="0"/>
                  <a:ea typeface="微软雅黑" charset="-122"/>
                </a:defRPr>
              </a:lvl2pPr>
              <a:lvl3pPr marL="1143000" indent="-228600">
                <a:defRPr>
                  <a:solidFill>
                    <a:schemeClr val="tx1"/>
                  </a:solidFill>
                  <a:latin typeface="Segoe UI" pitchFamily="34" charset="0"/>
                  <a:ea typeface="微软雅黑" charset="-122"/>
                </a:defRPr>
              </a:lvl3pPr>
              <a:lvl4pPr marL="1600200" indent="-228600">
                <a:defRPr>
                  <a:solidFill>
                    <a:schemeClr val="tx1"/>
                  </a:solidFill>
                  <a:latin typeface="Segoe UI" pitchFamily="34" charset="0"/>
                  <a:ea typeface="微软雅黑" charset="-122"/>
                </a:defRPr>
              </a:lvl4pPr>
              <a:lvl5pPr marL="2057400" indent="-228600">
                <a:defRPr>
                  <a:solidFill>
                    <a:schemeClr val="tx1"/>
                  </a:solidFill>
                  <a:latin typeface="Segoe UI" pitchFamily="34" charset="0"/>
                  <a:ea typeface="微软雅黑" charset="-122"/>
                </a:defRPr>
              </a:lvl5pPr>
              <a:lvl6pPr marL="25146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6pPr>
              <a:lvl7pPr marL="29718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7pPr>
              <a:lvl8pPr marL="34290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8pPr>
              <a:lvl9pPr marL="38862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9pPr>
            </a:lstStyle>
            <a:p>
              <a:pPr algn="ctr" eaLnBrk="1" hangingPunct="1">
                <a:buFont typeface="Arial" panose="020B0604020202090204" pitchFamily="34" charset="0"/>
                <a:buNone/>
                <a:defRPr/>
              </a:pPr>
              <a:endParaRPr lang="zh-CN" altLang="en-US">
                <a:solidFill>
                  <a:srgbClr val="FFFFFF"/>
                </a:solidFill>
              </a:endParaRPr>
            </a:p>
          </p:txBody>
        </p:sp>
      </p:gr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FDE934FF-F4E1-47C5-9CA5-30A81DDE2BE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endParaRPr lang="en-US" smtClean="0"/>
          </a:p>
        </p:txBody>
      </p:sp>
      <p:sp>
        <p:nvSpPr>
          <p:cNvPr id="4" name="Date Placeholder 3"/>
          <p:cNvSpPr>
            <a:spLocks noGrp="1"/>
          </p:cNvSpPr>
          <p:nvPr>
            <p:ph type="dt" sz="half" idx="10"/>
          </p:nvPr>
        </p:nvSpPr>
        <p:spPr/>
        <p:txBody>
          <a:bodyPr/>
          <a:lstStyle/>
          <a:p>
            <a:fld id="{FDE934FF-F4E1-47C5-9CA5-30A81DDE2BE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Date Placeholder 4"/>
          <p:cNvSpPr>
            <a:spLocks noGrp="1"/>
          </p:cNvSpPr>
          <p:nvPr>
            <p:ph type="dt" sz="half" idx="10"/>
          </p:nvPr>
        </p:nvSpPr>
        <p:spPr/>
        <p:txBody>
          <a:bodyPr/>
          <a:lstStyle/>
          <a:p>
            <a:fld id="{FDE934FF-F4E1-47C5-9CA5-30A81DDE2BE4}"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endParaRPr lang="en-US" smtClean="0"/>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7" name="Date Placeholder 6"/>
          <p:cNvSpPr>
            <a:spLocks noGrp="1"/>
          </p:cNvSpPr>
          <p:nvPr>
            <p:ph type="dt" sz="half" idx="10"/>
          </p:nvPr>
        </p:nvSpPr>
        <p:spPr/>
        <p:txBody>
          <a:bodyPr/>
          <a:lstStyle/>
          <a:p>
            <a:fld id="{FDE934FF-F4E1-47C5-9CA5-30A81DDE2BE4}" type="datetimeFigureOut">
              <a:rPr lang="en-US" smtClean="0"/>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DE934FF-F4E1-47C5-9CA5-30A81DDE2BE4}" type="datetimeFigureOut">
              <a:rPr lang="en-US" smtClean="0"/>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DE934FF-F4E1-47C5-9CA5-30A81DDE2BE4}" type="datetimeFigureOut">
              <a:rPr lang="en-US" smtClean="0"/>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endParaRPr lang="en-US" smtClean="0"/>
          </a:p>
        </p:txBody>
      </p:sp>
      <p:sp>
        <p:nvSpPr>
          <p:cNvPr id="5" name="Date Placeholder 4"/>
          <p:cNvSpPr>
            <a:spLocks noGrp="1"/>
          </p:cNvSpPr>
          <p:nvPr>
            <p:ph type="dt" sz="half" idx="10"/>
          </p:nvPr>
        </p:nvSpPr>
        <p:spPr/>
        <p:txBody>
          <a:bodyPr/>
          <a:lstStyle/>
          <a:p>
            <a:fld id="{FDE934FF-F4E1-47C5-9CA5-30A81DDE2BE4}" type="datetimeFigureOut">
              <a:rPr lang="en-US" smtClean="0"/>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10"/>
          </p:nvPr>
        </p:nvSpPr>
        <p:spPr/>
        <p:txBody>
          <a:bodyPr/>
          <a:lstStyle/>
          <a:p>
            <a:fld id="{FDE934FF-F4E1-47C5-9CA5-30A81DDE2BE4}" type="datetimeFigureOut">
              <a:rPr lang="en-US" smtClean="0"/>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561BA9-CDCF-4958-B8AB-66F3BF063E13}" type="slidenum">
              <a:rPr lang="en-US" smtClean="0"/>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2" Type="http://schemas.openxmlformats.org/officeDocument/2006/relationships/theme" Target="../theme/theme1.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endParaRPr lang="en-US" smtClean="0"/>
          </a:p>
          <a:p>
            <a:pPr lvl="1"/>
            <a:r>
              <a:rPr lang="en-US" smtClean="0"/>
              <a:t>Second level</a:t>
            </a:r>
            <a:endParaRPr lang="en-US" smtClean="0"/>
          </a:p>
          <a:p>
            <a:pPr lvl="2"/>
            <a:r>
              <a:rPr lang="en-US" smtClean="0"/>
              <a:t>Third level</a:t>
            </a:r>
            <a:endParaRPr lang="en-US" smtClean="0"/>
          </a:p>
          <a:p>
            <a:pPr lvl="3"/>
            <a:r>
              <a:rPr lang="en-US" smtClean="0"/>
              <a:t>Fourth level</a:t>
            </a:r>
            <a:endParaRPr lang="en-US" smtClean="0"/>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DE934FF-F4E1-47C5-9CA5-30A81DDE2BE4}" type="datetimeFigureOut">
              <a:rPr lang="en-US" smtClean="0"/>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3561BA9-CDCF-4958-B8AB-66F3BF063E13}" type="slidenum">
              <a:rPr lang="en-US" smtClean="0"/>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9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9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9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9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1.xml"/><Relationship Id="rId1" Type="http://schemas.openxmlformats.org/officeDocument/2006/relationships/image" Target="../media/image2.png"/></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11.xml"/><Relationship Id="rId1" Type="http://schemas.openxmlformats.org/officeDocument/2006/relationships/image" Target="../media/image2.png"/></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11.xml"/><Relationship Id="rId1" Type="http://schemas.openxmlformats.org/officeDocument/2006/relationships/image" Target="../media/image2.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矩形 7"/>
          <p:cNvSpPr>
            <a:spLocks noChangeArrowheads="1"/>
          </p:cNvSpPr>
          <p:nvPr/>
        </p:nvSpPr>
        <p:spPr bwMode="auto">
          <a:xfrm>
            <a:off x="0" y="-285"/>
            <a:ext cx="12192000" cy="5003800"/>
          </a:xfrm>
          <a:prstGeom prst="rect">
            <a:avLst/>
          </a:prstGeom>
          <a:solidFill>
            <a:srgbClr val="354B5E">
              <a:alpha val="69804"/>
            </a:srgbClr>
          </a:solidFill>
          <a:ln>
            <a:noFill/>
          </a:ln>
        </p:spPr>
        <p:txBody>
          <a:bodyPr anchor="ctr"/>
          <a:lstStyle>
            <a:lvl1pPr>
              <a:defRPr>
                <a:solidFill>
                  <a:schemeClr val="tx1"/>
                </a:solidFill>
                <a:latin typeface="Segoe UI" pitchFamily="34" charset="0"/>
                <a:ea typeface="微软雅黑" charset="-122"/>
              </a:defRPr>
            </a:lvl1pPr>
            <a:lvl2pPr marL="742950" indent="-285750">
              <a:defRPr>
                <a:solidFill>
                  <a:schemeClr val="tx1"/>
                </a:solidFill>
                <a:latin typeface="Segoe UI" pitchFamily="34" charset="0"/>
                <a:ea typeface="微软雅黑" charset="-122"/>
              </a:defRPr>
            </a:lvl2pPr>
            <a:lvl3pPr marL="1143000" indent="-228600">
              <a:defRPr>
                <a:solidFill>
                  <a:schemeClr val="tx1"/>
                </a:solidFill>
                <a:latin typeface="Segoe UI" pitchFamily="34" charset="0"/>
                <a:ea typeface="微软雅黑" charset="-122"/>
              </a:defRPr>
            </a:lvl3pPr>
            <a:lvl4pPr marL="1600200" indent="-228600">
              <a:defRPr>
                <a:solidFill>
                  <a:schemeClr val="tx1"/>
                </a:solidFill>
                <a:latin typeface="Segoe UI" pitchFamily="34" charset="0"/>
                <a:ea typeface="微软雅黑" charset="-122"/>
              </a:defRPr>
            </a:lvl4pPr>
            <a:lvl5pPr marL="2057400" indent="-228600">
              <a:defRPr>
                <a:solidFill>
                  <a:schemeClr val="tx1"/>
                </a:solidFill>
                <a:latin typeface="Segoe UI" pitchFamily="34" charset="0"/>
                <a:ea typeface="微软雅黑" charset="-122"/>
              </a:defRPr>
            </a:lvl5pPr>
            <a:lvl6pPr marL="25146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6pPr>
            <a:lvl7pPr marL="29718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7pPr>
            <a:lvl8pPr marL="34290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8pPr>
            <a:lvl9pPr marL="38862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9pPr>
          </a:lstStyle>
          <a:p>
            <a:pPr algn="ctr" eaLnBrk="1" hangingPunct="1">
              <a:buFont typeface="Arial" panose="020B0604020202090204" pitchFamily="34" charset="0"/>
              <a:buNone/>
              <a:defRPr/>
            </a:pPr>
            <a:endParaRPr lang="zh-CN" altLang="en-US">
              <a:solidFill>
                <a:srgbClr val="FFFFFF"/>
              </a:solidFill>
              <a:latin typeface="Arial" panose="020B0604020202090204" pitchFamily="34" charset="0"/>
            </a:endParaRPr>
          </a:p>
        </p:txBody>
      </p:sp>
      <p:sp>
        <p:nvSpPr>
          <p:cNvPr id="18" name="矩形 8"/>
          <p:cNvSpPr>
            <a:spLocks noChangeArrowheads="1"/>
          </p:cNvSpPr>
          <p:nvPr/>
        </p:nvSpPr>
        <p:spPr bwMode="auto">
          <a:xfrm>
            <a:off x="0" y="4932363"/>
            <a:ext cx="12192000" cy="71437"/>
          </a:xfrm>
          <a:prstGeom prst="rect">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lvl1pPr>
              <a:defRPr>
                <a:solidFill>
                  <a:schemeClr val="tx1"/>
                </a:solidFill>
                <a:latin typeface="Segoe UI" pitchFamily="34" charset="0"/>
                <a:ea typeface="微软雅黑" charset="-122"/>
              </a:defRPr>
            </a:lvl1pPr>
            <a:lvl2pPr marL="742950" indent="-285750">
              <a:defRPr>
                <a:solidFill>
                  <a:schemeClr val="tx1"/>
                </a:solidFill>
                <a:latin typeface="Segoe UI" pitchFamily="34" charset="0"/>
                <a:ea typeface="微软雅黑" charset="-122"/>
              </a:defRPr>
            </a:lvl2pPr>
            <a:lvl3pPr marL="1143000" indent="-228600">
              <a:defRPr>
                <a:solidFill>
                  <a:schemeClr val="tx1"/>
                </a:solidFill>
                <a:latin typeface="Segoe UI" pitchFamily="34" charset="0"/>
                <a:ea typeface="微软雅黑" charset="-122"/>
              </a:defRPr>
            </a:lvl3pPr>
            <a:lvl4pPr marL="1600200" indent="-228600">
              <a:defRPr>
                <a:solidFill>
                  <a:schemeClr val="tx1"/>
                </a:solidFill>
                <a:latin typeface="Segoe UI" pitchFamily="34" charset="0"/>
                <a:ea typeface="微软雅黑" charset="-122"/>
              </a:defRPr>
            </a:lvl4pPr>
            <a:lvl5pPr marL="2057400" indent="-228600">
              <a:defRPr>
                <a:solidFill>
                  <a:schemeClr val="tx1"/>
                </a:solidFill>
                <a:latin typeface="Segoe UI" pitchFamily="34" charset="0"/>
                <a:ea typeface="微软雅黑" charset="-122"/>
              </a:defRPr>
            </a:lvl5pPr>
            <a:lvl6pPr marL="25146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6pPr>
            <a:lvl7pPr marL="29718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7pPr>
            <a:lvl8pPr marL="34290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8pPr>
            <a:lvl9pPr marL="3886200" indent="-228600" fontAlgn="base">
              <a:spcBef>
                <a:spcPct val="0"/>
              </a:spcBef>
              <a:spcAft>
                <a:spcPct val="0"/>
              </a:spcAft>
              <a:buFont typeface="Arial" panose="020B0604020202090204" pitchFamily="34" charset="0"/>
              <a:defRPr>
                <a:solidFill>
                  <a:schemeClr val="tx1"/>
                </a:solidFill>
                <a:latin typeface="Segoe UI" pitchFamily="34" charset="0"/>
                <a:ea typeface="微软雅黑" charset="-122"/>
              </a:defRPr>
            </a:lvl9pPr>
          </a:lstStyle>
          <a:p>
            <a:pPr algn="ctr" eaLnBrk="1" hangingPunct="1">
              <a:buFont typeface="Arial" panose="020B0604020202090204" pitchFamily="34" charset="0"/>
              <a:buNone/>
              <a:defRPr/>
            </a:pPr>
            <a:endParaRPr lang="zh-CN" altLang="en-US">
              <a:solidFill>
                <a:srgbClr val="FFFFFF"/>
              </a:solidFill>
            </a:endParaRPr>
          </a:p>
        </p:txBody>
      </p:sp>
      <p:pic>
        <p:nvPicPr>
          <p:cNvPr id="2"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344660" y="307340"/>
            <a:ext cx="2491105" cy="866140"/>
          </a:xfrm>
          <a:prstGeom prst="rect">
            <a:avLst/>
          </a:prstGeom>
        </p:spPr>
      </p:pic>
      <p:sp>
        <p:nvSpPr>
          <p:cNvPr id="3" name="Title 1"/>
          <p:cNvSpPr>
            <a:spLocks noGrp="1"/>
          </p:cNvSpPr>
          <p:nvPr/>
        </p:nvSpPr>
        <p:spPr>
          <a:xfrm>
            <a:off x="847090" y="1956435"/>
            <a:ext cx="10497820" cy="2001520"/>
          </a:xfrm>
          <a:prstGeom prst="rect">
            <a:avLst/>
          </a:prstGeom>
        </p:spPr>
        <p:txBody>
          <a:bodyPr vert="horz" lIns="91440" tIns="45720" rIns="91440" bIns="45720" rtlCol="0" anchor="b">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r>
              <a:rPr lang="en-US" altLang="zh-CN" sz="4300" b="1" dirty="0" smtClean="0">
                <a:solidFill>
                  <a:schemeClr val="bg1"/>
                </a:solidFill>
                <a:latin typeface="Arial" panose="020B0604020202090204" pitchFamily="34" charset="0"/>
                <a:ea typeface="Arial Unicode MS" panose="020B0604020202020204" charset="-122"/>
              </a:rPr>
              <a:t>Motivation on support of Free-to-Air mode in Rel-17 NR Multicast and Broadcast Services</a:t>
            </a:r>
            <a:endParaRPr lang="en-US" altLang="zh-CN" sz="4300" b="1" dirty="0" smtClean="0">
              <a:solidFill>
                <a:schemeClr val="bg1"/>
              </a:solidFill>
              <a:latin typeface="Arial" panose="020B0604020202090204" pitchFamily="34" charset="0"/>
              <a:ea typeface="Arial Unicode MS" panose="020B0604020202020204" charset="-122"/>
            </a:endParaRPr>
          </a:p>
        </p:txBody>
      </p:sp>
      <p:sp>
        <p:nvSpPr>
          <p:cNvPr id="5" name="TextBox 4"/>
          <p:cNvSpPr txBox="1">
            <a:spLocks noChangeArrowheads="1"/>
          </p:cNvSpPr>
          <p:nvPr/>
        </p:nvSpPr>
        <p:spPr bwMode="auto">
          <a:xfrm>
            <a:off x="182678" y="233225"/>
            <a:ext cx="5662474" cy="10147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90204" pitchFamily="34" charset="0"/>
              <a:buChar char="•"/>
              <a:defRPr sz="3200">
                <a:solidFill>
                  <a:schemeClr val="tx1"/>
                </a:solidFill>
                <a:latin typeface="Calibri" charset="0"/>
              </a:defRPr>
            </a:lvl1pPr>
            <a:lvl2pPr marL="742950" indent="-285750">
              <a:spcBef>
                <a:spcPct val="20000"/>
              </a:spcBef>
              <a:buFont typeface="Arial" panose="020B0604020202090204" pitchFamily="34" charset="0"/>
              <a:buChar char="–"/>
              <a:defRPr sz="2800">
                <a:solidFill>
                  <a:schemeClr val="tx1"/>
                </a:solidFill>
                <a:latin typeface="Calibri" charset="0"/>
              </a:defRPr>
            </a:lvl2pPr>
            <a:lvl3pPr marL="1143000" indent="-228600">
              <a:spcBef>
                <a:spcPct val="20000"/>
              </a:spcBef>
              <a:buFont typeface="Arial" panose="020B0604020202090204" pitchFamily="34" charset="0"/>
              <a:buChar char="•"/>
              <a:defRPr sz="2400">
                <a:solidFill>
                  <a:schemeClr val="tx1"/>
                </a:solidFill>
                <a:latin typeface="Calibri" charset="0"/>
              </a:defRPr>
            </a:lvl3pPr>
            <a:lvl4pPr marL="1600200" indent="-228600">
              <a:spcBef>
                <a:spcPct val="20000"/>
              </a:spcBef>
              <a:buFont typeface="Arial" panose="020B0604020202090204" pitchFamily="34" charset="0"/>
              <a:buChar char="–"/>
              <a:defRPr sz="2000">
                <a:solidFill>
                  <a:schemeClr val="tx1"/>
                </a:solidFill>
                <a:latin typeface="Calibri" charset="0"/>
              </a:defRPr>
            </a:lvl4pPr>
            <a:lvl5pPr marL="2057400" indent="-228600">
              <a:spcBef>
                <a:spcPct val="20000"/>
              </a:spcBef>
              <a:buFont typeface="Arial" panose="020B0604020202090204" pitchFamily="34" charset="0"/>
              <a:buChar char="»"/>
              <a:defRPr sz="2000">
                <a:solidFill>
                  <a:schemeClr val="tx1"/>
                </a:solidFill>
                <a:latin typeface="Calibri" charset="0"/>
              </a:defRPr>
            </a:lvl5pPr>
            <a:lvl6pPr marL="2514600" indent="-228600" eaLnBrk="0" fontAlgn="base" hangingPunct="0">
              <a:spcBef>
                <a:spcPct val="20000"/>
              </a:spcBef>
              <a:spcAft>
                <a:spcPct val="0"/>
              </a:spcAft>
              <a:buFont typeface="Arial" panose="020B0604020202090204" pitchFamily="34" charset="0"/>
              <a:buChar char="»"/>
              <a:defRPr sz="2000">
                <a:solidFill>
                  <a:schemeClr val="tx1"/>
                </a:solidFill>
                <a:latin typeface="Calibri" charset="0"/>
              </a:defRPr>
            </a:lvl6pPr>
            <a:lvl7pPr marL="2971800" indent="-228600" eaLnBrk="0" fontAlgn="base" hangingPunct="0">
              <a:spcBef>
                <a:spcPct val="20000"/>
              </a:spcBef>
              <a:spcAft>
                <a:spcPct val="0"/>
              </a:spcAft>
              <a:buFont typeface="Arial" panose="020B0604020202090204" pitchFamily="34" charset="0"/>
              <a:buChar char="»"/>
              <a:defRPr sz="2000">
                <a:solidFill>
                  <a:schemeClr val="tx1"/>
                </a:solidFill>
                <a:latin typeface="Calibri" charset="0"/>
              </a:defRPr>
            </a:lvl7pPr>
            <a:lvl8pPr marL="3429000" indent="-228600" eaLnBrk="0" fontAlgn="base" hangingPunct="0">
              <a:spcBef>
                <a:spcPct val="20000"/>
              </a:spcBef>
              <a:spcAft>
                <a:spcPct val="0"/>
              </a:spcAft>
              <a:buFont typeface="Arial" panose="020B0604020202090204" pitchFamily="34" charset="0"/>
              <a:buChar char="»"/>
              <a:defRPr sz="2000">
                <a:solidFill>
                  <a:schemeClr val="tx1"/>
                </a:solidFill>
                <a:latin typeface="Calibri" charset="0"/>
              </a:defRPr>
            </a:lvl8pPr>
            <a:lvl9pPr marL="3886200" indent="-228600" eaLnBrk="0" fontAlgn="base" hangingPunct="0">
              <a:spcBef>
                <a:spcPct val="20000"/>
              </a:spcBef>
              <a:spcAft>
                <a:spcPct val="0"/>
              </a:spcAft>
              <a:buFont typeface="Arial" panose="020B0604020202090204" pitchFamily="34" charset="0"/>
              <a:buChar char="»"/>
              <a:defRPr sz="2000">
                <a:solidFill>
                  <a:schemeClr val="tx1"/>
                </a:solidFill>
                <a:latin typeface="Calibri" charset="0"/>
              </a:defRPr>
            </a:lvl9pPr>
          </a:lstStyle>
          <a:p>
            <a:pPr>
              <a:spcBef>
                <a:spcPct val="0"/>
              </a:spcBef>
              <a:buNone/>
            </a:pPr>
            <a:r>
              <a:rPr lang="en-US" altLang="ja-JP" sz="2000" dirty="0" smtClean="0">
                <a:solidFill>
                  <a:schemeClr val="bg1"/>
                </a:solidFill>
                <a:latin typeface="Arial" panose="020B0604020202090204" pitchFamily="34" charset="0"/>
                <a:ea typeface="Arial Unicode MS" panose="020B0604020202020204" pitchFamily="50" charset="-127"/>
                <a:cs typeface="Arial Unicode MS" panose="020B0604020202020204" pitchFamily="50" charset="-127"/>
              </a:rPr>
              <a:t>3GPP TSG RAN Meeting #88e	</a:t>
            </a:r>
            <a:endParaRPr lang="en-US" altLang="ja-JP" sz="2000" dirty="0" smtClean="0">
              <a:solidFill>
                <a:schemeClr val="bg1"/>
              </a:solidFill>
              <a:latin typeface="Arial" panose="020B0604020202090204" pitchFamily="34" charset="0"/>
              <a:ea typeface="Arial Unicode MS" panose="020B0604020202020204" pitchFamily="50" charset="-127"/>
              <a:cs typeface="Arial Unicode MS" panose="020B0604020202020204" pitchFamily="50" charset="-127"/>
            </a:endParaRPr>
          </a:p>
          <a:p>
            <a:pPr>
              <a:spcBef>
                <a:spcPct val="0"/>
              </a:spcBef>
              <a:buNone/>
            </a:pPr>
            <a:r>
              <a:rPr lang="ja-JP" altLang="en-US" sz="2000" dirty="0">
                <a:solidFill>
                  <a:schemeClr val="bg1"/>
                </a:solidFill>
                <a:latin typeface="Arial" panose="020B0604020202090204" pitchFamily="34" charset="0"/>
                <a:ea typeface="Arial Unicode MS" panose="020B0604020202020204" pitchFamily="50" charset="-127"/>
                <a:cs typeface="Arial Unicode MS" panose="020B0604020202020204" pitchFamily="50" charset="-127"/>
              </a:rPr>
              <a:t>Electronic Meeting, June 29 - July 3, 2020</a:t>
            </a:r>
            <a:endParaRPr lang="ja-JP" altLang="en-US" sz="2000" dirty="0">
              <a:solidFill>
                <a:schemeClr val="bg1"/>
              </a:solidFill>
              <a:latin typeface="Arial" panose="020B0604020202090204" pitchFamily="34" charset="0"/>
              <a:ea typeface="Arial Unicode MS" panose="020B0604020202020204" pitchFamily="50" charset="-127"/>
              <a:cs typeface="Arial Unicode MS" panose="020B0604020202020204" pitchFamily="50" charset="-127"/>
            </a:endParaRPr>
          </a:p>
          <a:p>
            <a:pPr>
              <a:spcBef>
                <a:spcPct val="0"/>
              </a:spcBef>
              <a:buNone/>
            </a:pPr>
            <a:r>
              <a:rPr lang="ja-JP" altLang="en-US" sz="2000" dirty="0">
                <a:solidFill>
                  <a:schemeClr val="bg1"/>
                </a:solidFill>
                <a:latin typeface="Arial" panose="020B0604020202090204" pitchFamily="34" charset="0"/>
                <a:ea typeface="Arial Unicode MS" panose="020B0604020202020204" pitchFamily="50" charset="-127"/>
                <a:cs typeface="Arial Unicode MS" panose="020B0604020202020204" pitchFamily="50" charset="-127"/>
              </a:rPr>
              <a:t>Agenda item: 9.10.8</a:t>
            </a:r>
            <a:endParaRPr lang="ja-JP" altLang="en-US" sz="2000" dirty="0">
              <a:solidFill>
                <a:schemeClr val="bg1"/>
              </a:solidFill>
              <a:latin typeface="Arial" panose="020B0604020202090204" pitchFamily="34" charset="0"/>
              <a:ea typeface="Arial Unicode MS" panose="020B0604020202020204" pitchFamily="50" charset="-127"/>
              <a:cs typeface="Arial Unicode MS" panose="020B0604020202020204" pitchFamily="50" charset="-127"/>
            </a:endParaRPr>
          </a:p>
        </p:txBody>
      </p:sp>
      <p:sp>
        <p:nvSpPr>
          <p:cNvPr id="4" name="TextBox 3"/>
          <p:cNvSpPr txBox="1"/>
          <p:nvPr/>
        </p:nvSpPr>
        <p:spPr>
          <a:xfrm>
            <a:off x="10440056" y="6256378"/>
            <a:ext cx="1466215" cy="398780"/>
          </a:xfrm>
          <a:prstGeom prst="rect">
            <a:avLst/>
          </a:prstGeom>
          <a:noFill/>
        </p:spPr>
        <p:txBody>
          <a:bodyPr wrap="none" rtlCol="0">
            <a:spAutoFit/>
          </a:bodyPr>
          <a:lstStyle/>
          <a:p>
            <a:r>
              <a:rPr lang="en-GB" sz="2000" b="1" dirty="0" smtClean="0">
                <a:latin typeface="Arial" panose="020B0604020202090204" pitchFamily="34" charset="0"/>
              </a:rPr>
              <a:t>RP-</a:t>
            </a:r>
            <a:r>
              <a:rPr lang="en-US" altLang="en-GB" sz="2000" b="1" dirty="0" smtClean="0">
                <a:latin typeface="Arial" panose="020B0604020202090204" pitchFamily="34" charset="0"/>
              </a:rPr>
              <a:t>201240</a:t>
            </a:r>
            <a:endParaRPr lang="en-US" altLang="en-GB" sz="2000" b="1" dirty="0" smtClean="0">
              <a:latin typeface="Arial" panose="020B0604020202090204" pitchFamily="34" charset="0"/>
            </a:endParaRPr>
          </a:p>
        </p:txBody>
      </p:sp>
      <p:sp>
        <p:nvSpPr>
          <p:cNvPr id="6" name="Subtitle 2"/>
          <p:cNvSpPr>
            <a:spLocks noGrp="1"/>
          </p:cNvSpPr>
          <p:nvPr/>
        </p:nvSpPr>
        <p:spPr>
          <a:xfrm>
            <a:off x="996950" y="5095240"/>
            <a:ext cx="10198100" cy="1655445"/>
          </a:xfrm>
          <a:prstGeom prst="rect">
            <a:avLst/>
          </a:prstGeom>
          <a:noFill/>
          <a:ln w="9525">
            <a:noFill/>
          </a:ln>
        </p:spPr>
        <p:txBody>
          <a:bodyPr/>
          <a:lstStyle>
            <a:lvl1pPr marL="0" lvl="0" indent="0" algn="ctr" defTabSz="914400" eaLnBrk="1" fontAlgn="base" latinLnBrk="0" hangingPunct="1">
              <a:lnSpc>
                <a:spcPct val="100000"/>
              </a:lnSpc>
              <a:spcBef>
                <a:spcPct val="20000"/>
              </a:spcBef>
              <a:spcAft>
                <a:spcPct val="0"/>
              </a:spcAft>
              <a:buNone/>
              <a:defRPr sz="1800" b="0" i="0" u="none" kern="1200" baseline="0">
                <a:solidFill>
                  <a:schemeClr val="tx1"/>
                </a:solidFill>
                <a:latin typeface="+mn-lt"/>
                <a:ea typeface="+mn-ea"/>
                <a:cs typeface="+mn-cs"/>
              </a:defRPr>
            </a:lvl1pPr>
            <a:lvl2pPr marL="342900" lvl="1" indent="0" algn="ctr" defTabSz="914400" eaLnBrk="1" fontAlgn="base" latinLnBrk="0" hangingPunct="1">
              <a:lnSpc>
                <a:spcPct val="100000"/>
              </a:lnSpc>
              <a:spcBef>
                <a:spcPct val="20000"/>
              </a:spcBef>
              <a:spcAft>
                <a:spcPct val="0"/>
              </a:spcAft>
              <a:buNone/>
              <a:defRPr sz="1500" b="0" i="0" u="none" kern="1200" baseline="0">
                <a:solidFill>
                  <a:schemeClr val="tx1"/>
                </a:solidFill>
                <a:latin typeface="+mn-lt"/>
                <a:ea typeface="+mn-ea"/>
                <a:cs typeface="+mn-cs"/>
              </a:defRPr>
            </a:lvl2pPr>
            <a:lvl3pPr marL="685800" lvl="2" indent="0" algn="ctr" defTabSz="914400" eaLnBrk="1" fontAlgn="base" latinLnBrk="0" hangingPunct="1">
              <a:lnSpc>
                <a:spcPct val="100000"/>
              </a:lnSpc>
              <a:spcBef>
                <a:spcPct val="20000"/>
              </a:spcBef>
              <a:spcAft>
                <a:spcPct val="0"/>
              </a:spcAft>
              <a:buNone/>
              <a:defRPr sz="1350" b="0" i="0" u="none" kern="1200" baseline="0">
                <a:solidFill>
                  <a:schemeClr val="tx1"/>
                </a:solidFill>
                <a:latin typeface="+mn-lt"/>
                <a:ea typeface="+mn-ea"/>
                <a:cs typeface="+mn-cs"/>
              </a:defRPr>
            </a:lvl3pPr>
            <a:lvl4pPr marL="1028700" lvl="3" indent="0" algn="ctr" defTabSz="91440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4pPr>
            <a:lvl5pPr marL="1371600" lvl="4" indent="0" algn="ctr" defTabSz="91440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5pPr>
            <a:lvl6pPr marL="1714500" lvl="5" indent="0" algn="ctr" defTabSz="91440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6pPr>
            <a:lvl7pPr marL="2057400" lvl="6" indent="0" algn="ctr" defTabSz="91440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7pPr>
            <a:lvl8pPr marL="2400300" lvl="7" indent="0" algn="ctr" defTabSz="91440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8pPr>
            <a:lvl9pPr marL="2743200" lvl="8" indent="0" algn="ctr" defTabSz="91440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9pPr>
          </a:lstStyle>
          <a:p>
            <a:endParaRPr lang="en-GB" sz="2400" dirty="0" smtClean="0">
              <a:latin typeface="+mj-lt"/>
              <a:ea typeface="+mj-ea"/>
              <a:cs typeface="+mj-cs"/>
            </a:endParaRPr>
          </a:p>
        </p:txBody>
      </p:sp>
      <p:sp>
        <p:nvSpPr>
          <p:cNvPr id="7" name="Subtitle 2"/>
          <p:cNvSpPr>
            <a:spLocks noGrp="1"/>
          </p:cNvSpPr>
          <p:nvPr/>
        </p:nvSpPr>
        <p:spPr>
          <a:xfrm>
            <a:off x="157480" y="5267325"/>
            <a:ext cx="11876405" cy="1170305"/>
          </a:xfrm>
          <a:prstGeom prst="rect">
            <a:avLst/>
          </a:prstGeom>
          <a:noFill/>
          <a:ln w="9525">
            <a:noFill/>
          </a:ln>
        </p:spPr>
        <p:txBody>
          <a:bodyPr/>
          <a:lstStyle>
            <a:lvl1pPr marL="0" lvl="0" indent="0" algn="ctr" defTabSz="914400" eaLnBrk="1" fontAlgn="base" latinLnBrk="0" hangingPunct="1">
              <a:lnSpc>
                <a:spcPct val="100000"/>
              </a:lnSpc>
              <a:spcBef>
                <a:spcPct val="20000"/>
              </a:spcBef>
              <a:spcAft>
                <a:spcPct val="0"/>
              </a:spcAft>
              <a:buNone/>
              <a:defRPr sz="1800" b="0" i="0" u="none" kern="1200" baseline="0">
                <a:solidFill>
                  <a:schemeClr val="tx1"/>
                </a:solidFill>
                <a:latin typeface="+mn-lt"/>
                <a:ea typeface="+mn-ea"/>
                <a:cs typeface="+mn-cs"/>
              </a:defRPr>
            </a:lvl1pPr>
            <a:lvl2pPr marL="342900" lvl="1" indent="0" algn="ctr" defTabSz="914400" eaLnBrk="1" fontAlgn="base" latinLnBrk="0" hangingPunct="1">
              <a:lnSpc>
                <a:spcPct val="100000"/>
              </a:lnSpc>
              <a:spcBef>
                <a:spcPct val="20000"/>
              </a:spcBef>
              <a:spcAft>
                <a:spcPct val="0"/>
              </a:spcAft>
              <a:buNone/>
              <a:defRPr sz="1500" b="0" i="0" u="none" kern="1200" baseline="0">
                <a:solidFill>
                  <a:schemeClr val="tx1"/>
                </a:solidFill>
                <a:latin typeface="+mn-lt"/>
                <a:ea typeface="+mn-ea"/>
                <a:cs typeface="+mn-cs"/>
              </a:defRPr>
            </a:lvl2pPr>
            <a:lvl3pPr marL="685800" lvl="2" indent="0" algn="ctr" defTabSz="914400" eaLnBrk="1" fontAlgn="base" latinLnBrk="0" hangingPunct="1">
              <a:lnSpc>
                <a:spcPct val="100000"/>
              </a:lnSpc>
              <a:spcBef>
                <a:spcPct val="20000"/>
              </a:spcBef>
              <a:spcAft>
                <a:spcPct val="0"/>
              </a:spcAft>
              <a:buNone/>
              <a:defRPr sz="1350" b="0" i="0" u="none" kern="1200" baseline="0">
                <a:solidFill>
                  <a:schemeClr val="tx1"/>
                </a:solidFill>
                <a:latin typeface="+mn-lt"/>
                <a:ea typeface="+mn-ea"/>
                <a:cs typeface="+mn-cs"/>
              </a:defRPr>
            </a:lvl3pPr>
            <a:lvl4pPr marL="1028700" lvl="3" indent="0" algn="ctr" defTabSz="91440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4pPr>
            <a:lvl5pPr marL="1371600" lvl="4" indent="0" algn="ctr" defTabSz="91440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5pPr>
            <a:lvl6pPr marL="1714500" lvl="5" indent="0" algn="ctr" defTabSz="91440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6pPr>
            <a:lvl7pPr marL="2057400" lvl="6" indent="0" algn="ctr" defTabSz="91440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7pPr>
            <a:lvl8pPr marL="2400300" lvl="7" indent="0" algn="ctr" defTabSz="91440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8pPr>
            <a:lvl9pPr marL="2743200" lvl="8" indent="0" algn="ctr" defTabSz="914400" eaLnBrk="1" fontAlgn="base" latinLnBrk="0" hangingPunct="1">
              <a:lnSpc>
                <a:spcPct val="100000"/>
              </a:lnSpc>
              <a:spcBef>
                <a:spcPct val="20000"/>
              </a:spcBef>
              <a:spcAft>
                <a:spcPct val="0"/>
              </a:spcAft>
              <a:buNone/>
              <a:defRPr sz="1200" b="0" i="0" u="none" kern="1200" baseline="0">
                <a:solidFill>
                  <a:schemeClr val="tx1"/>
                </a:solidFill>
                <a:latin typeface="+mn-lt"/>
                <a:ea typeface="+mn-ea"/>
                <a:cs typeface="+mn-cs"/>
              </a:defRPr>
            </a:lvl9pPr>
          </a:lstStyle>
          <a:p>
            <a:r>
              <a:rPr lang="en-GB" sz="2400" dirty="0">
                <a:latin typeface="+mj-lt"/>
                <a:ea typeface="+mj-ea"/>
                <a:cs typeface="+mj-cs"/>
              </a:rPr>
              <a:t>CBN, </a:t>
            </a:r>
            <a:r>
              <a:rPr lang="en-GB" sz="2400" dirty="0" smtClean="0">
                <a:latin typeface="+mj-lt"/>
                <a:ea typeface="+mj-ea"/>
                <a:cs typeface="+mj-cs"/>
              </a:rPr>
              <a:t>ABS, </a:t>
            </a:r>
            <a:r>
              <a:rPr lang="en-US" altLang="en-GB" sz="2400" dirty="0" smtClean="0">
                <a:latin typeface="+mj-lt"/>
                <a:ea typeface="+mj-ea"/>
                <a:cs typeface="+mj-cs"/>
              </a:rPr>
              <a:t>ABP</a:t>
            </a:r>
            <a:r>
              <a:rPr lang="en-US" altLang="zh-CN" sz="2400" dirty="0" smtClean="0">
                <a:latin typeface="+mj-lt"/>
                <a:ea typeface="+mj-ea"/>
                <a:cs typeface="+mj-cs"/>
              </a:rPr>
              <a:t>, CUC, EBU, IRT, </a:t>
            </a:r>
            <a:r>
              <a:rPr lang="en-US" altLang="zh-CN" sz="2400" dirty="0">
                <a:latin typeface="+mj-lt"/>
                <a:ea typeface="+mj-ea"/>
                <a:cs typeface="+mj-cs"/>
                <a:sym typeface="+mn-ea"/>
              </a:rPr>
              <a:t>Huawei, </a:t>
            </a:r>
            <a:r>
              <a:rPr lang="en-US" altLang="zh-CN" sz="2400" dirty="0" smtClean="0">
                <a:latin typeface="+mj-lt"/>
                <a:ea typeface="+mj-ea"/>
                <a:cs typeface="+mj-cs"/>
              </a:rPr>
              <a:t>OPPO</a:t>
            </a:r>
            <a:endParaRPr lang="en-US" altLang="zh-CN" sz="2400" dirty="0">
              <a:latin typeface="+mj-lt"/>
              <a:ea typeface="+mj-ea"/>
              <a:cs typeface="+mj-cs"/>
            </a:endParaRPr>
          </a:p>
          <a:p>
            <a:r>
              <a:rPr lang="en-US" altLang="zh-CN" sz="2400" dirty="0">
                <a:latin typeface="+mj-lt"/>
                <a:ea typeface="+mj-ea"/>
                <a:cs typeface="+mj-cs"/>
              </a:rPr>
              <a:t>Qualcomm </a:t>
            </a:r>
            <a:r>
              <a:rPr lang="en-US" altLang="zh-CN" sz="2400" dirty="0" smtClean="0">
                <a:latin typeface="+mj-lt"/>
                <a:ea typeface="+mj-ea"/>
                <a:cs typeface="+mj-cs"/>
                <a:sym typeface="+mn-ea"/>
              </a:rPr>
              <a:t>Incorporated</a:t>
            </a:r>
            <a:r>
              <a:rPr lang="en-US" altLang="zh-CN" sz="2400" dirty="0">
                <a:latin typeface="+mj-lt"/>
                <a:ea typeface="+mj-ea"/>
                <a:cs typeface="+mj-cs"/>
              </a:rPr>
              <a:t>, Reliance Jio</a:t>
            </a:r>
            <a:r>
              <a:rPr lang="en-US" altLang="zh-CN" sz="2400" dirty="0" smtClean="0">
                <a:latin typeface="+mj-lt"/>
                <a:ea typeface="+mj-ea"/>
                <a:cs typeface="+mj-cs"/>
                <a:sym typeface="+mn-ea"/>
              </a:rPr>
              <a:t>, ZTE</a:t>
            </a:r>
            <a:endParaRPr lang="en-GB" sz="2400" dirty="0" smtClean="0">
              <a:latin typeface="+mj-lt"/>
              <a:ea typeface="+mj-ea"/>
              <a:cs typeface="+mj-c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743585" y="390525"/>
            <a:ext cx="10582910" cy="475615"/>
          </a:xfrm>
          <a:prstGeom prst="rect">
            <a:avLst/>
          </a:prstGeom>
          <a:noFill/>
        </p:spPr>
        <p:txBody>
          <a:bodyPr wrap="square" rtlCol="0" anchor="t">
            <a:spAutoFit/>
          </a:bodyPr>
          <a:lstStyle/>
          <a:p>
            <a:r>
              <a:rPr lang="en-US" altLang="en-GB" sz="2500" b="1" dirty="0">
                <a:latin typeface="Palatino" charset="0"/>
                <a:ea typeface="Heiti SC" panose="02000000000000000000" charset="-122"/>
                <a:sym typeface="+mn-ea"/>
              </a:rPr>
              <a:t>Background &amp; Motivation (1/3)</a:t>
            </a:r>
            <a:endParaRPr lang="zh-CN" altLang="en-US" sz="2600" b="1" dirty="0">
              <a:latin typeface="Palatino" charset="0"/>
              <a:ea typeface="Heiti SC" panose="02000000000000000000" charset="-122"/>
              <a:sym typeface="+mn-ea"/>
            </a:endParaRPr>
          </a:p>
        </p:txBody>
      </p:sp>
      <p:sp>
        <p:nvSpPr>
          <p:cNvPr id="4" name="Content Placeholder 3"/>
          <p:cNvSpPr>
            <a:spLocks noGrp="1"/>
          </p:cNvSpPr>
          <p:nvPr>
            <p:ph idx="1"/>
          </p:nvPr>
        </p:nvSpPr>
        <p:spPr>
          <a:xfrm>
            <a:off x="299720" y="1111885"/>
            <a:ext cx="11783060" cy="5467350"/>
          </a:xfrm>
        </p:spPr>
        <p:txBody>
          <a:bodyPr>
            <a:normAutofit fontScale="62500" lnSpcReduction="10000"/>
          </a:bodyPr>
          <a:lstStyle/>
          <a:p>
            <a:r>
              <a:rPr lang="en-US" b="1" dirty="0"/>
              <a:t>China Broadcasting Network (CBN) – Chinese state-owned carrier, established in May, 2014</a:t>
            </a:r>
            <a:endParaRPr lang="en-GB" dirty="0"/>
          </a:p>
          <a:p>
            <a:pPr lvl="1"/>
            <a:r>
              <a:rPr lang="en-GB" sz="2800" dirty="0"/>
              <a:t>Granted 5G license in June 6, 2019. One of the four 5G carriers in China.</a:t>
            </a:r>
            <a:endParaRPr lang="en-GB" sz="2800" dirty="0"/>
          </a:p>
          <a:p>
            <a:pPr lvl="1"/>
            <a:r>
              <a:rPr sz="2800" dirty="0"/>
              <a:t>The sole network operator in China authorized by the government to operate nationwide cable TV network providing cable TV, mobile, fixed broadband, satellite communication services as well as providing </a:t>
            </a:r>
            <a:r>
              <a:rPr lang="en-US" sz="2800" dirty="0"/>
              <a:t>public safety</a:t>
            </a:r>
            <a:r>
              <a:rPr sz="2800" dirty="0"/>
              <a:t> services. </a:t>
            </a:r>
            <a:endParaRPr sz="2800" dirty="0"/>
          </a:p>
          <a:p>
            <a:pPr lvl="1"/>
            <a:r>
              <a:rPr lang="en-US" sz="2800" dirty="0"/>
              <a:t>CBN, as the rapporteur, finalized the WI for 700MHz 2x30MHz CBW (RP-192261) in RAN #87, March, 2020. </a:t>
            </a:r>
            <a:endParaRPr lang="en-US" sz="2800" dirty="0"/>
          </a:p>
          <a:p>
            <a:pPr lvl="1"/>
            <a:r>
              <a:rPr lang="en-US" sz="2800" dirty="0"/>
              <a:t>Announced the nationwide construction of world's first 700MHz 2x30MHz 5G SA network cooperating with CMCC in May, 2020.</a:t>
            </a:r>
            <a:endParaRPr dirty="0"/>
          </a:p>
          <a:p>
            <a:endParaRPr lang="en-US" dirty="0"/>
          </a:p>
          <a:p>
            <a:r>
              <a:rPr lang="en-US" b="1" dirty="0"/>
              <a:t>CBN's network deployment plan for Public Services (Government Business Sector)</a:t>
            </a:r>
            <a:endParaRPr lang="en-US" b="1" dirty="0"/>
          </a:p>
          <a:p>
            <a:pPr lvl="1"/>
            <a:r>
              <a:rPr lang="en-US" sz="2800" dirty="0"/>
              <a:t>Realizing urgent demand from government for 5G-enabled innovative Public Services by Rel-17 NR Multicast/Broadcast (e.g. Public Safety, Epidemic Control like COVID-19..., Multi-media info broadcasting...)</a:t>
            </a:r>
            <a:endParaRPr lang="en-US" sz="2800" dirty="0"/>
          </a:p>
          <a:p>
            <a:pPr lvl="1"/>
            <a:r>
              <a:rPr lang="en-US" sz="2800" dirty="0"/>
              <a:t>Deploy new Terrestrial TV broadcast network </a:t>
            </a:r>
            <a:r>
              <a:rPr lang="en-US" sz="2800" dirty="0">
                <a:sym typeface="+mn-ea"/>
              </a:rPr>
              <a:t>utilizing high tower resources</a:t>
            </a:r>
            <a:r>
              <a:rPr lang="en-US" sz="2800" dirty="0"/>
              <a:t> (e.g. R16 EnTV) </a:t>
            </a:r>
            <a:endParaRPr lang="en-US" dirty="0"/>
          </a:p>
          <a:p>
            <a:endParaRPr lang="en-US" dirty="0"/>
          </a:p>
          <a:p>
            <a:r>
              <a:rPr lang="en-US" b="1" dirty="0"/>
              <a:t>Two additional pieces needed from 3GPP to enable th</a:t>
            </a:r>
            <a:r>
              <a:rPr lang="en-US" altLang="zh-CN" b="1" dirty="0"/>
              <a:t>e</a:t>
            </a:r>
            <a:r>
              <a:rPr lang="en-US" b="1" dirty="0"/>
              <a:t>se services</a:t>
            </a:r>
            <a:endParaRPr lang="en-US" b="1" dirty="0"/>
          </a:p>
          <a:p>
            <a:pPr lvl="1"/>
            <a:r>
              <a:rPr lang="en-US" sz="2800" dirty="0"/>
              <a:t>Free-to-Air/ROM added to R17 NR Multicast/Broadcast</a:t>
            </a:r>
            <a:endParaRPr lang="en-US" sz="2800" dirty="0"/>
          </a:p>
          <a:p>
            <a:pPr lvl="1"/>
            <a:r>
              <a:rPr lang="en-US" sz="2800" dirty="0">
                <a:sym typeface="+mn-ea"/>
              </a:rPr>
              <a:t>EnTV/ 5G terrestrial broadcast connected to 5GC​</a:t>
            </a:r>
            <a:endParaRPr lang="en-US" sz="2800" dirty="0"/>
          </a:p>
        </p:txBody>
      </p:sp>
      <p:pic>
        <p:nvPicPr>
          <p:cNvPr id="5"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965" y="314960"/>
            <a:ext cx="1875155" cy="652145"/>
          </a:xfrm>
          <a:prstGeom prst="rect">
            <a:avLst/>
          </a:prstGeom>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743585" y="390525"/>
            <a:ext cx="10582910" cy="475615"/>
          </a:xfrm>
          <a:prstGeom prst="rect">
            <a:avLst/>
          </a:prstGeom>
          <a:noFill/>
        </p:spPr>
        <p:txBody>
          <a:bodyPr wrap="square" rtlCol="0" anchor="t">
            <a:spAutoFit/>
          </a:bodyPr>
          <a:lstStyle/>
          <a:p>
            <a:r>
              <a:rPr lang="en-US" altLang="en-GB" sz="2500" b="1" dirty="0">
                <a:latin typeface="Palatino" charset="0"/>
                <a:ea typeface="Heiti SC" panose="02000000000000000000" charset="-122"/>
                <a:sym typeface="+mn-ea"/>
              </a:rPr>
              <a:t>Background &amp; Motivation (2/3)</a:t>
            </a:r>
            <a:endParaRPr lang="zh-CN" altLang="en-US" sz="2600" b="1" dirty="0" smtClean="0">
              <a:latin typeface="Palatino" charset="0"/>
              <a:ea typeface="Heiti SC" panose="02000000000000000000" charset="-122"/>
              <a:sym typeface="+mn-ea"/>
            </a:endParaRPr>
          </a:p>
        </p:txBody>
      </p:sp>
      <p:sp>
        <p:nvSpPr>
          <p:cNvPr id="4" name="Content Placeholder 3"/>
          <p:cNvSpPr>
            <a:spLocks noGrp="1"/>
          </p:cNvSpPr>
          <p:nvPr>
            <p:ph idx="1"/>
          </p:nvPr>
        </p:nvSpPr>
        <p:spPr>
          <a:xfrm>
            <a:off x="655320" y="1337945"/>
            <a:ext cx="10515600" cy="4351338"/>
          </a:xfrm>
        </p:spPr>
        <p:txBody>
          <a:bodyPr>
            <a:normAutofit fontScale="77500" lnSpcReduction="10000"/>
          </a:bodyPr>
          <a:lstStyle/>
          <a:p>
            <a:pPr hangingPunct="0">
              <a:lnSpc>
                <a:spcPct val="100000"/>
              </a:lnSpc>
            </a:pPr>
            <a:r>
              <a:rPr lang="en-GB" sz="2400" dirty="0" smtClean="0"/>
              <a:t>Free-to-Air mode was introduced in LTE </a:t>
            </a:r>
            <a:r>
              <a:rPr lang="en-GB" sz="2400" dirty="0" err="1" smtClean="0"/>
              <a:t>eMBMS</a:t>
            </a:r>
            <a:r>
              <a:rPr lang="en-GB" sz="2400" dirty="0" smtClean="0"/>
              <a:t> </a:t>
            </a:r>
            <a:r>
              <a:rPr lang="en-US" altLang="zh-CN" sz="2400" dirty="0" smtClean="0"/>
              <a:t>since</a:t>
            </a:r>
            <a:r>
              <a:rPr lang="en-GB" sz="2400" dirty="0" smtClean="0"/>
              <a:t> Rel-14, and the definition of </a:t>
            </a:r>
            <a:r>
              <a:rPr lang="en-US" altLang="en-GB" sz="2400" dirty="0" smtClean="0"/>
              <a:t>Free-to-Air</a:t>
            </a:r>
            <a:r>
              <a:rPr lang="en-GB" sz="2400" dirty="0" smtClean="0"/>
              <a:t> mode can </a:t>
            </a:r>
            <a:r>
              <a:rPr lang="en-GB" sz="2400" dirty="0"/>
              <a:t>be found in TS </a:t>
            </a:r>
            <a:r>
              <a:rPr lang="en-GB" sz="2400" dirty="0" smtClean="0"/>
              <a:t>22.101:</a:t>
            </a:r>
            <a:endParaRPr lang="en-GB" sz="2400" dirty="0" smtClean="0"/>
          </a:p>
          <a:p>
            <a:pPr lvl="1" hangingPunct="0">
              <a:lnSpc>
                <a:spcPct val="100000"/>
              </a:lnSpc>
              <a:spcBef>
                <a:spcPts val="1000"/>
              </a:spcBef>
            </a:pPr>
            <a:r>
              <a:rPr lang="en-GB" altLang="zh-CN" sz="2000" i="1" dirty="0"/>
              <a:t>Free-to-Air (FTA) TV: A TV service characterized by no content encryption and being made available at no additional cost to the end </a:t>
            </a:r>
            <a:r>
              <a:rPr lang="en-GB" altLang="zh-CN" sz="2000" i="1" dirty="0" smtClean="0"/>
              <a:t>user</a:t>
            </a:r>
            <a:endParaRPr lang="en-GB" altLang="zh-CN" sz="2000" i="1" dirty="0" smtClean="0"/>
          </a:p>
          <a:p>
            <a:pPr lvl="1" hangingPunct="0">
              <a:lnSpc>
                <a:spcPct val="100000"/>
              </a:lnSpc>
              <a:spcBef>
                <a:spcPts val="1000"/>
              </a:spcBef>
            </a:pPr>
            <a:endParaRPr lang="en-GB" dirty="0"/>
          </a:p>
          <a:p>
            <a:pPr hangingPunct="0">
              <a:lnSpc>
                <a:spcPct val="100000"/>
              </a:lnSpc>
            </a:pPr>
            <a:r>
              <a:rPr lang="en-GB" sz="2400" dirty="0">
                <a:sym typeface="+mn-ea"/>
              </a:rPr>
              <a:t>SA2 SI FS_5MBS used to include FTA/ROM in Objective B. However it was deprioritized in TSG SA Plenary #86. correspondingly, RAN R17 WI does not include FTA which is the counterpart of Objective B</a:t>
            </a:r>
            <a:endParaRPr lang="en-GB" sz="2400" dirty="0">
              <a:sym typeface="+mn-ea"/>
            </a:endParaRPr>
          </a:p>
          <a:p>
            <a:pPr hangingPunct="0">
              <a:lnSpc>
                <a:spcPct val="100000"/>
              </a:lnSpc>
            </a:pPr>
            <a:endParaRPr lang="en-GB" sz="2400" dirty="0"/>
          </a:p>
          <a:p>
            <a:pPr hangingPunct="0">
              <a:lnSpc>
                <a:spcPct val="100000"/>
              </a:lnSpc>
            </a:pPr>
            <a:r>
              <a:rPr lang="en-GB" sz="2400" dirty="0"/>
              <a:t>Some </a:t>
            </a:r>
            <a:r>
              <a:rPr lang="en-GB" sz="2400" dirty="0" smtClean="0"/>
              <a:t>spectrum are </a:t>
            </a:r>
            <a:r>
              <a:rPr lang="en-GB" sz="2400" dirty="0"/>
              <a:t>designated only to </a:t>
            </a:r>
            <a:r>
              <a:rPr lang="en-US" altLang="en-GB" sz="2400" dirty="0"/>
              <a:t>Free-to-Air</a:t>
            </a:r>
            <a:r>
              <a:rPr lang="en-GB" sz="2400" dirty="0"/>
              <a:t> </a:t>
            </a:r>
            <a:r>
              <a:rPr lang="en-GB" sz="2400" dirty="0" smtClean="0"/>
              <a:t>services </a:t>
            </a:r>
            <a:r>
              <a:rPr lang="en-US" altLang="zh-CN" sz="2400" dirty="0" smtClean="0"/>
              <a:t>in some countries</a:t>
            </a:r>
            <a:r>
              <a:rPr lang="en-US" sz="2400" dirty="0" smtClean="0"/>
              <a:t>, and supporting Free-to-Air mode makes Rel-17 5G </a:t>
            </a:r>
            <a:r>
              <a:rPr lang="en-GB" altLang="zh-CN" sz="2400" dirty="0" smtClean="0"/>
              <a:t>MBS applicable to such spectrum </a:t>
            </a:r>
            <a:r>
              <a:rPr lang="en-US" altLang="en-GB" sz="2400" dirty="0" smtClean="0"/>
              <a:t>and makes </a:t>
            </a:r>
            <a:r>
              <a:rPr lang="en-US" altLang="en-GB" sz="2400" smtClean="0"/>
              <a:t>5G MBS applicable </a:t>
            </a:r>
            <a:r>
              <a:rPr lang="en-US" altLang="en-GB" sz="2400" dirty="0" smtClean="0"/>
              <a:t>to innovative services as well.</a:t>
            </a:r>
            <a:endParaRPr lang="en-US" altLang="en-GB" sz="2400" dirty="0" smtClean="0"/>
          </a:p>
          <a:p>
            <a:pPr hangingPunct="0">
              <a:lnSpc>
                <a:spcPct val="100000"/>
              </a:lnSpc>
            </a:pPr>
            <a:endParaRPr lang="en-GB" sz="2400" dirty="0"/>
          </a:p>
          <a:p>
            <a:pPr hangingPunct="0">
              <a:lnSpc>
                <a:spcPct val="100000"/>
              </a:lnSpc>
            </a:pPr>
            <a:r>
              <a:rPr lang="en-GB" sz="2400" dirty="0" smtClean="0"/>
              <a:t>Free-to-Air services include but not limited to </a:t>
            </a:r>
            <a:r>
              <a:rPr lang="en-US" altLang="en-GB" sz="2400" dirty="0" smtClean="0">
                <a:sym typeface="+mn-ea"/>
              </a:rPr>
              <a:t>P</a:t>
            </a:r>
            <a:r>
              <a:rPr lang="en-GB" sz="2400" dirty="0" smtClean="0">
                <a:sym typeface="+mn-ea"/>
              </a:rPr>
              <a:t>ublic </a:t>
            </a:r>
            <a:r>
              <a:rPr lang="en-US" altLang="en-GB" sz="2400" dirty="0" smtClean="0">
                <a:sym typeface="+mn-ea"/>
              </a:rPr>
              <a:t>S</a:t>
            </a:r>
            <a:r>
              <a:rPr lang="en-GB" sz="2400" dirty="0" smtClean="0">
                <a:sym typeface="+mn-ea"/>
              </a:rPr>
              <a:t>afety</a:t>
            </a:r>
            <a:r>
              <a:rPr lang="en-GB" sz="2400" dirty="0" smtClean="0"/>
              <a:t> </a:t>
            </a:r>
            <a:r>
              <a:rPr lang="en-US" altLang="zh-CN" sz="2400" dirty="0" smtClean="0"/>
              <a:t>and</a:t>
            </a:r>
            <a:r>
              <a:rPr lang="en-GB" sz="2400" dirty="0" smtClean="0"/>
              <a:t> </a:t>
            </a:r>
            <a:r>
              <a:rPr lang="en-US" altLang="en-GB" sz="2400" dirty="0" smtClean="0">
                <a:sym typeface="+mn-ea"/>
              </a:rPr>
              <a:t>Free-to-Air</a:t>
            </a:r>
            <a:r>
              <a:rPr lang="en-GB" sz="2400" dirty="0" smtClean="0">
                <a:sym typeface="+mn-ea"/>
              </a:rPr>
              <a:t> TV</a:t>
            </a:r>
            <a:r>
              <a:rPr lang="en-GB" sz="2400" dirty="0" smtClean="0"/>
              <a:t> applications.</a:t>
            </a:r>
            <a:endParaRPr lang="en-GB" sz="2400" dirty="0"/>
          </a:p>
        </p:txBody>
      </p:sp>
      <p:pic>
        <p:nvPicPr>
          <p:cNvPr id="5"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965" y="314960"/>
            <a:ext cx="1875155" cy="65214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743585" y="390525"/>
            <a:ext cx="10582910" cy="891540"/>
          </a:xfrm>
          <a:prstGeom prst="rect">
            <a:avLst/>
          </a:prstGeom>
          <a:noFill/>
        </p:spPr>
        <p:txBody>
          <a:bodyPr wrap="square" rtlCol="0" anchor="t">
            <a:spAutoFit/>
          </a:bodyPr>
          <a:lstStyle/>
          <a:p>
            <a:r>
              <a:rPr lang="en-US" altLang="en-GB" sz="2600" b="1" dirty="0">
                <a:latin typeface="Palatino" charset="0"/>
                <a:ea typeface="Heiti SC" panose="02000000000000000000" charset="-122"/>
                <a:sym typeface="+mn-ea"/>
              </a:rPr>
              <a:t>Background &amp; Motivation (3/3)</a:t>
            </a:r>
            <a:endParaRPr lang="zh-CN" altLang="en-US" sz="2600" b="1" dirty="0">
              <a:latin typeface="Palatino" charset="0"/>
              <a:ea typeface="Heiti SC" panose="02000000000000000000" charset="-122"/>
              <a:sym typeface="+mn-ea"/>
            </a:endParaRPr>
          </a:p>
          <a:p>
            <a:endParaRPr lang="zh-CN" altLang="en-US" sz="2600" b="1" dirty="0" smtClean="0">
              <a:latin typeface="Palatino" charset="0"/>
              <a:ea typeface="Heiti SC" panose="02000000000000000000" charset="-122"/>
              <a:sym typeface="+mn-ea"/>
            </a:endParaRPr>
          </a:p>
        </p:txBody>
      </p:sp>
      <p:sp>
        <p:nvSpPr>
          <p:cNvPr id="4" name="Content Placeholder 3"/>
          <p:cNvSpPr>
            <a:spLocks noGrp="1"/>
          </p:cNvSpPr>
          <p:nvPr>
            <p:ph idx="1"/>
          </p:nvPr>
        </p:nvSpPr>
        <p:spPr>
          <a:xfrm>
            <a:off x="606425" y="1595120"/>
            <a:ext cx="10857230" cy="4224655"/>
          </a:xfrm>
        </p:spPr>
        <p:txBody>
          <a:bodyPr>
            <a:normAutofit/>
          </a:bodyPr>
          <a:lstStyle/>
          <a:p>
            <a:pPr hangingPunct="0">
              <a:lnSpc>
                <a:spcPct val="130000"/>
              </a:lnSpc>
            </a:pPr>
            <a:r>
              <a:rPr lang="en-GB" sz="2000" dirty="0" smtClean="0"/>
              <a:t>Free-to-Air/Receive </a:t>
            </a:r>
            <a:r>
              <a:rPr lang="en-US" altLang="en-GB" sz="2000" dirty="0" smtClean="0"/>
              <a:t>Only </a:t>
            </a:r>
            <a:r>
              <a:rPr lang="en-GB" sz="2000" dirty="0" smtClean="0"/>
              <a:t>is crucial for CBN further nationwide 5G network deployment plan on spectrum which is designated for free-to-air public services in China. </a:t>
            </a:r>
            <a:r>
              <a:rPr lang="en-US" altLang="en-GB" sz="2000" dirty="0" smtClean="0"/>
              <a:t>It will generate tremendous government business opportunities for CBN.</a:t>
            </a:r>
            <a:endParaRPr lang="en-GB" sz="1800" dirty="0" smtClean="0"/>
          </a:p>
          <a:p>
            <a:pPr hangingPunct="0">
              <a:lnSpc>
                <a:spcPct val="130000"/>
              </a:lnSpc>
            </a:pPr>
            <a:endParaRPr lang="en-GB" sz="1800" dirty="0" smtClean="0"/>
          </a:p>
          <a:p>
            <a:pPr hangingPunct="0">
              <a:lnSpc>
                <a:spcPct val="130000"/>
              </a:lnSpc>
            </a:pPr>
            <a:r>
              <a:rPr lang="en-GB" sz="2000" dirty="0" smtClean="0"/>
              <a:t>Innovative 5G</a:t>
            </a:r>
            <a:r>
              <a:rPr lang="en-US" altLang="en-GB" sz="2000" dirty="0" smtClean="0"/>
              <a:t>-enabled</a:t>
            </a:r>
            <a:r>
              <a:rPr lang="en-GB" sz="2000" dirty="0" smtClean="0"/>
              <a:t> public services </a:t>
            </a:r>
            <a:r>
              <a:rPr lang="en-US" altLang="en-GB" sz="2000" dirty="0" smtClean="0"/>
              <a:t>(e.g. Public Safety, Epidemic Control like COVID-19, Multi-media info broadcasting)</a:t>
            </a:r>
            <a:r>
              <a:rPr lang="en-GB" sz="2000" dirty="0" smtClean="0"/>
              <a:t> would be provided on such spectrum in a Free-to-Air manner throughout China </a:t>
            </a:r>
            <a:r>
              <a:rPr lang="en-US" altLang="en-GB" sz="2000" b="1" dirty="0" smtClean="0"/>
              <a:t>covering 1.4 Billion people</a:t>
            </a:r>
            <a:r>
              <a:rPr lang="en-US" altLang="en-GB" sz="2000" dirty="0" smtClean="0"/>
              <a:t>.</a:t>
            </a:r>
            <a:r>
              <a:rPr lang="en-US" altLang="en-GB" sz="1800" dirty="0" smtClean="0"/>
              <a:t> </a:t>
            </a:r>
            <a:endParaRPr lang="en-GB" sz="2400" dirty="0" smtClean="0"/>
          </a:p>
          <a:p>
            <a:pPr lvl="1" hangingPunct="0">
              <a:lnSpc>
                <a:spcPct val="100000"/>
              </a:lnSpc>
              <a:spcBef>
                <a:spcPts val="1000"/>
              </a:spcBef>
            </a:pPr>
            <a:endParaRPr lang="en-GB" sz="2400" dirty="0"/>
          </a:p>
        </p:txBody>
      </p:sp>
      <p:pic>
        <p:nvPicPr>
          <p:cNvPr id="5" name="图片 1"/>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9879965" y="314960"/>
            <a:ext cx="1875155" cy="652145"/>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743585" y="401955"/>
            <a:ext cx="10582910" cy="491490"/>
          </a:xfrm>
          <a:prstGeom prst="rect">
            <a:avLst/>
          </a:prstGeom>
          <a:noFill/>
        </p:spPr>
        <p:txBody>
          <a:bodyPr wrap="square" rtlCol="0" anchor="t">
            <a:spAutoFit/>
          </a:bodyPr>
          <a:lstStyle/>
          <a:p>
            <a:r>
              <a:rPr lang="en-US" altLang="en-GB" sz="2600" b="1" dirty="0" smtClean="0">
                <a:latin typeface="Palatino" charset="0"/>
                <a:ea typeface="Heiti SC" panose="02000000000000000000" charset="-122"/>
                <a:sym typeface="+mn-ea"/>
              </a:rPr>
              <a:t>RAN Impact Analysis</a:t>
            </a:r>
            <a:endParaRPr lang="en-US" altLang="en-GB" sz="2600" b="1" dirty="0" smtClean="0">
              <a:latin typeface="Palatino" charset="0"/>
              <a:ea typeface="Heiti SC" panose="02000000000000000000" charset="-122"/>
              <a:sym typeface="+mn-ea"/>
            </a:endParaRPr>
          </a:p>
        </p:txBody>
      </p:sp>
      <p:sp>
        <p:nvSpPr>
          <p:cNvPr id="3" name="内容占位符 2"/>
          <p:cNvSpPr>
            <a:spLocks noGrp="1"/>
          </p:cNvSpPr>
          <p:nvPr>
            <p:ph idx="1"/>
          </p:nvPr>
        </p:nvSpPr>
        <p:spPr>
          <a:xfrm>
            <a:off x="734695" y="1142365"/>
            <a:ext cx="10828655" cy="5308600"/>
          </a:xfrm>
        </p:spPr>
        <p:txBody>
          <a:bodyPr>
            <a:normAutofit fontScale="87500" lnSpcReduction="10000"/>
          </a:bodyPr>
          <a:lstStyle/>
          <a:p>
            <a:pPr>
              <a:lnSpc>
                <a:spcPct val="110000"/>
              </a:lnSpc>
              <a:spcBef>
                <a:spcPts val="1200"/>
              </a:spcBef>
            </a:pPr>
            <a:r>
              <a:rPr lang="en-US" altLang="zh-CN" sz="2000" dirty="0" smtClean="0"/>
              <a:t>RRC_IDLE state and RRC_INACTIVE state are supported in </a:t>
            </a:r>
            <a:r>
              <a:rPr lang="en-US" altLang="zh-CN" sz="2000" dirty="0"/>
              <a:t>Rel-17 NR </a:t>
            </a:r>
            <a:r>
              <a:rPr lang="en-US" altLang="zh-CN" sz="2000" dirty="0" smtClean="0"/>
              <a:t>MBS WI [1]</a:t>
            </a:r>
            <a:endParaRPr lang="en-US" altLang="zh-CN" sz="2000" dirty="0" smtClean="0"/>
          </a:p>
          <a:p>
            <a:pPr lvl="1">
              <a:lnSpc>
                <a:spcPct val="110000"/>
              </a:lnSpc>
              <a:spcBef>
                <a:spcPts val="1200"/>
              </a:spcBef>
            </a:pPr>
            <a:r>
              <a:rPr lang="en-GB" altLang="zh-CN" sz="1800" i="1" dirty="0"/>
              <a:t>Specify RAN basic functions for broadcast/multicast for UEs in RRC_IDLE/ RRC_INACTIVE states [RAN2, RAN1</a:t>
            </a:r>
            <a:r>
              <a:rPr lang="en-GB" altLang="zh-CN" sz="1800" i="1" dirty="0" smtClean="0"/>
              <a:t>]</a:t>
            </a:r>
            <a:endParaRPr lang="zh-CN" altLang="zh-CN" sz="1800" i="1" dirty="0" smtClean="0"/>
          </a:p>
          <a:p>
            <a:pPr lvl="1"/>
            <a:endParaRPr lang="en-US" altLang="zh-CN" sz="1800" dirty="0" smtClean="0"/>
          </a:p>
          <a:p>
            <a:pPr>
              <a:lnSpc>
                <a:spcPct val="110000"/>
              </a:lnSpc>
            </a:pPr>
            <a:r>
              <a:rPr lang="en-US" altLang="zh-CN" sz="2000" dirty="0"/>
              <a:t>Current RRC_IDLE design principle doesn’t consider FTA/ROM, need explicitly indicate this in scope</a:t>
            </a:r>
            <a:endParaRPr lang="en-US" altLang="zh-CN" sz="2000" dirty="0"/>
          </a:p>
          <a:p>
            <a:pPr lvl="1">
              <a:lnSpc>
                <a:spcPct val="110000"/>
              </a:lnSpc>
              <a:spcBef>
                <a:spcPts val="1200"/>
              </a:spcBef>
            </a:pPr>
            <a:r>
              <a:rPr lang="en-GB" altLang="zh-CN" sz="1800" i="1" dirty="0"/>
              <a:t>Add a new scope to Specify RAN basic functions for </a:t>
            </a:r>
            <a:r>
              <a:rPr lang="en-GB" altLang="zh-CN" sz="1800" dirty="0"/>
              <a:t>NR free-to-air broadcast to UEs without subscription [RAN2</a:t>
            </a:r>
            <a:r>
              <a:rPr lang="en-GB" altLang="zh-CN" sz="1800" dirty="0" smtClean="0"/>
              <a:t>]</a:t>
            </a:r>
            <a:endParaRPr lang="en-GB" altLang="zh-CN" sz="1200" i="1" dirty="0"/>
          </a:p>
          <a:p>
            <a:pPr lvl="1" algn="l">
              <a:lnSpc>
                <a:spcPct val="110000"/>
              </a:lnSpc>
              <a:spcBef>
                <a:spcPts val="1200"/>
              </a:spcBef>
              <a:buFont typeface="Arial" panose="020B0604020202090204" pitchFamily="34" charset="0"/>
              <a:buChar char="•"/>
            </a:pPr>
            <a:endParaRPr lang="en-GB" altLang="zh-CN" sz="1800" i="1" dirty="0"/>
          </a:p>
          <a:p>
            <a:pPr>
              <a:lnSpc>
                <a:spcPct val="110000"/>
              </a:lnSpc>
            </a:pPr>
            <a:r>
              <a:rPr lang="en-US" altLang="zh-CN" sz="2000" dirty="0"/>
              <a:t>According to LTE work in Rel-14, additional effort to support basic Free-to-Air mode on top of RRC_IDLE state can be very small</a:t>
            </a:r>
            <a:endParaRPr lang="en-US" altLang="zh-CN" sz="2000" dirty="0"/>
          </a:p>
          <a:p>
            <a:pPr lvl="1">
              <a:lnSpc>
                <a:spcPct val="110000"/>
              </a:lnSpc>
            </a:pPr>
            <a:r>
              <a:rPr lang="en-US" altLang="zh-CN" sz="1800" i="1" dirty="0" smtClean="0"/>
              <a:t>RAN2 concluded: From </a:t>
            </a:r>
            <a:r>
              <a:rPr lang="en-US" altLang="zh-CN" sz="1800" i="1" dirty="0"/>
              <a:t>RAN2 point of view there is no difference in the way the MBMS data is delivered to Receive Only Mode and legacy </a:t>
            </a:r>
            <a:r>
              <a:rPr lang="en-US" altLang="zh-CN" sz="1800" i="1" dirty="0" err="1"/>
              <a:t>eMBMS</a:t>
            </a:r>
            <a:r>
              <a:rPr lang="en-US" altLang="zh-CN" sz="1800" i="1" dirty="0"/>
              <a:t> UEs. </a:t>
            </a:r>
            <a:r>
              <a:rPr lang="en-US" altLang="zh-CN" sz="1800" dirty="0"/>
              <a:t>[2</a:t>
            </a:r>
            <a:r>
              <a:rPr lang="en-US" altLang="zh-CN" sz="1800" dirty="0" smtClean="0"/>
              <a:t>]</a:t>
            </a:r>
            <a:endParaRPr lang="en-US" altLang="zh-CN" sz="1800" dirty="0" smtClean="0"/>
          </a:p>
          <a:p>
            <a:pPr lvl="1">
              <a:lnSpc>
                <a:spcPct val="110000"/>
              </a:lnSpc>
            </a:pPr>
            <a:r>
              <a:rPr lang="en-US" altLang="zh-CN" sz="1800" i="1" dirty="0" smtClean="0"/>
              <a:t>Small </a:t>
            </a:r>
            <a:r>
              <a:rPr lang="en-US" altLang="zh-CN" sz="1800" i="1" dirty="0"/>
              <a:t>change on stage 2 specification </a:t>
            </a:r>
            <a:r>
              <a:rPr lang="en-US" altLang="zh-CN" sz="1800" i="1" dirty="0" smtClean="0"/>
              <a:t>enables Receive Only Mode from RAN perspective </a:t>
            </a:r>
            <a:r>
              <a:rPr lang="en-US" altLang="zh-CN" sz="1800" dirty="0"/>
              <a:t>[3]</a:t>
            </a:r>
            <a:endParaRPr lang="en-US" altLang="zh-CN" sz="1800" dirty="0"/>
          </a:p>
          <a:p>
            <a:pPr lvl="1">
              <a:lnSpc>
                <a:spcPct val="110000"/>
              </a:lnSpc>
            </a:pPr>
            <a:endParaRPr lang="en-GB" altLang="zh-CN" sz="1800" dirty="0"/>
          </a:p>
          <a:p>
            <a:pPr>
              <a:lnSpc>
                <a:spcPct val="110000"/>
              </a:lnSpc>
            </a:pPr>
            <a:r>
              <a:rPr lang="en-US" altLang="zh-CN" sz="2000" dirty="0">
                <a:sym typeface="+mn-ea"/>
              </a:rPr>
              <a:t>Connect LTE-based 5G broadcast to 5GC [RAN3]</a:t>
            </a:r>
            <a:endParaRPr lang="en-US" altLang="zh-CN" sz="2000" dirty="0"/>
          </a:p>
          <a:p>
            <a:pPr lvl="1">
              <a:lnSpc>
                <a:spcPct val="110000"/>
              </a:lnSpc>
              <a:buFont typeface="Arial" panose="020B0604020202090204" pitchFamily="34" charset="0"/>
              <a:buChar char="•"/>
            </a:pPr>
            <a:r>
              <a:rPr lang="en-US" altLang="zh-CN" sz="1710" i="1" dirty="0" smtClean="0">
                <a:sym typeface="+mn-ea"/>
              </a:rPr>
              <a:t>This is the counter part of SA2 proposal and need to be addressed in R17 NR multicast WI.</a:t>
            </a:r>
            <a:endParaRPr lang="en-US" altLang="zh-CN" sz="1710" dirty="0"/>
          </a:p>
          <a:p>
            <a:endParaRPr lang="en-US" altLang="zh-CN" sz="2000" dirty="0"/>
          </a:p>
          <a:p>
            <a:pPr marL="0" indent="0">
              <a:lnSpc>
                <a:spcPct val="120000"/>
              </a:lnSpc>
              <a:buNone/>
            </a:pPr>
            <a:endParaRPr lang="zh-CN" altLang="en-US" sz="20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743585" y="373380"/>
            <a:ext cx="10582910" cy="491490"/>
          </a:xfrm>
          <a:prstGeom prst="rect">
            <a:avLst/>
          </a:prstGeom>
          <a:noFill/>
        </p:spPr>
        <p:txBody>
          <a:bodyPr wrap="square" rtlCol="0" anchor="t">
            <a:spAutoFit/>
          </a:bodyPr>
          <a:lstStyle/>
          <a:p>
            <a:r>
              <a:rPr lang="en-US" altLang="en-GB" sz="2600" b="1" dirty="0">
                <a:latin typeface="Palatino" charset="0"/>
                <a:ea typeface="Heiti SC" panose="02000000000000000000" charset="-122"/>
                <a:sym typeface="+mn-ea"/>
              </a:rPr>
              <a:t>SA Impact Analysis</a:t>
            </a:r>
            <a:endParaRPr lang="en-US" altLang="en-GB" sz="2600" b="1" dirty="0">
              <a:latin typeface="Palatino" charset="0"/>
              <a:ea typeface="Heiti SC" panose="02000000000000000000" charset="-122"/>
              <a:sym typeface="+mn-ea"/>
            </a:endParaRPr>
          </a:p>
        </p:txBody>
      </p:sp>
      <p:sp>
        <p:nvSpPr>
          <p:cNvPr id="3" name="内容占位符 2"/>
          <p:cNvSpPr>
            <a:spLocks noGrp="1"/>
          </p:cNvSpPr>
          <p:nvPr>
            <p:ph idx="1"/>
          </p:nvPr>
        </p:nvSpPr>
        <p:spPr>
          <a:xfrm>
            <a:off x="838200" y="1536065"/>
            <a:ext cx="10861040" cy="5104765"/>
          </a:xfrm>
        </p:spPr>
        <p:txBody>
          <a:bodyPr>
            <a:normAutofit/>
          </a:bodyPr>
          <a:lstStyle/>
          <a:p>
            <a:pPr>
              <a:spcBef>
                <a:spcPts val="200"/>
              </a:spcBef>
            </a:pPr>
            <a:r>
              <a:rPr lang="en-US" altLang="zh-CN" sz="2000" dirty="0"/>
              <a:t>R17 SA2 SI “FS_5MBS” documents the key issues and solutions in TR 23.757.</a:t>
            </a:r>
            <a:endParaRPr lang="en-US" altLang="zh-CN" sz="2000" dirty="0"/>
          </a:p>
          <a:p>
            <a:pPr marL="0" indent="0">
              <a:spcBef>
                <a:spcPts val="200"/>
              </a:spcBef>
              <a:buNone/>
            </a:pPr>
            <a:endParaRPr lang="en-US" altLang="zh-CN" sz="2000" dirty="0"/>
          </a:p>
          <a:p>
            <a:pPr>
              <a:spcBef>
                <a:spcPts val="200"/>
              </a:spcBef>
            </a:pPr>
            <a:r>
              <a:rPr lang="en-US" altLang="zh-CN" sz="2000" dirty="0"/>
              <a:t>KI#5 is for FTA and ROM. Due to deprioritized, no solution is documented in TR. </a:t>
            </a:r>
            <a:endParaRPr lang="en-US" altLang="zh-CN" sz="2000" dirty="0"/>
          </a:p>
          <a:p>
            <a:pPr>
              <a:spcBef>
                <a:spcPts val="200"/>
              </a:spcBef>
            </a:pPr>
            <a:endParaRPr lang="en-GB" b="1" dirty="0">
              <a:solidFill>
                <a:srgbClr val="2F5496"/>
              </a:solidFill>
              <a:highlight>
                <a:srgbClr val="FFFF00"/>
              </a:highlight>
              <a:latin typeface="Calibri Light" charset="0"/>
              <a:ea typeface="Times New Roman" panose="02020503050405090304" pitchFamily="18" charset="0"/>
            </a:endParaRPr>
          </a:p>
          <a:p>
            <a:pPr>
              <a:spcBef>
                <a:spcPts val="200"/>
              </a:spcBef>
            </a:pPr>
            <a:endParaRPr lang="en-GB" b="1" dirty="0">
              <a:solidFill>
                <a:srgbClr val="2F5496"/>
              </a:solidFill>
              <a:highlight>
                <a:srgbClr val="FFFF00"/>
              </a:highlight>
              <a:latin typeface="Calibri Light" charset="0"/>
              <a:ea typeface="Times New Roman" panose="02020503050405090304" pitchFamily="18" charset="0"/>
            </a:endParaRPr>
          </a:p>
          <a:p>
            <a:pPr marL="0" indent="0" algn="l">
              <a:buNone/>
            </a:pPr>
            <a:r>
              <a:rPr lang="en-US" altLang="zh-CN" sz="2400" dirty="0"/>
              <a:t>Observation: leverage KI#5 to study EnTV and NR FTA/ROM to accommodate the approved SID</a:t>
            </a:r>
            <a:endParaRPr lang="en-US" altLang="zh-CN" sz="2400"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743585" y="390525"/>
            <a:ext cx="10582910" cy="491490"/>
          </a:xfrm>
          <a:prstGeom prst="rect">
            <a:avLst/>
          </a:prstGeom>
          <a:noFill/>
        </p:spPr>
        <p:txBody>
          <a:bodyPr wrap="square" rtlCol="0" anchor="t">
            <a:spAutoFit/>
          </a:bodyPr>
          <a:lstStyle/>
          <a:p>
            <a:r>
              <a:rPr lang="en-US" altLang="zh-CN" sz="2600" b="1" dirty="0">
                <a:latin typeface="Palatino" charset="0"/>
                <a:ea typeface="Heiti SC" panose="02000000000000000000" charset="-122"/>
                <a:sym typeface="+mn-ea"/>
              </a:rPr>
              <a:t>Proposal – RAN </a:t>
            </a:r>
            <a:endParaRPr lang="en-US" altLang="zh-CN" sz="2600" b="1" dirty="0">
              <a:latin typeface="Palatino" charset="0"/>
              <a:ea typeface="Heiti SC" panose="02000000000000000000" charset="-122"/>
              <a:sym typeface="+mn-ea"/>
            </a:endParaRPr>
          </a:p>
        </p:txBody>
      </p:sp>
      <p:sp>
        <p:nvSpPr>
          <p:cNvPr id="3" name="内容占位符 2"/>
          <p:cNvSpPr>
            <a:spLocks noGrp="1"/>
          </p:cNvSpPr>
          <p:nvPr>
            <p:ph idx="1"/>
          </p:nvPr>
        </p:nvSpPr>
        <p:spPr>
          <a:xfrm>
            <a:off x="838200" y="935156"/>
            <a:ext cx="10515600" cy="5922844"/>
          </a:xfrm>
        </p:spPr>
        <p:txBody>
          <a:bodyPr>
            <a:normAutofit/>
          </a:bodyPr>
          <a:lstStyle/>
          <a:p>
            <a:r>
              <a:rPr lang="en-US" altLang="zh-CN" sz="2000" dirty="0"/>
              <a:t>Change of Justification</a:t>
            </a:r>
            <a:endParaRPr lang="en-US" altLang="zh-CN" sz="2000" dirty="0"/>
          </a:p>
          <a:p>
            <a:endParaRPr lang="en-US" altLang="zh-CN" sz="2400" dirty="0"/>
          </a:p>
          <a:p>
            <a:endParaRPr lang="en-US" altLang="zh-CN" sz="2400" dirty="0"/>
          </a:p>
          <a:p>
            <a:endParaRPr lang="en-US" altLang="zh-CN" sz="2400" dirty="0"/>
          </a:p>
          <a:p>
            <a:r>
              <a:rPr lang="en-US" altLang="zh-CN" sz="2000" dirty="0"/>
              <a:t>Change of Objective</a:t>
            </a:r>
            <a:endParaRPr lang="en-US" altLang="zh-CN" sz="2000" dirty="0"/>
          </a:p>
          <a:p>
            <a:endParaRPr lang="en-US" altLang="zh-CN" sz="2400" dirty="0"/>
          </a:p>
          <a:p>
            <a:endParaRPr lang="en-US" altLang="zh-CN" dirty="0"/>
          </a:p>
          <a:p>
            <a:endParaRPr lang="en-US" altLang="zh-CN" dirty="0"/>
          </a:p>
          <a:p>
            <a:endParaRPr lang="en-US" altLang="zh-CN" dirty="0"/>
          </a:p>
          <a:p>
            <a:r>
              <a:rPr lang="en-US" altLang="zh-CN" sz="2000" dirty="0"/>
              <a:t>Add two more objectives for NR FTA/</a:t>
            </a:r>
            <a:r>
              <a:rPr lang="en-US" altLang="zh-CN" sz="2000" dirty="0" smtClean="0"/>
              <a:t>ROM </a:t>
            </a:r>
            <a:r>
              <a:rPr lang="en-US" altLang="zh-CN" sz="2000" dirty="0"/>
              <a:t>and connect </a:t>
            </a:r>
            <a:r>
              <a:rPr lang="en-US" altLang="zh-CN" sz="2000" dirty="0" err="1"/>
              <a:t>EnTV</a:t>
            </a:r>
            <a:r>
              <a:rPr lang="en-US" altLang="zh-CN" sz="2000" dirty="0"/>
              <a:t> to 5GC</a:t>
            </a:r>
            <a:endParaRPr lang="en-US" altLang="zh-CN" sz="2000" dirty="0"/>
          </a:p>
          <a:p>
            <a:pPr marL="0" indent="0">
              <a:buNone/>
            </a:pPr>
            <a:endParaRPr lang="en-US" altLang="zh-CN" sz="2400" dirty="0"/>
          </a:p>
          <a:p>
            <a:endParaRPr lang="zh-CN" altLang="en-US" dirty="0"/>
          </a:p>
        </p:txBody>
      </p:sp>
      <p:sp>
        <p:nvSpPr>
          <p:cNvPr id="5" name="文本框 4"/>
          <p:cNvSpPr txBox="1"/>
          <p:nvPr/>
        </p:nvSpPr>
        <p:spPr>
          <a:xfrm>
            <a:off x="1086485" y="3729355"/>
            <a:ext cx="10593070" cy="1322070"/>
          </a:xfrm>
          <a:prstGeom prst="rect">
            <a:avLst/>
          </a:prstGeom>
          <a:noFill/>
          <a:ln w="6350">
            <a:solidFill>
              <a:schemeClr val="tx1"/>
            </a:solidFill>
            <a:prstDash val="solid"/>
          </a:ln>
        </p:spPr>
        <p:txBody>
          <a:bodyPr wrap="square" rtlCol="0">
            <a:spAutoFit/>
          </a:bodyPr>
          <a:lstStyle/>
          <a:p>
            <a:pPr hangingPunct="0"/>
            <a:r>
              <a:rPr lang="en-GB" altLang="zh-CN" sz="1600" strike="sngStrike" dirty="0">
                <a:solidFill>
                  <a:srgbClr val="FF0000"/>
                </a:solidFill>
              </a:rPr>
              <a:t>No support of Free to air/receive only mode is provided in this WI.</a:t>
            </a:r>
            <a:endParaRPr lang="zh-CN" altLang="zh-CN" sz="1600" strike="sngStrike" dirty="0">
              <a:solidFill>
                <a:srgbClr val="FF0000"/>
              </a:solidFill>
            </a:endParaRPr>
          </a:p>
          <a:p>
            <a:pPr hangingPunct="0"/>
            <a:r>
              <a:rPr lang="en-GB" altLang="zh-CN" sz="1600" dirty="0"/>
              <a:t>Any design decisions taken for this WI in Release 17 shall not prevent introducing the following features in future Releases:</a:t>
            </a:r>
            <a:endParaRPr lang="zh-CN" altLang="zh-CN" sz="1600" dirty="0"/>
          </a:p>
          <a:p>
            <a:pPr marL="742950" lvl="1" indent="-285750" hangingPunct="0">
              <a:buFont typeface="Arial" panose="020B0604020202090204" pitchFamily="34" charset="0"/>
              <a:buChar char="•"/>
            </a:pPr>
            <a:r>
              <a:rPr lang="en-GB" altLang="zh-CN" sz="1600" dirty="0"/>
              <a:t>Standardised support of SFN over multiple cells above </a:t>
            </a:r>
            <a:r>
              <a:rPr lang="en-GB" altLang="zh-CN" sz="1600" dirty="0" err="1"/>
              <a:t>gNB</a:t>
            </a:r>
            <a:r>
              <a:rPr lang="en-GB" altLang="zh-CN" sz="1600" dirty="0"/>
              <a:t>-DU level;</a:t>
            </a:r>
            <a:endParaRPr lang="en-GB" altLang="zh-CN" sz="1600" dirty="0"/>
          </a:p>
          <a:p>
            <a:pPr marL="742950" lvl="1" indent="-285750" hangingPunct="0">
              <a:buFont typeface="Arial" panose="020B0604020202090204" pitchFamily="34" charset="0"/>
              <a:buChar char="•"/>
            </a:pPr>
            <a:r>
              <a:rPr lang="en-GB" altLang="zh-CN" sz="1600" strike="sngStrike" dirty="0">
                <a:solidFill>
                  <a:srgbClr val="FF0000"/>
                </a:solidFill>
              </a:rPr>
              <a:t>Support of Free to air/receive only mode</a:t>
            </a:r>
            <a:endParaRPr lang="zh-CN" altLang="en-US" dirty="0"/>
          </a:p>
        </p:txBody>
      </p:sp>
      <p:sp>
        <p:nvSpPr>
          <p:cNvPr id="7" name="文本框 6"/>
          <p:cNvSpPr txBox="1"/>
          <p:nvPr/>
        </p:nvSpPr>
        <p:spPr>
          <a:xfrm>
            <a:off x="1086485" y="3084830"/>
            <a:ext cx="10593070" cy="583565"/>
          </a:xfrm>
          <a:prstGeom prst="rect">
            <a:avLst/>
          </a:prstGeom>
          <a:noFill/>
          <a:ln w="6350">
            <a:solidFill>
              <a:schemeClr val="tx1"/>
            </a:solidFill>
          </a:ln>
        </p:spPr>
        <p:txBody>
          <a:bodyPr wrap="square" rtlCol="0">
            <a:spAutoFit/>
          </a:bodyPr>
          <a:lstStyle/>
          <a:p>
            <a:pPr marL="285750" indent="-285750">
              <a:buFont typeface="Arial" panose="020B0604020202090204" pitchFamily="34" charset="0"/>
              <a:buChar char="•"/>
            </a:pPr>
            <a:r>
              <a:rPr lang="en-GB" altLang="zh-CN" sz="1600" dirty="0"/>
              <a:t>Specify RAN basic functions for broadcast/multicast for UEs in RRC_IDLE/ RRC_INACTIVE s</a:t>
            </a:r>
            <a:r>
              <a:rPr lang="en-GB" altLang="zh-CN" sz="1600" dirty="0">
                <a:solidFill>
                  <a:schemeClr val="tx1"/>
                </a:solidFill>
              </a:rPr>
              <a:t>tates, </a:t>
            </a:r>
            <a:r>
              <a:rPr lang="en-GB" altLang="zh-CN" sz="1600" dirty="0">
                <a:solidFill>
                  <a:srgbClr val="FF0000"/>
                </a:solidFill>
              </a:rPr>
              <a:t>including support of Free-to-Air service and receive only mode</a:t>
            </a:r>
            <a:r>
              <a:rPr lang="en-GB" altLang="zh-CN" sz="1600" dirty="0"/>
              <a:t> [RAN2, RAN1]:</a:t>
            </a:r>
            <a:endParaRPr lang="en-GB" altLang="zh-CN" sz="1600" dirty="0"/>
          </a:p>
        </p:txBody>
      </p:sp>
      <p:sp>
        <p:nvSpPr>
          <p:cNvPr id="8" name="文本框 6"/>
          <p:cNvSpPr txBox="1"/>
          <p:nvPr/>
        </p:nvSpPr>
        <p:spPr>
          <a:xfrm>
            <a:off x="1086485" y="5586095"/>
            <a:ext cx="10593070" cy="681355"/>
          </a:xfrm>
          <a:prstGeom prst="rect">
            <a:avLst/>
          </a:prstGeom>
          <a:noFill/>
          <a:ln w="6350">
            <a:solidFill>
              <a:schemeClr val="tx1"/>
            </a:solidFill>
          </a:ln>
        </p:spPr>
        <p:txBody>
          <a:bodyPr wrap="square" rtlCol="0">
            <a:spAutoFit/>
          </a:bodyPr>
          <a:lstStyle/>
          <a:p>
            <a:pPr marL="285750" indent="-285750">
              <a:lnSpc>
                <a:spcPct val="120000"/>
              </a:lnSpc>
              <a:buFont typeface="Arial" panose="020B0604020202090204" pitchFamily="34" charset="0"/>
              <a:buChar char="•"/>
            </a:pPr>
            <a:r>
              <a:rPr lang="en-GB" altLang="zh-CN" sz="1600" dirty="0"/>
              <a:t>Specify RAN basic functions for NR free-to-air broa</a:t>
            </a:r>
            <a:r>
              <a:rPr lang="en-GB" altLang="zh-CN" sz="1600" dirty="0" smtClean="0"/>
              <a:t>dcas</a:t>
            </a:r>
            <a:r>
              <a:rPr lang="en-GB" altLang="zh-CN" sz="1600" dirty="0"/>
              <a:t>t to UEs </a:t>
            </a:r>
            <a:r>
              <a:rPr lang="en-GB" altLang="zh-CN" sz="1600" dirty="0" smtClean="0"/>
              <a:t>without </a:t>
            </a:r>
            <a:r>
              <a:rPr lang="en-GB" altLang="zh-CN" sz="1600" dirty="0"/>
              <a:t>subscription [RAN2]</a:t>
            </a:r>
            <a:endParaRPr lang="en-GB" altLang="zh-CN" sz="1600" dirty="0"/>
          </a:p>
          <a:p>
            <a:pPr marL="285750" indent="-285750">
              <a:lnSpc>
                <a:spcPct val="120000"/>
              </a:lnSpc>
              <a:buFont typeface="Arial" panose="020B0604020202090204" pitchFamily="34" charset="0"/>
              <a:buChar char="•"/>
            </a:pPr>
            <a:r>
              <a:rPr lang="en-GB" altLang="zh-CN" sz="1600" dirty="0"/>
              <a:t>Connect LTE</a:t>
            </a:r>
            <a:r>
              <a:rPr lang="en-US" altLang="en-GB" sz="1600" dirty="0"/>
              <a:t>-based 5G </a:t>
            </a:r>
            <a:r>
              <a:rPr lang="en-GB" altLang="zh-CN" sz="1600" dirty="0"/>
              <a:t>broadcast to 5GC [RAN3]</a:t>
            </a:r>
            <a:endParaRPr lang="en-GB" altLang="zh-CN" sz="1600" dirty="0"/>
          </a:p>
        </p:txBody>
      </p:sp>
      <p:sp>
        <p:nvSpPr>
          <p:cNvPr id="9" name="文本框 6"/>
          <p:cNvSpPr txBox="1"/>
          <p:nvPr/>
        </p:nvSpPr>
        <p:spPr>
          <a:xfrm>
            <a:off x="1086485" y="1304290"/>
            <a:ext cx="10593070" cy="1322070"/>
          </a:xfrm>
          <a:prstGeom prst="rect">
            <a:avLst/>
          </a:prstGeom>
          <a:noFill/>
          <a:ln w="6350">
            <a:solidFill>
              <a:schemeClr val="tx1"/>
            </a:solidFill>
          </a:ln>
        </p:spPr>
        <p:txBody>
          <a:bodyPr wrap="square" rtlCol="0">
            <a:spAutoFit/>
          </a:bodyPr>
          <a:lstStyle/>
          <a:p>
            <a:pPr marL="285750" indent="-285750" hangingPunct="0">
              <a:buFont typeface="Arial" panose="020B0604020202090204" pitchFamily="34" charset="0"/>
              <a:buChar char="•"/>
            </a:pPr>
            <a:r>
              <a:rPr lang="en-GB" sz="1600" dirty="0"/>
              <a:t>This WI aims to provide the support in RAN for Objective A </a:t>
            </a:r>
            <a:r>
              <a:rPr lang="en-GB" sz="1600" dirty="0">
                <a:solidFill>
                  <a:srgbClr val="FF0000"/>
                </a:solidFill>
              </a:rPr>
              <a:t>and Objective B</a:t>
            </a:r>
            <a:r>
              <a:rPr lang="en-GB" sz="1600" dirty="0"/>
              <a:t>, consistently with TR 23.757.</a:t>
            </a:r>
            <a:endParaRPr lang="en-US" sz="1600" dirty="0"/>
          </a:p>
          <a:p>
            <a:pPr marL="285750" indent="-285750" hangingPunct="0">
              <a:buFont typeface="Arial" panose="020B0604020202090204" pitchFamily="34" charset="0"/>
              <a:buChar char="•"/>
            </a:pPr>
            <a:r>
              <a:rPr lang="en-GB" sz="1600" strike="sngStrike" dirty="0">
                <a:solidFill>
                  <a:srgbClr val="FF0000"/>
                </a:solidFill>
              </a:rPr>
              <a:t>Support of Objective B (e.g. linear TV, Live, smart TV, and managed and OTT content, radio services) is not in scope of this WI, i.e. we should not design the RAN part of the system to fulfil Objective B, however it is possible that solutions designed for Objective A would enable efficient radio resource utilization for services supported in Objective B, and we aim for forward compatibility towards Objective B were possible.</a:t>
            </a:r>
            <a:endParaRPr lang="en-US" sz="1600" strike="sngStrike" dirty="0">
              <a:solidFill>
                <a:srgbClr val="FF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Box 1"/>
          <p:cNvSpPr txBox="1"/>
          <p:nvPr/>
        </p:nvSpPr>
        <p:spPr>
          <a:xfrm>
            <a:off x="743585" y="390525"/>
            <a:ext cx="10582910" cy="491490"/>
          </a:xfrm>
          <a:prstGeom prst="rect">
            <a:avLst/>
          </a:prstGeom>
          <a:noFill/>
        </p:spPr>
        <p:txBody>
          <a:bodyPr wrap="square" rtlCol="0" anchor="t">
            <a:spAutoFit/>
          </a:bodyPr>
          <a:lstStyle/>
          <a:p>
            <a:r>
              <a:rPr lang="en-US" altLang="zh-CN" sz="2600" b="1" dirty="0" smtClean="0">
                <a:latin typeface="Palatino" charset="0"/>
                <a:ea typeface="Heiti SC" panose="02000000000000000000" charset="-122"/>
                <a:sym typeface="+mn-ea"/>
              </a:rPr>
              <a:t>References </a:t>
            </a:r>
            <a:endParaRPr lang="en-US" altLang="zh-CN" sz="2600" b="1" dirty="0" smtClean="0">
              <a:latin typeface="Palatino" charset="0"/>
              <a:ea typeface="Heiti SC" panose="02000000000000000000" charset="-122"/>
              <a:sym typeface="+mn-ea"/>
            </a:endParaRPr>
          </a:p>
        </p:txBody>
      </p:sp>
      <p:sp>
        <p:nvSpPr>
          <p:cNvPr id="4" name="内容占位符 2"/>
          <p:cNvSpPr>
            <a:spLocks noGrp="1"/>
          </p:cNvSpPr>
          <p:nvPr>
            <p:ph idx="1"/>
          </p:nvPr>
        </p:nvSpPr>
        <p:spPr>
          <a:xfrm>
            <a:off x="762000" y="1741805"/>
            <a:ext cx="10515600" cy="4351338"/>
          </a:xfrm>
        </p:spPr>
        <p:txBody>
          <a:bodyPr>
            <a:normAutofit/>
          </a:bodyPr>
          <a:lstStyle/>
          <a:p>
            <a:pPr>
              <a:lnSpc>
                <a:spcPct val="100000"/>
              </a:lnSpc>
            </a:pPr>
            <a:r>
              <a:rPr lang="en-US" altLang="zh-CN" sz="2000" dirty="0" smtClean="0"/>
              <a:t>[1] </a:t>
            </a:r>
            <a:r>
              <a:rPr lang="en-GB" altLang="zh-CN" sz="2000" dirty="0" smtClean="0"/>
              <a:t>RP-193248, “New </a:t>
            </a:r>
            <a:r>
              <a:rPr lang="en-GB" altLang="zh-CN" sz="2000" dirty="0"/>
              <a:t>Work Item on NR Multicast and Broadcast </a:t>
            </a:r>
            <a:r>
              <a:rPr lang="en-GB" altLang="zh-CN" sz="2000" dirty="0" smtClean="0"/>
              <a:t>Services”, Huawei , December 2019</a:t>
            </a:r>
            <a:endParaRPr lang="en-GB" altLang="zh-CN" sz="2000" dirty="0" smtClean="0"/>
          </a:p>
          <a:p>
            <a:pPr>
              <a:lnSpc>
                <a:spcPct val="100000"/>
              </a:lnSpc>
            </a:pPr>
            <a:r>
              <a:rPr lang="en-US" altLang="zh-CN" sz="2000" dirty="0" smtClean="0"/>
              <a:t>[2] R2-165971, “</a:t>
            </a:r>
            <a:r>
              <a:rPr lang="en-GB" altLang="zh-CN" sz="2000" dirty="0"/>
              <a:t>Reply LS on RAN impacts of Shared MBMS Network and Receive Only Mode in </a:t>
            </a:r>
            <a:r>
              <a:rPr lang="en-GB" altLang="zh-CN" sz="2000" dirty="0" err="1"/>
              <a:t>eMBMS</a:t>
            </a:r>
            <a:r>
              <a:rPr lang="en-US" altLang="zh-CN" sz="2000" dirty="0" smtClean="0"/>
              <a:t>”, RAN2, August 2016</a:t>
            </a:r>
            <a:endParaRPr lang="en-US" altLang="zh-CN" sz="2000" dirty="0" smtClean="0"/>
          </a:p>
          <a:p>
            <a:pPr>
              <a:lnSpc>
                <a:spcPct val="100000"/>
              </a:lnSpc>
            </a:pPr>
            <a:r>
              <a:rPr lang="en-US" altLang="zh-CN" sz="2000" dirty="0" smtClean="0"/>
              <a:t>[3</a:t>
            </a:r>
            <a:r>
              <a:rPr lang="en-US" altLang="zh-CN" sz="2000" dirty="0"/>
              <a:t>]</a:t>
            </a:r>
            <a:r>
              <a:rPr lang="en-US" altLang="zh-CN" sz="2000" dirty="0" smtClean="0"/>
              <a:t> </a:t>
            </a:r>
            <a:r>
              <a:rPr lang="en-US" altLang="zh-CN" sz="2000" dirty="0"/>
              <a:t>R2-168956 </a:t>
            </a:r>
            <a:r>
              <a:rPr lang="en-US" altLang="zh-CN" sz="2000" dirty="0" smtClean="0"/>
              <a:t>, “</a:t>
            </a:r>
            <a:r>
              <a:rPr lang="en-GB" altLang="zh-CN" sz="2000" dirty="0" smtClean="0"/>
              <a:t>Receive </a:t>
            </a:r>
            <a:r>
              <a:rPr lang="en-GB" altLang="zh-CN" sz="2000" dirty="0"/>
              <a:t>Only Mode for </a:t>
            </a:r>
            <a:r>
              <a:rPr lang="en-GB" altLang="zh-CN" sz="2000" dirty="0" err="1" smtClean="0"/>
              <a:t>enTV</a:t>
            </a:r>
            <a:r>
              <a:rPr lang="en-GB" altLang="zh-CN" sz="2000" dirty="0" smtClean="0"/>
              <a:t>”, Qualcomm, November 2016</a:t>
            </a:r>
            <a:endParaRPr lang="en-US" altLang="zh-CN" sz="2000" dirty="0" smtClean="0"/>
          </a:p>
          <a:p>
            <a:pPr>
              <a:lnSpc>
                <a:spcPct val="100000"/>
              </a:lnSpc>
            </a:pPr>
            <a:r>
              <a:rPr lang="en-US" altLang="zh-CN" sz="2000" dirty="0" smtClean="0"/>
              <a:t>[4] RP-190717, “Way </a:t>
            </a:r>
            <a:r>
              <a:rPr lang="en-US" altLang="zh-CN" sz="2000" dirty="0"/>
              <a:t>forward on 5G </a:t>
            </a:r>
            <a:r>
              <a:rPr lang="en-US" altLang="zh-CN" sz="2000" dirty="0" smtClean="0"/>
              <a:t>Broadcast”, March 2019</a:t>
            </a:r>
            <a:endParaRPr lang="en-US" altLang="zh-CN" sz="2000" dirty="0" smtClean="0"/>
          </a:p>
          <a:p>
            <a:pPr>
              <a:lnSpc>
                <a:spcPct val="100000"/>
              </a:lnSpc>
            </a:pPr>
            <a:endParaRPr lang="en-US" altLang="zh-CN" sz="2000" dirty="0" smtClean="0"/>
          </a:p>
          <a:p>
            <a:endParaRPr lang="en-GB" altLang="zh-CN" sz="2000" dirty="0" smtClean="0"/>
          </a:p>
          <a:p>
            <a:endParaRPr lang="zh-CN" altLang="en-US" sz="20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5477</Words>
  <Application>WPS Presentation</Application>
  <PresentationFormat>宽屏</PresentationFormat>
  <Paragraphs>110</Paragraphs>
  <Slides>8</Slides>
  <Notes>5</Notes>
  <HiddenSlides>0</HiddenSlides>
  <MMClips>0</MMClips>
  <ScaleCrop>false</ScaleCrop>
  <HeadingPairs>
    <vt:vector size="6" baseType="variant">
      <vt:variant>
        <vt:lpstr>已用的字体</vt:lpstr>
      </vt:variant>
      <vt:variant>
        <vt:i4>17</vt:i4>
      </vt:variant>
      <vt:variant>
        <vt:lpstr>主题</vt:lpstr>
      </vt:variant>
      <vt:variant>
        <vt:i4>1</vt:i4>
      </vt:variant>
      <vt:variant>
        <vt:lpstr>幻灯片标题</vt:lpstr>
      </vt:variant>
      <vt:variant>
        <vt:i4>8</vt:i4>
      </vt:variant>
    </vt:vector>
  </HeadingPairs>
  <TitlesOfParts>
    <vt:vector size="26" baseType="lpstr">
      <vt:lpstr>Arial</vt:lpstr>
      <vt:lpstr>SimSun</vt:lpstr>
      <vt:lpstr>Wingdings</vt:lpstr>
      <vt:lpstr>Segoe UI</vt:lpstr>
      <vt:lpstr>苹方-简</vt:lpstr>
      <vt:lpstr>微软雅黑</vt:lpstr>
      <vt:lpstr>汉仪旗黑</vt:lpstr>
      <vt:lpstr>Arial Unicode MS</vt:lpstr>
      <vt:lpstr>Calibri</vt:lpstr>
      <vt:lpstr>Helvetica Neue</vt:lpstr>
      <vt:lpstr>Arial Unicode MS</vt:lpstr>
      <vt:lpstr>Palatino</vt:lpstr>
      <vt:lpstr>Heiti SC</vt:lpstr>
      <vt:lpstr>Calibri Light</vt:lpstr>
      <vt:lpstr>Times New Roman</vt:lpstr>
      <vt:lpstr>汉仪书宋二KW</vt:lpstr>
      <vt:lpstr>SimSun</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CBN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dc:title>
  <dc:creator>Shuang Li</dc:creator>
  <cp:lastModifiedBy>CBN</cp:lastModifiedBy>
  <cp:revision>208</cp:revision>
  <dcterms:created xsi:type="dcterms:W3CDTF">2020-06-29T09:27:30Z</dcterms:created>
  <dcterms:modified xsi:type="dcterms:W3CDTF">2020-06-29T09:27:30Z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1033-2.4.0.3944</vt:lpwstr>
  </property>
</Properties>
</file>