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1625" r:id="rId5"/>
    <p:sldId id="1627" r:id="rId6"/>
    <p:sldId id="1632" r:id="rId7"/>
    <p:sldId id="1635" r:id="rId8"/>
    <p:sldId id="1636" r:id="rId9"/>
    <p:sldId id="258" r:id="rId10"/>
  </p:sldIdLst>
  <p:sldSz cx="24387175" cy="13716000"/>
  <p:notesSz cx="7010400" cy="92964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Titillium Web" panose="00000500000000000000" pitchFamily="2" charset="0"/>
      <p:regular r:id="rId17"/>
      <p:bold r:id="rId18"/>
      <p:italic r:id="rId19"/>
      <p:boldItalic r:id="rId20"/>
    </p:embeddedFont>
    <p:embeddedFont>
      <p:font typeface="Titillium WebLight" panose="00000400000000000000" pitchFamily="2" charset="0"/>
      <p:regular r:id="rId21"/>
    </p:embeddedFont>
    <p:embeddedFont>
      <p:font typeface="Titillium WebSemiBold" panose="00000700000000000000" pitchFamily="2" charset="0"/>
      <p:bold r:id="rId22"/>
    </p:embeddedFont>
  </p:embeddedFontLst>
  <p:defaultTextStyle>
    <a:defPPr>
      <a:defRPr lang="en-US"/>
    </a:defPPr>
    <a:lvl1pPr marL="0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44" userDrawn="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7A"/>
    <a:srgbClr val="00AEAF"/>
    <a:srgbClr val="A0ACAF"/>
    <a:srgbClr val="99B1B9"/>
    <a:srgbClr val="64A70B"/>
    <a:srgbClr val="EEEEEE"/>
    <a:srgbClr val="EFEFEF"/>
    <a:srgbClr val="FEC221"/>
    <a:srgbClr val="F4F4F4"/>
    <a:srgbClr val="621B4B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49" autoAdjust="0"/>
    <p:restoredTop sz="82048" autoAdjust="0"/>
  </p:normalViewPr>
  <p:slideViewPr>
    <p:cSldViewPr snapToGrid="0" snapToObjects="1">
      <p:cViewPr varScale="1">
        <p:scale>
          <a:sx n="44" d="100"/>
          <a:sy n="44" d="100"/>
        </p:scale>
        <p:origin x="1716" y="72"/>
      </p:cViewPr>
      <p:guideLst>
        <p:guide orient="horz" pos="4344"/>
        <p:guide pos="7681"/>
      </p:guideLst>
    </p:cSldViewPr>
  </p:slideViewPr>
  <p:outlineViewPr>
    <p:cViewPr>
      <p:scale>
        <a:sx n="33" d="100"/>
        <a:sy n="33" d="100"/>
      </p:scale>
      <p:origin x="0" y="-893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416"/>
    </p:cViewPr>
  </p:sorterViewPr>
  <p:notesViewPr>
    <p:cSldViewPr snapToGrid="0" snapToObjects="1">
      <p:cViewPr varScale="1">
        <p:scale>
          <a:sx n="80" d="100"/>
          <a:sy n="80" d="100"/>
        </p:scale>
        <p:origin x="302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0FF7FE8-98CC-4745-8760-13C6998461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3B89DC-D360-4A07-A372-94F4F788FD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96EC2-89A2-428E-B6DD-92927533D4AF}" type="datetimeFigureOut">
              <a:rPr lang="en-CA" smtClean="0"/>
              <a:t>2020-06-26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BA085-BEF3-46DC-BF29-288E44D3DF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0EE12-08B3-49C3-9E43-23FE36EB10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3FEE7-FCC4-40CA-942B-A27376BFEB0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3553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B6C2B65-95C8-412A-B757-5B6B1D2B40A5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8F4479A-03DC-4C16-A246-86DD846AA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1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116763" y="3457575"/>
            <a:ext cx="16590963" cy="9332913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334676" y="26270983"/>
            <a:ext cx="1021052" cy="1387735"/>
          </a:xfrm>
          <a:prstGeom prst="rect">
            <a:avLst/>
          </a:prstGeom>
        </p:spPr>
        <p:txBody>
          <a:bodyPr/>
          <a:lstStyle/>
          <a:p>
            <a:fld id="{28F4479A-03DC-4C16-A246-86DD846AA5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91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4479A-03DC-4C16-A246-86DD846AA53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89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4479A-03DC-4C16-A246-86DD846AA5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91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910368"/>
            <a:ext cx="24387175" cy="52832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>
            <a:noFill/>
          </a:ln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30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0216" y="5843016"/>
            <a:ext cx="16056864" cy="109728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216" y="7370064"/>
            <a:ext cx="13972032" cy="795528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4800" baseline="0">
                <a:solidFill>
                  <a:schemeClr val="tx1"/>
                </a:solidFill>
                <a:latin typeface="Titillium WebSemiBold" panose="00000700000000000000" pitchFamily="2" charset="0"/>
              </a:defRPr>
            </a:lvl1pPr>
            <a:lvl2pPr marL="108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3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20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9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327648" y="9144000"/>
            <a:ext cx="8558784" cy="493776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aseline="0">
                <a:latin typeface="Titillium WebLight" panose="00000400000000000000" pitchFamily="2" charset="0"/>
              </a:defRPr>
            </a:lvl1pPr>
          </a:lstStyle>
          <a:p>
            <a:r>
              <a:rPr lang="en-US" dirty="0"/>
              <a:t>Click to insert date</a:t>
            </a:r>
          </a:p>
        </p:txBody>
      </p:sp>
    </p:spTree>
    <p:extLst>
      <p:ext uri="{BB962C8B-B14F-4D97-AF65-F5344CB8AC3E}">
        <p14:creationId xmlns:p14="http://schemas.microsoft.com/office/powerpoint/2010/main" val="2510893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- Section title full siz photo"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87175" cy="137160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1625813" y="5435600"/>
            <a:ext cx="15450019" cy="1101680"/>
          </a:xfrm>
          <a:prstGeom prst="rect">
            <a:avLst/>
          </a:prstGeom>
        </p:spPr>
        <p:txBody>
          <a:bodyPr/>
          <a:lstStyle>
            <a:lvl1pPr algn="l">
              <a:defRPr b="0" baseline="0">
                <a:solidFill>
                  <a:schemeClr val="bg1"/>
                </a:solidFill>
                <a:latin typeface="Titillium WebLight" panose="000004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27849" y="7125955"/>
            <a:ext cx="15448678" cy="7988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3700">
                <a:solidFill>
                  <a:srgbClr val="FFFFFF"/>
                </a:solidFill>
                <a:latin typeface="Titillium WebSemiBold" panose="00000700000000000000" pitchFamily="2" charset="0"/>
                <a:cs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6730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9" y="731520"/>
            <a:ext cx="22384511" cy="12527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7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2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>
              <a:solidFill>
                <a:schemeClr val="bg2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1447739" y="2404872"/>
            <a:ext cx="22463821" cy="10177272"/>
          </a:xfrm>
        </p:spPr>
        <p:txBody>
          <a:bodyPr/>
          <a:lstStyle>
            <a:lvl1pPr marL="857250" marR="0" indent="-857250" algn="l" defTabSz="108863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E53B30"/>
              </a:buClr>
              <a:buSzTx/>
              <a:buFont typeface="Arial"/>
              <a:buChar char="•"/>
              <a:tabLst/>
              <a:defRPr sz="4800" baseline="0"/>
            </a:lvl1pPr>
            <a:lvl2pPr marL="1195388" indent="-614363">
              <a:lnSpc>
                <a:spcPct val="100000"/>
              </a:lnSpc>
              <a:buFont typeface="Arial" panose="020B0604020202020204" pitchFamily="34" charset="0"/>
              <a:buChar char="•"/>
              <a:defRPr/>
            </a:lvl2pPr>
            <a:lvl3pPr marL="1881188" indent="-509588">
              <a:defRPr sz="3600"/>
            </a:lvl3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54611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1625813" y="5435600"/>
            <a:ext cx="15450019" cy="1101680"/>
          </a:xfrm>
          <a:prstGeom prst="rect">
            <a:avLst/>
          </a:prstGeom>
        </p:spPr>
        <p:txBody>
          <a:bodyPr/>
          <a:lstStyle>
            <a:lvl1pPr algn="l">
              <a:defRPr b="0" baseline="0">
                <a:solidFill>
                  <a:srgbClr val="00000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27848" y="7125955"/>
            <a:ext cx="15447983" cy="7988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3700">
                <a:solidFill>
                  <a:srgbClr val="000000"/>
                </a:solidFill>
                <a:latin typeface="+mn-lt"/>
                <a:cs typeface="Titillium WebLight" panose="000004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050" y="-24077"/>
            <a:ext cx="10593834" cy="559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6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7048" y="1572768"/>
            <a:ext cx="7818120" cy="60990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44784" y="4014216"/>
            <a:ext cx="12728448" cy="85404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126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83" r:id="rId3"/>
    <p:sldLayoutId id="2147483686" r:id="rId4"/>
  </p:sldLayoutIdLst>
  <p:txStyles>
    <p:titleStyle>
      <a:lvl1pPr algn="l" defTabSz="1088639" rtl="0" eaLnBrk="1" latinLnBrk="0" hangingPunct="1">
        <a:lnSpc>
          <a:spcPts val="8000"/>
        </a:lnSpc>
        <a:spcBef>
          <a:spcPct val="0"/>
        </a:spcBef>
        <a:buNone/>
        <a:defRPr sz="7200" kern="1200" baseline="0">
          <a:solidFill>
            <a:schemeClr val="tx1"/>
          </a:solidFill>
          <a:latin typeface="Titillium WebLight" panose="00000400000000000000" pitchFamily="2" charset="0"/>
          <a:ea typeface="+mj-ea"/>
          <a:cs typeface="+mj-cs"/>
        </a:defRPr>
      </a:lvl1pPr>
    </p:titleStyle>
    <p:bodyStyle>
      <a:lvl1pPr marL="0" indent="-548640" algn="l" defTabSz="1088639" rtl="0" eaLnBrk="1" latinLnBrk="0" hangingPunct="1">
        <a:lnSpc>
          <a:spcPct val="100000"/>
        </a:lnSpc>
        <a:spcBef>
          <a:spcPts val="3200"/>
        </a:spcBef>
        <a:spcAft>
          <a:spcPts val="0"/>
        </a:spcAft>
        <a:buClr>
          <a:srgbClr val="E53B30"/>
        </a:buClr>
        <a:buFont typeface="Arial"/>
        <a:buChar char="•"/>
        <a:defRPr sz="5900" kern="1200">
          <a:solidFill>
            <a:schemeClr val="tx1"/>
          </a:solidFill>
          <a:latin typeface="Titillium WebLight"/>
          <a:ea typeface="+mn-ea"/>
          <a:cs typeface="+mn-cs"/>
        </a:defRPr>
      </a:lvl1pPr>
      <a:lvl2pPr marL="1216152" indent="-548640" algn="l" defTabSz="1088639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rgbClr val="E53B30"/>
        </a:buClr>
        <a:buFont typeface="Arial"/>
        <a:buChar char="–"/>
        <a:defRPr sz="4400" kern="1200">
          <a:solidFill>
            <a:schemeClr val="tx1"/>
          </a:solidFill>
          <a:latin typeface="Titillium WebLight"/>
          <a:ea typeface="+mn-ea"/>
          <a:cs typeface="+mn-cs"/>
        </a:defRPr>
      </a:lvl2pPr>
      <a:lvl3pPr marL="1828800" indent="-544319" algn="l" defTabSz="1088639" rtl="0" eaLnBrk="1" latinLnBrk="0" hangingPunct="1">
        <a:spcBef>
          <a:spcPts val="0"/>
        </a:spcBef>
        <a:spcAft>
          <a:spcPts val="0"/>
        </a:spcAft>
        <a:buClr>
          <a:srgbClr val="E53B30"/>
        </a:buClr>
        <a:buFont typeface="Arial"/>
        <a:buChar char="•"/>
        <a:defRPr sz="4300" kern="1200">
          <a:solidFill>
            <a:schemeClr val="tx1"/>
          </a:solidFill>
          <a:latin typeface="Titillium WebLight"/>
          <a:ea typeface="+mn-ea"/>
          <a:cs typeface="+mn-cs"/>
        </a:defRPr>
      </a:lvl3pPr>
      <a:lvl4pPr marL="3810236" indent="-544319" algn="l" defTabSz="1088639" rtl="0" eaLnBrk="1" latinLnBrk="0" hangingPunct="1">
        <a:spcBef>
          <a:spcPct val="20000"/>
        </a:spcBef>
        <a:buFont typeface="Arial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1088639" rtl="0" eaLnBrk="1" latinLnBrk="0" hangingPunct="1">
        <a:spcBef>
          <a:spcPct val="20000"/>
        </a:spcBef>
        <a:buFont typeface="Arial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bject&#10;&#10;Description automatically generated">
            <a:extLst>
              <a:ext uri="{FF2B5EF4-FFF2-40B4-BE49-F238E27FC236}">
                <a16:creationId xmlns:a16="http://schemas.microsoft.com/office/drawing/2014/main" id="{8D6DF170-A22D-4B62-B02A-8A37F1DC06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-893"/>
            <a:ext cx="24385588" cy="137168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7DEE398-B288-4ACD-AB1D-19C7C08AAFE2}"/>
              </a:ext>
            </a:extLst>
          </p:cNvPr>
          <p:cNvSpPr/>
          <p:nvPr/>
        </p:nvSpPr>
        <p:spPr>
          <a:xfrm>
            <a:off x="0" y="4570254"/>
            <a:ext cx="17739360" cy="6541887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87" y="4773206"/>
            <a:ext cx="19579954" cy="11016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9600" b="1" dirty="0">
                <a:solidFill>
                  <a:schemeClr val="tx1"/>
                </a:solidFill>
                <a:latin typeface="Titillium Web" panose="00000500000000000000" pitchFamily="2" charset="0"/>
              </a:rPr>
              <a:t>WID Revision Proposal:</a:t>
            </a:r>
            <a:br>
              <a:rPr lang="en-US" sz="9600" b="1" dirty="0">
                <a:solidFill>
                  <a:schemeClr val="tx1"/>
                </a:solidFill>
                <a:latin typeface="Titillium Web" panose="00000500000000000000" pitchFamily="2" charset="0"/>
              </a:rPr>
            </a:br>
            <a:r>
              <a:rPr lang="en-US" sz="9600" b="1" dirty="0">
                <a:solidFill>
                  <a:schemeClr val="tx1"/>
                </a:solidFill>
                <a:latin typeface="Titillium Web" panose="00000500000000000000" pitchFamily="2" charset="0"/>
              </a:rPr>
              <a:t>Increase Max DL TBS for LTE-M</a:t>
            </a:r>
            <a:endParaRPr lang="en-US" sz="9600" dirty="0">
              <a:solidFill>
                <a:schemeClr val="tx1"/>
              </a:solidFill>
              <a:latin typeface="Titillium WebSemiBold" panose="00000700000000000000" pitchFamily="2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ECE151A-D3A2-44DD-A96B-0661F5BB39C0}"/>
              </a:ext>
            </a:extLst>
          </p:cNvPr>
          <p:cNvSpPr txBox="1">
            <a:spLocks/>
          </p:cNvSpPr>
          <p:nvPr/>
        </p:nvSpPr>
        <p:spPr>
          <a:xfrm>
            <a:off x="0" y="8229149"/>
            <a:ext cx="17739360" cy="33105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088639" rtl="0" eaLnBrk="1" latinLnBrk="0" hangingPunct="1">
              <a:lnSpc>
                <a:spcPts val="8000"/>
              </a:lnSpc>
              <a:spcBef>
                <a:spcPct val="0"/>
              </a:spcBef>
              <a:buNone/>
              <a:defRPr sz="7200" b="0" kern="1200" baseline="0">
                <a:solidFill>
                  <a:schemeClr val="bg1"/>
                </a:solidFill>
                <a:latin typeface="Titillium WebLight" panose="00000400000000000000" pitchFamily="2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b="1" dirty="0">
                <a:solidFill>
                  <a:schemeClr val="tx1"/>
                </a:solidFill>
                <a:latin typeface="Titillium Web" panose="00000500000000000000" pitchFamily="2" charset="0"/>
              </a:rPr>
              <a:t>Source: Sierra Wireless, Ericsson, Sony, Verizon, Telstra, AT&amp;T, Nokia, Nordic Semiconductor, Telefonica, </a:t>
            </a:r>
            <a:r>
              <a:rPr lang="en-US" sz="6000" b="1" dirty="0" err="1">
                <a:solidFill>
                  <a:schemeClr val="tx1"/>
                </a:solidFill>
                <a:latin typeface="Titillium Web" panose="00000500000000000000" pitchFamily="2" charset="0"/>
              </a:rPr>
              <a:t>Telus</a:t>
            </a:r>
            <a:r>
              <a:rPr lang="en-US" sz="6000" b="1" dirty="0">
                <a:solidFill>
                  <a:schemeClr val="tx1"/>
                </a:solidFill>
                <a:latin typeface="Titillium Web" panose="00000500000000000000" pitchFamily="2" charset="0"/>
              </a:rPr>
              <a:t> ,KT, Orange, Rogers 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EB4F5F9-184F-4E81-9BBE-D7C3840DB539}"/>
              </a:ext>
            </a:extLst>
          </p:cNvPr>
          <p:cNvSpPr txBox="1">
            <a:spLocks/>
          </p:cNvSpPr>
          <p:nvPr/>
        </p:nvSpPr>
        <p:spPr>
          <a:xfrm>
            <a:off x="16132629" y="736025"/>
            <a:ext cx="7336971" cy="15898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088639" rtl="0" eaLnBrk="1" latinLnBrk="0" hangingPunct="1">
              <a:lnSpc>
                <a:spcPts val="8000"/>
              </a:lnSpc>
              <a:spcBef>
                <a:spcPct val="0"/>
              </a:spcBef>
              <a:buNone/>
              <a:defRPr sz="7200" b="0" kern="1200" baseline="0">
                <a:solidFill>
                  <a:schemeClr val="bg1"/>
                </a:solidFill>
                <a:latin typeface="Titillium WebLight" panose="00000400000000000000" pitchFamily="2" charset="0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6000" b="1" dirty="0">
                <a:latin typeface="Titillium Web" panose="00000500000000000000" pitchFamily="2" charset="0"/>
              </a:rPr>
              <a:t>RP-201233</a:t>
            </a:r>
          </a:p>
          <a:p>
            <a:pPr algn="r">
              <a:lnSpc>
                <a:spcPct val="100000"/>
              </a:lnSpc>
            </a:pPr>
            <a:r>
              <a:rPr lang="en-US" sz="4800" b="1" dirty="0">
                <a:latin typeface="Titillium Web" panose="00000500000000000000" pitchFamily="2" charset="0"/>
              </a:rPr>
              <a:t>(revision of RP-201157)</a:t>
            </a:r>
          </a:p>
        </p:txBody>
      </p:sp>
    </p:spTree>
    <p:extLst>
      <p:ext uri="{BB962C8B-B14F-4D97-AF65-F5344CB8AC3E}">
        <p14:creationId xmlns:p14="http://schemas.microsoft.com/office/powerpoint/2010/main" val="271496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peedometer Gauge in Kmh Stock Footage Video (100% Royalty-free ...">
            <a:extLst>
              <a:ext uri="{FF2B5EF4-FFF2-40B4-BE49-F238E27FC236}">
                <a16:creationId xmlns:a16="http://schemas.microsoft.com/office/drawing/2014/main" id="{38990E25-43FD-4C55-A740-CDC815BBD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948" y="0"/>
            <a:ext cx="24561123" cy="1383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251E86-DA2F-4148-BF83-F077EC47A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Background/History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08073-21E3-47EC-9A63-DDE03A824C2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447739" y="2404872"/>
            <a:ext cx="22463821" cy="1057960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LPWA DL Speed Improvement History</a:t>
            </a:r>
          </a:p>
          <a:p>
            <a:pPr marL="1371600" lvl="2" indent="0">
              <a:spcBef>
                <a:spcPts val="800"/>
              </a:spcBef>
              <a:buNone/>
            </a:pPr>
            <a:r>
              <a:rPr lang="en-US" sz="4400" dirty="0">
                <a:solidFill>
                  <a:schemeClr val="bg1"/>
                </a:solidFill>
              </a:rPr>
              <a:t>LTE-M HD-FDD CAT-M1:</a:t>
            </a:r>
          </a:p>
          <a:p>
            <a:pPr marL="4354556" lvl="4" indent="0">
              <a:spcBef>
                <a:spcPts val="800"/>
              </a:spcBef>
              <a:buNone/>
            </a:pPr>
            <a:r>
              <a:rPr lang="en-US" sz="3600" dirty="0">
                <a:solidFill>
                  <a:schemeClr val="bg1"/>
                </a:solidFill>
              </a:rPr>
              <a:t>Rel 13 TBS 1000					300 kbps</a:t>
            </a:r>
          </a:p>
          <a:p>
            <a:pPr marL="4354556" lvl="4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bg1"/>
                </a:solidFill>
              </a:rPr>
              <a:t>Rel 14 Ack Bundling 				588 kbps</a:t>
            </a:r>
          </a:p>
          <a:p>
            <a:pPr marL="4354556" lvl="4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bg1"/>
                </a:solidFill>
              </a:rPr>
              <a:t>Rel 17 14 HARQ 					~700 kbps</a:t>
            </a:r>
          </a:p>
          <a:p>
            <a:pPr marL="1371600" lvl="2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bg1"/>
                </a:solidFill>
              </a:rPr>
              <a:t>NB-IOT: </a:t>
            </a:r>
          </a:p>
          <a:p>
            <a:pPr marL="4354556" lvl="4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bg1"/>
                </a:solidFill>
              </a:rPr>
              <a:t>Rel 13 NB1  					28 kbps</a:t>
            </a:r>
          </a:p>
          <a:p>
            <a:pPr marL="4354556" lvl="4" indent="0">
              <a:spcBef>
                <a:spcPts val="800"/>
              </a:spcBef>
              <a:buNone/>
            </a:pPr>
            <a:r>
              <a:rPr lang="en-US" sz="3600" dirty="0">
                <a:solidFill>
                  <a:schemeClr val="bg1"/>
                </a:solidFill>
              </a:rPr>
              <a:t>Rel 14 NB2 2 HARQs + TBS 1352		127 kbps</a:t>
            </a:r>
          </a:p>
          <a:p>
            <a:pPr marL="4354556" lvl="4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bg1"/>
                </a:solidFill>
              </a:rPr>
              <a:t>Rel 17 16 QAM  + TBS ~2600		~250 kbps </a:t>
            </a: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endParaRPr lang="en-US" sz="60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6000" dirty="0">
                <a:solidFill>
                  <a:schemeClr val="bg1"/>
                </a:solidFill>
              </a:rPr>
              <a:t>Increase DL TBS technique</a:t>
            </a:r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>
                <a:solidFill>
                  <a:schemeClr val="bg1"/>
                </a:solidFill>
              </a:rPr>
              <a:t>Can be optionally applied on top of Ack Bundling and 14 HARQ technique</a:t>
            </a:r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>
                <a:solidFill>
                  <a:schemeClr val="bg1"/>
                </a:solidFill>
              </a:rPr>
              <a:t>Improvement is ~proportional to TBS increase</a:t>
            </a:r>
          </a:p>
          <a:p>
            <a:pPr marL="1833121" lvl="3" indent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bg1"/>
                </a:solidFill>
              </a:rPr>
              <a:t>      E.g. TBS 1000=&gt;1736 will provide ~73.6% speed increase</a:t>
            </a:r>
          </a:p>
          <a:p>
            <a:pPr lvl="3">
              <a:spcBef>
                <a:spcPts val="800"/>
              </a:spcBef>
              <a:spcAft>
                <a:spcPts val="0"/>
              </a:spcAft>
            </a:pPr>
            <a:endParaRPr lang="en-CA" sz="54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B8B401-CC33-4D6D-BFC7-1A4F5FF05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8852" y="249534"/>
            <a:ext cx="7278323" cy="2972529"/>
          </a:xfrm>
          <a:prstGeom prst="rect">
            <a:avLst/>
          </a:prstGeom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323794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FF3C9-822E-4893-B9BE-1CE926E15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  <a:endParaRPr lang="en-CA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8E0A2-8960-4B06-A0A0-44D06B12F1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4400" dirty="0"/>
              <a:t>Similar motivations as the Rel 17 NB-IOT 16 QAM feature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4400" dirty="0"/>
              <a:t>Market expansion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dirty="0"/>
              <a:t>Improve support for watches and wearables 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dirty="0"/>
              <a:t>Support for high data rate music or small format video 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dirty="0"/>
              <a:t>Improved firmware download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dirty="0"/>
              <a:t>Improved user experience e.g. quicker point-of-sale transactions</a:t>
            </a:r>
            <a:endParaRPr lang="en-US" dirty="0"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4400" dirty="0"/>
              <a:t>Improved spectral efficiency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4400" dirty="0"/>
              <a:t>Improved battery life (i.e. allows UE to go to a low power state quicker)</a:t>
            </a:r>
          </a:p>
          <a:p>
            <a:pPr marL="857250" lvl="1" indent="-857250">
              <a:spcBef>
                <a:spcPts val="1200"/>
              </a:spcBef>
              <a:buFont typeface="Arial"/>
              <a:buChar char="•"/>
            </a:pPr>
            <a:r>
              <a:rPr lang="en-US" dirty="0"/>
              <a:t>Given the trend to deploy denser cells for NR, higher TBS can often be utilized</a:t>
            </a:r>
          </a:p>
          <a:p>
            <a:pPr>
              <a:spcBef>
                <a:spcPts val="1200"/>
              </a:spcBef>
            </a:pPr>
            <a:r>
              <a:rPr lang="en-US" sz="4400" dirty="0"/>
              <a:t>Improved differentiation between NB-IOT and LTE-M</a:t>
            </a:r>
          </a:p>
          <a:p>
            <a:pPr lvl="2">
              <a:spcBef>
                <a:spcPts val="800"/>
              </a:spcBef>
            </a:pPr>
            <a:r>
              <a:rPr lang="en-US" dirty="0"/>
              <a:t>Note: NB-IOT release 17 will increase speed by ~2X</a:t>
            </a:r>
          </a:p>
          <a:p>
            <a:pPr marL="857250" lvl="1" indent="-857250">
              <a:lnSpc>
                <a:spcPct val="100000"/>
              </a:lnSpc>
              <a:spcBef>
                <a:spcPts val="1200"/>
              </a:spcBef>
              <a:buFont typeface="Arial"/>
              <a:buChar char="•"/>
            </a:pPr>
            <a:r>
              <a:rPr lang="en-US" dirty="0"/>
              <a:t>Easy specification change (details on next page)</a:t>
            </a:r>
          </a:p>
          <a:p>
            <a:pPr marL="857250" lvl="1" indent="-857250">
              <a:spcBef>
                <a:spcPts val="1200"/>
              </a:spcBef>
              <a:buFont typeface="Arial"/>
              <a:buChar char="•"/>
            </a:pPr>
            <a:r>
              <a:rPr lang="en-US" dirty="0"/>
              <a:t>Easy commercialization (details on next page)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0D1A1-E193-467C-9F67-82FD33DF496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348304" y="914292"/>
            <a:ext cx="2882558" cy="2791338"/>
          </a:xfrm>
          <a:prstGeom prst="rect">
            <a:avLst/>
          </a:prstGeom>
          <a:effectLst>
            <a:softEdge rad="2159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5BA171-AF56-43DB-9A50-98D0F9AD5FF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85588" y="6043092"/>
            <a:ext cx="2850376" cy="2038350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6D9B10-4EC4-43EE-A581-FECBCFA04C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12812"/>
          <a:stretch/>
        </p:blipFill>
        <p:spPr>
          <a:xfrm>
            <a:off x="21424567" y="1049198"/>
            <a:ext cx="1461615" cy="2521527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C33B7E-69CF-4D07-841D-648119D6D28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120362" y="3651341"/>
            <a:ext cx="1597493" cy="2377440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C1039A-22A2-410A-B288-C54F332D602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268599" y="3719941"/>
            <a:ext cx="1672502" cy="2377440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66A68A-554F-4A13-84AC-AAC756F3CCC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891805" y="3719941"/>
            <a:ext cx="2287164" cy="2377440"/>
          </a:xfrm>
          <a:prstGeom prst="rect">
            <a:avLst/>
          </a:prstGeom>
          <a:effectLst>
            <a:softEdge rad="203200"/>
          </a:effectLst>
        </p:spPr>
      </p:pic>
    </p:spTree>
    <p:extLst>
      <p:ext uri="{BB962C8B-B14F-4D97-AF65-F5344CB8AC3E}">
        <p14:creationId xmlns:p14="http://schemas.microsoft.com/office/powerpoint/2010/main" val="3607126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hoto wallpaper sunset, crane, Construction">
            <a:extLst>
              <a:ext uri="{FF2B5EF4-FFF2-40B4-BE49-F238E27FC236}">
                <a16:creationId xmlns:a16="http://schemas.microsoft.com/office/drawing/2014/main" id="{7A1262FD-AE7C-4602-B9C6-0908746B3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4387175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8F07C0-AEFB-4C71-A896-B96B46A15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chemeClr val="bg1"/>
                </a:solidFill>
              </a:rPr>
              <a:t>Specification and Commercialization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06E74-9CB8-485C-8157-2BB75043D31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5400" b="1" dirty="0">
                <a:solidFill>
                  <a:schemeClr val="bg1"/>
                </a:solidFill>
              </a:rPr>
              <a:t>Minimal specification changes:</a:t>
            </a:r>
          </a:p>
          <a:p>
            <a:pPr>
              <a:spcBef>
                <a:spcPts val="800"/>
              </a:spcBef>
            </a:pPr>
            <a:r>
              <a:rPr lang="en-US" sz="4000" dirty="0">
                <a:solidFill>
                  <a:schemeClr val="bg1"/>
                </a:solidFill>
              </a:rPr>
              <a:t>Only needed for CE mode A</a:t>
            </a:r>
          </a:p>
          <a:p>
            <a:pPr>
              <a:spcBef>
                <a:spcPts val="800"/>
              </a:spcBef>
            </a:pPr>
            <a:r>
              <a:rPr lang="en-US" sz="4000" dirty="0">
                <a:solidFill>
                  <a:schemeClr val="bg1"/>
                </a:solidFill>
              </a:rPr>
              <a:t>Increase Max DL TBS from 1000 to 1736</a:t>
            </a:r>
          </a:p>
          <a:p>
            <a:pPr>
              <a:spcBef>
                <a:spcPts val="800"/>
              </a:spcBef>
            </a:pPr>
            <a:r>
              <a:rPr lang="en-US" sz="4000" dirty="0">
                <a:solidFill>
                  <a:schemeClr val="bg1"/>
                </a:solidFill>
              </a:rPr>
              <a:t>Rel 13 RAN1 specification already supports DL TBS up to 1736</a:t>
            </a:r>
          </a:p>
          <a:p>
            <a:pPr>
              <a:spcBef>
                <a:spcPts val="800"/>
              </a:spcBef>
            </a:pPr>
            <a:r>
              <a:rPr lang="en-US" sz="4000" dirty="0">
                <a:solidFill>
                  <a:schemeClr val="bg1"/>
                </a:solidFill>
              </a:rPr>
              <a:t>No changes needed to:  DCI, TBS tables, or CQI tables</a:t>
            </a:r>
          </a:p>
          <a:p>
            <a:pPr>
              <a:spcBef>
                <a:spcPts val="800"/>
              </a:spcBef>
            </a:pPr>
            <a:r>
              <a:rPr lang="en-US" sz="4000" dirty="0">
                <a:solidFill>
                  <a:schemeClr val="bg1"/>
                </a:solidFill>
              </a:rPr>
              <a:t>Add a new UE capability (similar to how UL TBS was increased) – no new UE category</a:t>
            </a:r>
          </a:p>
          <a:p>
            <a:pPr>
              <a:spcBef>
                <a:spcPts val="800"/>
              </a:spcBef>
            </a:pPr>
            <a:r>
              <a:rPr lang="en-US" sz="4000" dirty="0">
                <a:solidFill>
                  <a:schemeClr val="bg1"/>
                </a:solidFill>
              </a:rPr>
              <a:t>Soft buffer size decided by RAN1</a:t>
            </a:r>
          </a:p>
          <a:p>
            <a:pPr>
              <a:spcBef>
                <a:spcPts val="800"/>
              </a:spcBef>
            </a:pPr>
            <a:endParaRPr lang="en-US" sz="4000" dirty="0">
              <a:solidFill>
                <a:schemeClr val="bg1"/>
              </a:solidFill>
            </a:endParaRPr>
          </a:p>
          <a:p>
            <a:pPr marL="0" lvl="1" indent="0">
              <a:lnSpc>
                <a:spcPts val="6000"/>
              </a:lnSpc>
              <a:spcBef>
                <a:spcPts val="2400"/>
              </a:spcBef>
              <a:buNone/>
            </a:pPr>
            <a:r>
              <a:rPr lang="en-US" sz="6000" b="1" dirty="0">
                <a:solidFill>
                  <a:schemeClr val="bg1"/>
                </a:solidFill>
              </a:rPr>
              <a:t>Easy commercialization</a:t>
            </a:r>
          </a:p>
          <a:p>
            <a:pPr marL="857250" lvl="2" indent="-857250">
              <a:lnSpc>
                <a:spcPts val="6000"/>
              </a:lnSpc>
            </a:pPr>
            <a:r>
              <a:rPr lang="en-US" sz="4000" dirty="0">
                <a:solidFill>
                  <a:schemeClr val="bg1"/>
                </a:solidFill>
              </a:rPr>
              <a:t>Some commercial CAT-M1 chipsets can support increased DL TBS with a firmware change – thus no market fragmentation</a:t>
            </a:r>
            <a:endParaRPr lang="en-CA" sz="4000" dirty="0">
              <a:solidFill>
                <a:schemeClr val="bg1"/>
              </a:solidFill>
            </a:endParaRPr>
          </a:p>
          <a:p>
            <a:pPr marL="857250" lvl="2" indent="-857250">
              <a:lnSpc>
                <a:spcPts val="6000"/>
              </a:lnSpc>
            </a:pPr>
            <a:r>
              <a:rPr lang="en-US" sz="4000" dirty="0">
                <a:solidFill>
                  <a:schemeClr val="bg1"/>
                </a:solidFill>
              </a:rPr>
              <a:t>Easy change to eNB scheduler</a:t>
            </a:r>
            <a:endParaRPr lang="en-CA" sz="4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555996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C7041-91A3-4C3D-8D2C-4C9B73596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WID Changes</a:t>
            </a:r>
            <a:endParaRPr lang="en-CA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45ED3-5274-478C-9B49-F92CE37D234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/>
              <a:t>Proposal to add the following new objective to the WID:</a:t>
            </a:r>
          </a:p>
          <a:p>
            <a:pPr lvl="1"/>
            <a:endParaRPr lang="en-US" dirty="0"/>
          </a:p>
          <a:p>
            <a:pPr marL="1654175" lvl="1" indent="-630238">
              <a:buClrTx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 UE capability to support a maximum DL TBS of 1736 [LTE-MTC] [RAN1, RAN2]</a:t>
            </a:r>
          </a:p>
          <a:p>
            <a:pPr marL="2917825" lvl="2">
              <a:buClrTx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 Mode A only</a:t>
            </a:r>
          </a:p>
          <a:p>
            <a:pPr marL="2917825" lvl="2">
              <a:buClrTx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soft buffer size [RAN1]</a:t>
            </a:r>
          </a:p>
          <a:p>
            <a:pPr marL="2917825" lvl="2">
              <a:buClrTx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Capability signalling [RAN2]</a:t>
            </a:r>
          </a:p>
          <a:p>
            <a:pPr marL="1371600" lvl="2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39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Thank you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>
            <a:off x="1625813" y="7370064"/>
            <a:ext cx="13972032" cy="1476756"/>
          </a:xfrm>
          <a:prstGeom prst="rect">
            <a:avLst/>
          </a:prstGeom>
        </p:spPr>
        <p:txBody>
          <a:bodyPr/>
          <a:lstStyle>
            <a:lvl1pPr marL="0" indent="-548640" algn="l" defTabSz="1088639" rtl="0" eaLnBrk="1" latinLnBrk="0" hangingPunct="1">
              <a:lnSpc>
                <a:spcPts val="6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Font typeface="Arial"/>
              <a:buChar char="•"/>
              <a:defRPr sz="5900" kern="1200">
                <a:solidFill>
                  <a:schemeClr val="tx1"/>
                </a:solidFill>
                <a:latin typeface="Titillium WebLight"/>
                <a:ea typeface="+mn-ea"/>
                <a:cs typeface="+mn-cs"/>
              </a:defRPr>
            </a:lvl1pPr>
            <a:lvl2pPr marL="1216152" indent="-548640" algn="l" defTabSz="1088639" rtl="0" eaLnBrk="1" latinLnBrk="0" hangingPunct="1">
              <a:lnSpc>
                <a:spcPts val="5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Font typeface="Arial"/>
              <a:buChar char="–"/>
              <a:defRPr sz="4800" kern="1200">
                <a:solidFill>
                  <a:schemeClr val="tx1"/>
                </a:solidFill>
                <a:latin typeface="Titillium WebLight"/>
                <a:ea typeface="+mn-ea"/>
                <a:cs typeface="+mn-cs"/>
              </a:defRPr>
            </a:lvl2pPr>
            <a:lvl3pPr marL="1828800" indent="-544319" algn="l" defTabSz="1088639" rtl="0" eaLnBrk="1" latinLnBrk="0" hangingPunct="1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Font typeface="Arial"/>
              <a:buChar char="•"/>
              <a:defRPr sz="4300" kern="1200">
                <a:solidFill>
                  <a:schemeClr val="tx1"/>
                </a:solidFill>
                <a:latin typeface="Titillium WebLight"/>
                <a:ea typeface="+mn-ea"/>
                <a:cs typeface="+mn-cs"/>
              </a:defRPr>
            </a:lvl3pPr>
            <a:lvl4pPr marL="3810236" indent="-544319" algn="l" defTabSz="1088639" rtl="0" eaLnBrk="1" latinLnBrk="0" hangingPunct="1">
              <a:spcBef>
                <a:spcPct val="20000"/>
              </a:spcBef>
              <a:buFont typeface="Arial"/>
              <a:buChar char="–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98875" indent="-544319" algn="l" defTabSz="1088639" rtl="0" eaLnBrk="1" latinLnBrk="0" hangingPunct="1">
              <a:spcBef>
                <a:spcPct val="20000"/>
              </a:spcBef>
              <a:buFont typeface="Arial"/>
              <a:buChar char="»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987514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76153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64792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53431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endParaRPr lang="en-US" dirty="0">
              <a:latin typeface="Titillium Web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228575"/>
      </p:ext>
    </p:extLst>
  </p:cSld>
  <p:clrMapOvr>
    <a:masterClrMapping/>
  </p:clrMapOvr>
</p:sld>
</file>

<file path=ppt/theme/theme1.xml><?xml version="1.0" encoding="utf-8"?>
<a:theme xmlns:a="http://schemas.openxmlformats.org/drawingml/2006/main" name="Sierra Wireless Theme">
  <a:themeElements>
    <a:clrScheme name="SW Brand Colours">
      <a:dk1>
        <a:srgbClr val="000000"/>
      </a:dk1>
      <a:lt1>
        <a:srgbClr val="FFFFFF"/>
      </a:lt1>
      <a:dk2>
        <a:srgbClr val="5D5E61"/>
      </a:dk2>
      <a:lt2>
        <a:srgbClr val="FFFFFF"/>
      </a:lt2>
      <a:accent1>
        <a:srgbClr val="666666"/>
      </a:accent1>
      <a:accent2>
        <a:srgbClr val="E53B30"/>
      </a:accent2>
      <a:accent3>
        <a:srgbClr val="6A8E9A"/>
      </a:accent3>
      <a:accent4>
        <a:srgbClr val="00677A"/>
      </a:accent4>
      <a:accent5>
        <a:srgbClr val="F7781E"/>
      </a:accent5>
      <a:accent6>
        <a:srgbClr val="003640"/>
      </a:accent6>
      <a:hlink>
        <a:srgbClr val="00AEAF"/>
      </a:hlink>
      <a:folHlink>
        <a:srgbClr val="99B1B9"/>
      </a:folHlink>
    </a:clrScheme>
    <a:fontScheme name="Custom 1">
      <a:majorFont>
        <a:latin typeface="Titillium WebLight"/>
        <a:ea typeface=""/>
        <a:cs typeface=""/>
      </a:majorFont>
      <a:minorFont>
        <a:latin typeface="Titillium Web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A0ACA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SW Logo Red">
      <a:srgbClr val="E53B30"/>
    </a:custClr>
    <a:custClr name="SW Cool Gray">
      <a:srgbClr val="666666"/>
    </a:custClr>
    <a:custClr name="SW Mid Blue Gray">
      <a:srgbClr val="6A8E9A"/>
    </a:custClr>
    <a:custClr name="SW Dark Teal">
      <a:srgbClr val="003640"/>
    </a:custClr>
    <a:custClr name="SW Blue Gray">
      <a:srgbClr val="99B1B9"/>
    </a:custClr>
    <a:custClr name="SW Teal">
      <a:srgbClr val="00AEAF"/>
    </a:custClr>
    <a:custClr name="SW Gold">
      <a:srgbClr val="FEC221"/>
    </a:custClr>
    <a:custClr name="SW Orange">
      <a:srgbClr val="F7781E"/>
    </a:custClr>
    <a:custClr name="SW Blue">
      <a:srgbClr val="00677A"/>
    </a:custClr>
    <a:custClr name="SW Eggplant">
      <a:srgbClr val="621B4B"/>
    </a:custClr>
    <a:custClr name="SW Green">
      <a:srgbClr val="64A70B"/>
    </a:custClr>
    <a:custClr name="SW Light Gray">
      <a:srgbClr val="A0ACAF"/>
    </a:custClr>
  </a:custClrLst>
  <a:extLst>
    <a:ext uri="{05A4C25C-085E-4340-85A3-A5531E510DB2}">
      <thm15:themeFamily xmlns:thm15="http://schemas.microsoft.com/office/thememl/2012/main" name="Sierra Wireless Corp Template-July2017.potx" id="{A0789167-2AA0-48BA-B6D5-C7CBF4044768}" vid="{CD431550-C22B-4352-AF12-3D2A2BB4D1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B5312F5BDB7B46A577DCB59F0499B2" ma:contentTypeVersion="1" ma:contentTypeDescription="Create a new document." ma:contentTypeScope="" ma:versionID="2bbf2e93a03a328f1e15b36e84501ed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8491057-CA9A-40D6-B662-AF9D5BDF49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D361E02-B880-448E-B69E-C9D0951C4EAF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EF6D98F-DC84-4331-9D10-7882EB1D58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Sierra Wireless Corp Template-July2017</Template>
  <TotalTime>0</TotalTime>
  <Words>433</Words>
  <Application>Microsoft Office PowerPoint</Application>
  <PresentationFormat>Custom</PresentationFormat>
  <Paragraphs>56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Titillium WebSemiBold</vt:lpstr>
      <vt:lpstr>Titillium Web</vt:lpstr>
      <vt:lpstr>Arial</vt:lpstr>
      <vt:lpstr>Times New Roman</vt:lpstr>
      <vt:lpstr>Titillium WebLight</vt:lpstr>
      <vt:lpstr>Calibri</vt:lpstr>
      <vt:lpstr>Sierra Wireless Theme</vt:lpstr>
      <vt:lpstr>WID Revision Proposal: Increase Max DL TBS for LTE-M</vt:lpstr>
      <vt:lpstr>Background/History</vt:lpstr>
      <vt:lpstr>Motivation</vt:lpstr>
      <vt:lpstr>Specification and Commercialization</vt:lpstr>
      <vt:lpstr>WID Changes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Introduction</dc:title>
  <dc:creator/>
  <cp:keywords>Sierra Wireless</cp:keywords>
  <cp:lastModifiedBy/>
  <cp:revision>26</cp:revision>
  <dcterms:created xsi:type="dcterms:W3CDTF">2017-07-13T20:04:29Z</dcterms:created>
  <dcterms:modified xsi:type="dcterms:W3CDTF">2020-06-28T15:54:33Z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0x01010017B5312F5BDB7B46A577DCB59F0499B2</vt:lpwstr>
  </property>
</Properties>
</file>