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20F7A-A977-DB4D-9D69-2D8FA1B718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FD18F5-F646-DC45-8759-C2771FD514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2F9F8A-45B1-714C-BD13-6FA403968710}"/>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698F223C-6282-414D-B113-1F0E1D2BAA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D5F330-6C0E-3D49-AED8-8B43E9A0DCC0}"/>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3093646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30409-0857-BA46-A74B-CBB8AB94A4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A11690-7845-1845-BB4B-146D32D75C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965857-C4C9-134D-B0ED-0F7B75ED0BCC}"/>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080BC0ED-21D4-6B47-9E8E-D74F44DA87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B754B-5880-1E49-BEC5-C295BA702344}"/>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657112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86C000-5CE4-FB44-9B0E-0F6B63BA79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5BC146-546F-9E49-8519-8A299FD226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197471-2070-1741-8EE8-2A9F5071F1F7}"/>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254CE75E-836A-F945-97EC-036451A314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0BA2EA-3909-E84D-9C64-5C68C1585507}"/>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3492285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C75F3-2D80-4540-8FED-B9158219EB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49BCF6-5A02-444A-ADD1-7FA6B1CD56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F7F45F-85FA-F548-9955-24B3BC192CB0}"/>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40456605-3714-6441-9F84-C519A7C6CD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838F2B-3BA3-1440-B877-2B8762958DB5}"/>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2642613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6E58C-31CD-574C-9A5E-CCE21B7A32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EB6F4E-D572-A942-89CA-6A53DEFF54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D8E1D6-F833-9A40-9267-D8E14428AC35}"/>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BB817C70-9B4D-6A49-B53B-14AAEA3D78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257821-15B2-024A-8158-B019FF7EE62D}"/>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191118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D736F-277C-7D4E-A29B-3C8D257F87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C3D03F-51E0-7442-828B-7820268AB9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935AC9-AB65-3540-8D2A-39639419E2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ECEC52-832F-B24A-A1CD-BD2EC71CE700}"/>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6" name="Footer Placeholder 5">
            <a:extLst>
              <a:ext uri="{FF2B5EF4-FFF2-40B4-BE49-F238E27FC236}">
                <a16:creationId xmlns:a16="http://schemas.microsoft.com/office/drawing/2014/main" id="{3BFB7355-55DD-644D-B603-43E66F56A1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E14E7-6F48-894B-BE1A-FEE04E18408E}"/>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3179281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62D4D-7BD2-CC46-82EE-2A943D2874C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99F1C6-FF7B-904B-9849-7FE69B7463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E93165-2B88-654D-81FF-A321C609E5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727184-E1D3-5D48-B025-C0760C7AA5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252685-C785-D444-893A-3F26EB46F8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94AF0CC-81A0-B94D-B1B4-61F8CCE1B59B}"/>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8" name="Footer Placeholder 7">
            <a:extLst>
              <a:ext uri="{FF2B5EF4-FFF2-40B4-BE49-F238E27FC236}">
                <a16:creationId xmlns:a16="http://schemas.microsoft.com/office/drawing/2014/main" id="{E2484639-6DCB-F340-972C-3E3D2FAEFD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F4BF98-A311-824A-BA64-D97C614F39F3}"/>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2389099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75506-49C1-FB40-8D5C-063CA50BCBA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F6E920-2736-9B48-87E8-5817801175A9}"/>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4" name="Footer Placeholder 3">
            <a:extLst>
              <a:ext uri="{FF2B5EF4-FFF2-40B4-BE49-F238E27FC236}">
                <a16:creationId xmlns:a16="http://schemas.microsoft.com/office/drawing/2014/main" id="{381435DA-317F-A54E-AB81-7D1C5BB2C6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9B5D2C0-2668-9B4C-8228-3420E26CE8DF}"/>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1053787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609920-209C-6547-A8BA-80961F4A63C2}"/>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3" name="Footer Placeholder 2">
            <a:extLst>
              <a:ext uri="{FF2B5EF4-FFF2-40B4-BE49-F238E27FC236}">
                <a16:creationId xmlns:a16="http://schemas.microsoft.com/office/drawing/2014/main" id="{C0DE8EF0-F33A-864D-AE81-1FF3DBE5CC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259E1B-378C-834F-B852-A69CAF2516F7}"/>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963044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176CC-7892-0745-86BE-8F08DD02F2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B6E3D1-D0F2-A443-BDF2-5D470DEBAF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B3971AC-2158-0E46-904D-ADC5A70AB2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F02248-6BF3-AA4E-A24A-3676F9368801}"/>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6" name="Footer Placeholder 5">
            <a:extLst>
              <a:ext uri="{FF2B5EF4-FFF2-40B4-BE49-F238E27FC236}">
                <a16:creationId xmlns:a16="http://schemas.microsoft.com/office/drawing/2014/main" id="{0D427D6C-B593-A74E-B0FA-CBBC2DCE22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042AC3-73C5-1141-8B11-DB415B5A7344}"/>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1687319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DB429-8A01-9F4F-BAD2-86599E0F04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31C6B1-38CB-A747-A8B2-689EFC657A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D7ACB80-B7C2-CB49-B06E-E733EDE8EA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D3B270-1B23-7C4D-8179-DD600CA85839}"/>
              </a:ext>
            </a:extLst>
          </p:cNvPr>
          <p:cNvSpPr>
            <a:spLocks noGrp="1"/>
          </p:cNvSpPr>
          <p:nvPr>
            <p:ph type="dt" sz="half" idx="10"/>
          </p:nvPr>
        </p:nvSpPr>
        <p:spPr/>
        <p:txBody>
          <a:bodyPr/>
          <a:lstStyle/>
          <a:p>
            <a:fld id="{1A3846A9-1793-044A-B85A-68621D2939C3}" type="datetimeFigureOut">
              <a:rPr lang="en-US" smtClean="0"/>
              <a:t>6/27/20</a:t>
            </a:fld>
            <a:endParaRPr lang="en-US"/>
          </a:p>
        </p:txBody>
      </p:sp>
      <p:sp>
        <p:nvSpPr>
          <p:cNvPr id="6" name="Footer Placeholder 5">
            <a:extLst>
              <a:ext uri="{FF2B5EF4-FFF2-40B4-BE49-F238E27FC236}">
                <a16:creationId xmlns:a16="http://schemas.microsoft.com/office/drawing/2014/main" id="{54DE6243-CB4D-9145-A5EC-0B52E80E17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176F49-2C03-E846-A7FE-C44C7785D000}"/>
              </a:ext>
            </a:extLst>
          </p:cNvPr>
          <p:cNvSpPr>
            <a:spLocks noGrp="1"/>
          </p:cNvSpPr>
          <p:nvPr>
            <p:ph type="sldNum" sz="quarter" idx="12"/>
          </p:nvPr>
        </p:nvSpPr>
        <p:spPr/>
        <p:txBody>
          <a:bodyPr/>
          <a:lstStyle/>
          <a:p>
            <a:fld id="{BAC88911-4058-C24C-9F07-D4C1E2BCF9FF}" type="slidenum">
              <a:rPr lang="en-US" smtClean="0"/>
              <a:t>‹#›</a:t>
            </a:fld>
            <a:endParaRPr lang="en-US"/>
          </a:p>
        </p:txBody>
      </p:sp>
    </p:spTree>
    <p:extLst>
      <p:ext uri="{BB962C8B-B14F-4D97-AF65-F5344CB8AC3E}">
        <p14:creationId xmlns:p14="http://schemas.microsoft.com/office/powerpoint/2010/main" val="2099675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AD5FE3-8308-D74B-A840-4F2018D051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27861F-21C2-3D46-9EB8-C34E3D5557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67FEDD-87A1-3047-A878-2F0E4396F5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3846A9-1793-044A-B85A-68621D2939C3}" type="datetimeFigureOut">
              <a:rPr lang="en-US" smtClean="0"/>
              <a:t>6/27/20</a:t>
            </a:fld>
            <a:endParaRPr lang="en-US"/>
          </a:p>
        </p:txBody>
      </p:sp>
      <p:sp>
        <p:nvSpPr>
          <p:cNvPr id="5" name="Footer Placeholder 4">
            <a:extLst>
              <a:ext uri="{FF2B5EF4-FFF2-40B4-BE49-F238E27FC236}">
                <a16:creationId xmlns:a16="http://schemas.microsoft.com/office/drawing/2014/main" id="{24A59A24-4308-C340-BDF2-86932CE562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3131C7-A782-DE47-9E82-7975495D3F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C88911-4058-C24C-9F07-D4C1E2BCF9FF}" type="slidenum">
              <a:rPr lang="en-US" smtClean="0"/>
              <a:t>‹#›</a:t>
            </a:fld>
            <a:endParaRPr lang="en-US"/>
          </a:p>
        </p:txBody>
      </p:sp>
    </p:spTree>
    <p:extLst>
      <p:ext uri="{BB962C8B-B14F-4D97-AF65-F5344CB8AC3E}">
        <p14:creationId xmlns:p14="http://schemas.microsoft.com/office/powerpoint/2010/main" val="7612024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A5E86-2DE6-F245-B2E2-3F63473863BE}"/>
              </a:ext>
            </a:extLst>
          </p:cNvPr>
          <p:cNvSpPr>
            <a:spLocks noGrp="1"/>
          </p:cNvSpPr>
          <p:nvPr>
            <p:ph type="ctrTitle"/>
          </p:nvPr>
        </p:nvSpPr>
        <p:spPr/>
        <p:txBody>
          <a:bodyPr>
            <a:normAutofit/>
          </a:bodyPr>
          <a:lstStyle/>
          <a:p>
            <a:r>
              <a:rPr lang="en-US" sz="4800" dirty="0"/>
              <a:t>On Coverage Recovery Study of R17 </a:t>
            </a:r>
            <a:r>
              <a:rPr lang="en-US" sz="4800" dirty="0" err="1"/>
              <a:t>RedCap</a:t>
            </a:r>
            <a:r>
              <a:rPr lang="en-US" sz="4800" dirty="0"/>
              <a:t> SID</a:t>
            </a:r>
          </a:p>
        </p:txBody>
      </p:sp>
      <p:sp>
        <p:nvSpPr>
          <p:cNvPr id="3" name="Subtitle 2">
            <a:extLst>
              <a:ext uri="{FF2B5EF4-FFF2-40B4-BE49-F238E27FC236}">
                <a16:creationId xmlns:a16="http://schemas.microsoft.com/office/drawing/2014/main" id="{88397ABA-E905-0C42-A05C-7F76DE503DF0}"/>
              </a:ext>
            </a:extLst>
          </p:cNvPr>
          <p:cNvSpPr>
            <a:spLocks noGrp="1"/>
          </p:cNvSpPr>
          <p:nvPr>
            <p:ph type="subTitle" idx="1"/>
          </p:nvPr>
        </p:nvSpPr>
        <p:spPr>
          <a:xfrm>
            <a:off x="1524000" y="3828070"/>
            <a:ext cx="9144000" cy="1655762"/>
          </a:xfrm>
        </p:spPr>
        <p:txBody>
          <a:bodyPr/>
          <a:lstStyle/>
          <a:p>
            <a:r>
              <a:rPr lang="en-US" dirty="0"/>
              <a:t>Apple, OPPO, vivo, […]</a:t>
            </a:r>
          </a:p>
        </p:txBody>
      </p:sp>
      <p:sp>
        <p:nvSpPr>
          <p:cNvPr id="4" name="TextBox 3">
            <a:extLst>
              <a:ext uri="{FF2B5EF4-FFF2-40B4-BE49-F238E27FC236}">
                <a16:creationId xmlns:a16="http://schemas.microsoft.com/office/drawing/2014/main" id="{296343CF-BE0E-8F41-B274-C004648F0E79}"/>
              </a:ext>
            </a:extLst>
          </p:cNvPr>
          <p:cNvSpPr txBox="1"/>
          <p:nvPr/>
        </p:nvSpPr>
        <p:spPr>
          <a:xfrm>
            <a:off x="616448" y="544530"/>
            <a:ext cx="4921323" cy="646331"/>
          </a:xfrm>
          <a:prstGeom prst="rect">
            <a:avLst/>
          </a:prstGeom>
          <a:noFill/>
        </p:spPr>
        <p:txBody>
          <a:bodyPr wrap="square" rtlCol="0">
            <a:spAutoFit/>
          </a:bodyPr>
          <a:lstStyle/>
          <a:p>
            <a:r>
              <a:rPr lang="en-US" dirty="0"/>
              <a:t>3GPP TSG RAN Meeting #88e</a:t>
            </a:r>
          </a:p>
          <a:p>
            <a:r>
              <a:rPr lang="en-US" dirty="0"/>
              <a:t>Electronic Meeting, June 29 – July 3, 2020</a:t>
            </a:r>
          </a:p>
        </p:txBody>
      </p:sp>
      <p:sp>
        <p:nvSpPr>
          <p:cNvPr id="5" name="TextBox 4">
            <a:extLst>
              <a:ext uri="{FF2B5EF4-FFF2-40B4-BE49-F238E27FC236}">
                <a16:creationId xmlns:a16="http://schemas.microsoft.com/office/drawing/2014/main" id="{24E94270-D475-9840-BADA-AB22F0853C43}"/>
              </a:ext>
            </a:extLst>
          </p:cNvPr>
          <p:cNvSpPr txBox="1"/>
          <p:nvPr/>
        </p:nvSpPr>
        <p:spPr>
          <a:xfrm>
            <a:off x="9392291" y="544530"/>
            <a:ext cx="1275709" cy="369332"/>
          </a:xfrm>
          <a:prstGeom prst="rect">
            <a:avLst/>
          </a:prstGeom>
          <a:noFill/>
        </p:spPr>
        <p:txBody>
          <a:bodyPr wrap="square" rtlCol="0">
            <a:spAutoFit/>
          </a:bodyPr>
          <a:lstStyle/>
          <a:p>
            <a:r>
              <a:rPr lang="en-US" dirty="0"/>
              <a:t>RP-201224</a:t>
            </a:r>
          </a:p>
        </p:txBody>
      </p:sp>
    </p:spTree>
    <p:extLst>
      <p:ext uri="{BB962C8B-B14F-4D97-AF65-F5344CB8AC3E}">
        <p14:creationId xmlns:p14="http://schemas.microsoft.com/office/powerpoint/2010/main" val="2126793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8A88B-7233-4244-950A-3015C44356BE}"/>
              </a:ext>
            </a:extLst>
          </p:cNvPr>
          <p:cNvSpPr>
            <a:spLocks noGrp="1"/>
          </p:cNvSpPr>
          <p:nvPr>
            <p:ph type="title"/>
          </p:nvPr>
        </p:nvSpPr>
        <p:spPr>
          <a:xfrm>
            <a:off x="838200" y="365125"/>
            <a:ext cx="10515600" cy="919389"/>
          </a:xfrm>
        </p:spPr>
        <p:txBody>
          <a:bodyPr/>
          <a:lstStyle/>
          <a:p>
            <a:r>
              <a:rPr lang="en-US" dirty="0"/>
              <a:t>Background (1/2)</a:t>
            </a:r>
          </a:p>
        </p:txBody>
      </p:sp>
      <p:sp>
        <p:nvSpPr>
          <p:cNvPr id="3" name="Content Placeholder 2">
            <a:extLst>
              <a:ext uri="{FF2B5EF4-FFF2-40B4-BE49-F238E27FC236}">
                <a16:creationId xmlns:a16="http://schemas.microsoft.com/office/drawing/2014/main" id="{085B3CDE-CC3F-FC40-9A06-3421D4067EFB}"/>
              </a:ext>
            </a:extLst>
          </p:cNvPr>
          <p:cNvSpPr>
            <a:spLocks noGrp="1"/>
          </p:cNvSpPr>
          <p:nvPr>
            <p:ph idx="1"/>
          </p:nvPr>
        </p:nvSpPr>
        <p:spPr>
          <a:xfrm>
            <a:off x="838200" y="1477282"/>
            <a:ext cx="10515600" cy="3798911"/>
          </a:xfrm>
        </p:spPr>
        <p:txBody>
          <a:bodyPr>
            <a:normAutofit/>
          </a:bodyPr>
          <a:lstStyle/>
          <a:p>
            <a:r>
              <a:rPr lang="en-US" dirty="0"/>
              <a:t>New SID on Support of Reduced Capability NR Devices was approved at RP-193238. Wearable use case was listed as one of three use cases i.e. industrial wireless sensors, video surveillance, wearables.  </a:t>
            </a:r>
          </a:p>
          <a:p>
            <a:endParaRPr lang="en-US" dirty="0"/>
          </a:p>
          <a:p>
            <a:r>
              <a:rPr lang="en-US" dirty="0"/>
              <a:t>It was also explicitly emphasized in justification section of SID that smaller form factor is a common characteristic of the use case:</a:t>
            </a:r>
          </a:p>
          <a:p>
            <a:pPr lvl="1"/>
            <a:r>
              <a:rPr lang="en-US" i="1" dirty="0"/>
              <a:t>“Finally, wearables use case includes smart watches, rings, eHealth related devices, and medical monitoring devices etc. </a:t>
            </a:r>
            <a:r>
              <a:rPr lang="en-US" i="1" dirty="0">
                <a:solidFill>
                  <a:srgbClr val="FF0000"/>
                </a:solidFill>
              </a:rPr>
              <a:t>One characteristic for the use case is that the device is small in size</a:t>
            </a:r>
            <a:r>
              <a:rPr lang="en-US" i="1" dirty="0"/>
              <a:t>”</a:t>
            </a:r>
            <a:r>
              <a:rPr lang="en-US" i="1" dirty="0">
                <a:effectLst/>
              </a:rPr>
              <a:t> </a:t>
            </a:r>
          </a:p>
        </p:txBody>
      </p:sp>
    </p:spTree>
    <p:extLst>
      <p:ext uri="{BB962C8B-B14F-4D97-AF65-F5344CB8AC3E}">
        <p14:creationId xmlns:p14="http://schemas.microsoft.com/office/powerpoint/2010/main" val="2358685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3C3BA-C9DE-D74A-A032-259F12195424}"/>
              </a:ext>
            </a:extLst>
          </p:cNvPr>
          <p:cNvSpPr>
            <a:spLocks noGrp="1"/>
          </p:cNvSpPr>
          <p:nvPr>
            <p:ph type="title"/>
          </p:nvPr>
        </p:nvSpPr>
        <p:spPr>
          <a:xfrm>
            <a:off x="838200" y="365126"/>
            <a:ext cx="10515600" cy="799646"/>
          </a:xfrm>
        </p:spPr>
        <p:txBody>
          <a:bodyPr/>
          <a:lstStyle/>
          <a:p>
            <a:r>
              <a:rPr lang="en-US" dirty="0"/>
              <a:t>Background (2/2)</a:t>
            </a:r>
          </a:p>
        </p:txBody>
      </p:sp>
      <p:sp>
        <p:nvSpPr>
          <p:cNvPr id="3" name="Content Placeholder 2">
            <a:extLst>
              <a:ext uri="{FF2B5EF4-FFF2-40B4-BE49-F238E27FC236}">
                <a16:creationId xmlns:a16="http://schemas.microsoft.com/office/drawing/2014/main" id="{D07EE6AA-F2DA-B44B-8B9F-F71B05926303}"/>
              </a:ext>
            </a:extLst>
          </p:cNvPr>
          <p:cNvSpPr>
            <a:spLocks noGrp="1"/>
          </p:cNvSpPr>
          <p:nvPr>
            <p:ph idx="1"/>
          </p:nvPr>
        </p:nvSpPr>
        <p:spPr>
          <a:xfrm>
            <a:off x="708918" y="1369698"/>
            <a:ext cx="11079428" cy="2924900"/>
          </a:xfrm>
        </p:spPr>
        <p:txBody>
          <a:bodyPr>
            <a:normAutofit/>
          </a:bodyPr>
          <a:lstStyle/>
          <a:p>
            <a:r>
              <a:rPr lang="en-US" dirty="0"/>
              <a:t>The smaller form factor of wearable devices leads to lower antenna efficiency, thereby lower antenna gain impacting coverage of both UL and DL channels. </a:t>
            </a:r>
          </a:p>
          <a:p>
            <a:pPr marL="457200" lvl="1" indent="0">
              <a:buNone/>
            </a:pPr>
            <a:endParaRPr lang="en-US" dirty="0"/>
          </a:p>
          <a:p>
            <a:r>
              <a:rPr lang="en-US" dirty="0"/>
              <a:t>However, in the working group discussions, there was ambiguity on whether antenna gain loss due to small form factor can be modeled due to the following text in the objective section of the SID: </a:t>
            </a:r>
          </a:p>
          <a:p>
            <a:pPr lvl="1"/>
            <a:endParaRPr lang="en-US" dirty="0"/>
          </a:p>
        </p:txBody>
      </p:sp>
      <p:pic>
        <p:nvPicPr>
          <p:cNvPr id="5" name="Picture 4">
            <a:extLst>
              <a:ext uri="{FF2B5EF4-FFF2-40B4-BE49-F238E27FC236}">
                <a16:creationId xmlns:a16="http://schemas.microsoft.com/office/drawing/2014/main" id="{631277C4-AB26-4347-BF98-6DBA02210833}"/>
              </a:ext>
            </a:extLst>
          </p:cNvPr>
          <p:cNvPicPr>
            <a:picLocks noChangeAspect="1"/>
          </p:cNvPicPr>
          <p:nvPr/>
        </p:nvPicPr>
        <p:blipFill>
          <a:blip r:embed="rId2"/>
          <a:stretch>
            <a:fillRect/>
          </a:stretch>
        </p:blipFill>
        <p:spPr>
          <a:xfrm>
            <a:off x="1084780" y="4499524"/>
            <a:ext cx="10515600" cy="1117412"/>
          </a:xfrm>
          <a:prstGeom prst="rect">
            <a:avLst/>
          </a:prstGeom>
          <a:ln>
            <a:solidFill>
              <a:schemeClr val="tx1"/>
            </a:solidFill>
          </a:ln>
        </p:spPr>
      </p:pic>
    </p:spTree>
    <p:extLst>
      <p:ext uri="{BB962C8B-B14F-4D97-AF65-F5344CB8AC3E}">
        <p14:creationId xmlns:p14="http://schemas.microsoft.com/office/powerpoint/2010/main" val="2336137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E1247-DEBF-1B47-945B-B0141476C6C7}"/>
              </a:ext>
            </a:extLst>
          </p:cNvPr>
          <p:cNvSpPr>
            <a:spLocks noGrp="1"/>
          </p:cNvSpPr>
          <p:nvPr>
            <p:ph type="title"/>
          </p:nvPr>
        </p:nvSpPr>
        <p:spPr/>
        <p:txBody>
          <a:bodyPr/>
          <a:lstStyle/>
          <a:p>
            <a:r>
              <a:rPr lang="en-US" dirty="0"/>
              <a:t>Proposal </a:t>
            </a:r>
          </a:p>
        </p:txBody>
      </p:sp>
      <p:sp>
        <p:nvSpPr>
          <p:cNvPr id="3" name="Content Placeholder 2">
            <a:extLst>
              <a:ext uri="{FF2B5EF4-FFF2-40B4-BE49-F238E27FC236}">
                <a16:creationId xmlns:a16="http://schemas.microsoft.com/office/drawing/2014/main" id="{0AF670C9-8ACA-CC4A-8016-4246DA3E41D2}"/>
              </a:ext>
            </a:extLst>
          </p:cNvPr>
          <p:cNvSpPr>
            <a:spLocks noGrp="1"/>
          </p:cNvSpPr>
          <p:nvPr>
            <p:ph idx="1"/>
          </p:nvPr>
        </p:nvSpPr>
        <p:spPr/>
        <p:txBody>
          <a:bodyPr/>
          <a:lstStyle/>
          <a:p>
            <a:r>
              <a:rPr lang="en-US" altLang="zh-CN" dirty="0"/>
              <a:t>Update the SID Objective section for coverage recovery study as the following:</a:t>
            </a:r>
          </a:p>
          <a:p>
            <a:pPr lvl="1" hangingPunct="0"/>
            <a:r>
              <a:rPr lang="en-US" dirty="0"/>
              <a:t>Study functionality that will enable the performance degradation of such complexity reduction to be mitigated or limited, including [RAN1]:</a:t>
            </a:r>
          </a:p>
          <a:p>
            <a:pPr lvl="2" hangingPunct="0"/>
            <a:r>
              <a:rPr lang="en-GB" dirty="0"/>
              <a:t>Coverage recovery to compensate for potential coverage reduction due to the device complexity reduction </a:t>
            </a:r>
            <a:r>
              <a:rPr lang="en-GB" dirty="0">
                <a:solidFill>
                  <a:srgbClr val="FF0000"/>
                </a:solidFill>
              </a:rPr>
              <a:t>or smaller form factors</a:t>
            </a:r>
            <a:r>
              <a:rPr lang="en-GB" dirty="0"/>
              <a:t>. </a:t>
            </a:r>
            <a:endParaRPr lang="en-US" dirty="0"/>
          </a:p>
        </p:txBody>
      </p:sp>
    </p:spTree>
    <p:extLst>
      <p:ext uri="{BB962C8B-B14F-4D97-AF65-F5344CB8AC3E}">
        <p14:creationId xmlns:p14="http://schemas.microsoft.com/office/powerpoint/2010/main" val="29873556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4123</TotalTime>
  <Words>256</Words>
  <Application>Microsoft Macintosh PowerPoint</Application>
  <PresentationFormat>Widescreen</PresentationFormat>
  <Paragraphs>18</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On Coverage Recovery Study of R17 RedCap SID</vt:lpstr>
      <vt:lpstr>Background (1/2)</vt:lpstr>
      <vt:lpstr>Background (2/2)</vt:lpstr>
      <vt:lpstr>Proposal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Hong He</dc:creator>
  <cp:lastModifiedBy>Wei Zeng</cp:lastModifiedBy>
  <cp:revision>22</cp:revision>
  <dcterms:created xsi:type="dcterms:W3CDTF">2020-06-15T23:53:21Z</dcterms:created>
  <dcterms:modified xsi:type="dcterms:W3CDTF">2020-06-27T17:36:00Z</dcterms:modified>
</cp:coreProperties>
</file>