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7" r:id="rId3"/>
    <p:sldId id="263" r:id="rId4"/>
    <p:sldId id="262" r:id="rId5"/>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7331E1-7537-43EF-93FE-F57C0882D1C9}" v="1" dt="2020-06-22T17:50:56.4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CTO]" userId="24ddce14-b8f7-4f54-af74-631294b67ab0" providerId="ADAL" clId="{927331E1-7537-43EF-93FE-F57C0882D1C9}"/>
    <pc:docChg chg="modSld">
      <pc:chgData name="Shvodian, Bill [CTO]" userId="24ddce14-b8f7-4f54-af74-631294b67ab0" providerId="ADAL" clId="{927331E1-7537-43EF-93FE-F57C0882D1C9}" dt="2020-06-22T17:51:08.466" v="17" actId="20577"/>
      <pc:docMkLst>
        <pc:docMk/>
      </pc:docMkLst>
      <pc:sldChg chg="modSp">
        <pc:chgData name="Shvodian, Bill [CTO]" userId="24ddce14-b8f7-4f54-af74-631294b67ab0" providerId="ADAL" clId="{927331E1-7537-43EF-93FE-F57C0882D1C9}" dt="2020-06-22T17:51:08.466" v="17" actId="20577"/>
        <pc:sldMkLst>
          <pc:docMk/>
          <pc:sldMk cId="189010192" sldId="256"/>
        </pc:sldMkLst>
        <pc:spChg chg="mod">
          <ac:chgData name="Shvodian, Bill [CTO]" userId="24ddce14-b8f7-4f54-af74-631294b67ab0" providerId="ADAL" clId="{927331E1-7537-43EF-93FE-F57C0882D1C9}" dt="2020-06-22T17:51:08.466" v="17" actId="20577"/>
          <ac:spMkLst>
            <pc:docMk/>
            <pc:sldMk cId="189010192" sldId="256"/>
            <ac:spMk id="3" creationId="{86AE6170-7BAB-4617-9453-70325B371DF8}"/>
          </ac:spMkLst>
        </pc:spChg>
        <pc:spChg chg="mod">
          <ac:chgData name="Shvodian, Bill [CTO]" userId="24ddce14-b8f7-4f54-af74-631294b67ab0" providerId="ADAL" clId="{927331E1-7537-43EF-93FE-F57C0882D1C9}" dt="2020-06-22T17:50:56.429" v="8" actId="207"/>
          <ac:spMkLst>
            <pc:docMk/>
            <pc:sldMk cId="189010192" sldId="256"/>
            <ac:spMk id="5" creationId="{B2ADF937-B78F-46DC-83D7-80E565A61B9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055AD0-CE8E-473B-ACCE-8A5F703EC349}" type="datetimeFigureOut">
              <a:rPr lang="en-US" smtClean="0"/>
              <a:t>06/22/2020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D2171A-7B7F-45A0-9FF0-23328D3D747A}" type="slidenum">
              <a:rPr lang="en-US" smtClean="0"/>
              <a:t>‹#›</a:t>
            </a:fld>
            <a:endParaRPr lang="en-US"/>
          </a:p>
        </p:txBody>
      </p:sp>
    </p:spTree>
    <p:extLst>
      <p:ext uri="{BB962C8B-B14F-4D97-AF65-F5344CB8AC3E}">
        <p14:creationId xmlns:p14="http://schemas.microsoft.com/office/powerpoint/2010/main" val="3608711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4C633-99C2-413A-A454-4B70B719F9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1671C659-EC49-4E01-B271-1ED6B00A52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1DB6F819-7E87-49EE-8133-8177B86E0587}"/>
              </a:ext>
            </a:extLst>
          </p:cNvPr>
          <p:cNvSpPr>
            <a:spLocks noGrp="1"/>
          </p:cNvSpPr>
          <p:nvPr>
            <p:ph type="dt" sz="half" idx="10"/>
          </p:nvPr>
        </p:nvSpPr>
        <p:spPr/>
        <p:txBody>
          <a:bodyPr/>
          <a:lstStyle/>
          <a:p>
            <a:fld id="{F31E5BCB-585D-448D-A1E7-B0074EB93AF7}" type="datetimeFigureOut">
              <a:rPr lang="sv-SE" smtClean="0"/>
              <a:t>2020-06-22</a:t>
            </a:fld>
            <a:endParaRPr lang="sv-SE"/>
          </a:p>
        </p:txBody>
      </p:sp>
      <p:sp>
        <p:nvSpPr>
          <p:cNvPr id="5" name="Footer Placeholder 4">
            <a:extLst>
              <a:ext uri="{FF2B5EF4-FFF2-40B4-BE49-F238E27FC236}">
                <a16:creationId xmlns:a16="http://schemas.microsoft.com/office/drawing/2014/main" id="{8ED95286-A2B8-4BB8-BA74-1CB864C8A641}"/>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4F0A1E99-F2C5-4D7C-B3E1-A230E74A7AB2}"/>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432377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C9BA4-2D7C-4589-B8F9-EFB29694EE35}"/>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B6B6A48E-235F-40D9-94D4-41BEB1E38DF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D382E88D-0FB2-4BF1-A00A-378B1CD3FFAA}"/>
              </a:ext>
            </a:extLst>
          </p:cNvPr>
          <p:cNvSpPr>
            <a:spLocks noGrp="1"/>
          </p:cNvSpPr>
          <p:nvPr>
            <p:ph type="dt" sz="half" idx="10"/>
          </p:nvPr>
        </p:nvSpPr>
        <p:spPr/>
        <p:txBody>
          <a:bodyPr/>
          <a:lstStyle/>
          <a:p>
            <a:fld id="{F31E5BCB-585D-448D-A1E7-B0074EB93AF7}" type="datetimeFigureOut">
              <a:rPr lang="sv-SE" smtClean="0"/>
              <a:t>2020-06-22</a:t>
            </a:fld>
            <a:endParaRPr lang="sv-SE"/>
          </a:p>
        </p:txBody>
      </p:sp>
      <p:sp>
        <p:nvSpPr>
          <p:cNvPr id="5" name="Footer Placeholder 4">
            <a:extLst>
              <a:ext uri="{FF2B5EF4-FFF2-40B4-BE49-F238E27FC236}">
                <a16:creationId xmlns:a16="http://schemas.microsoft.com/office/drawing/2014/main" id="{87952F75-7567-4244-9B52-CA558DF5E59D}"/>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33D7DBB2-51D7-4A97-8B8E-B29440DC27E2}"/>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3970815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A92635-0911-490C-BFAB-EDC520CD34D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0E509DC5-4AEF-4E69-8E77-EF641C92440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6E409A33-62BE-4708-934D-A65D9DF1A49A}"/>
              </a:ext>
            </a:extLst>
          </p:cNvPr>
          <p:cNvSpPr>
            <a:spLocks noGrp="1"/>
          </p:cNvSpPr>
          <p:nvPr>
            <p:ph type="dt" sz="half" idx="10"/>
          </p:nvPr>
        </p:nvSpPr>
        <p:spPr/>
        <p:txBody>
          <a:bodyPr/>
          <a:lstStyle/>
          <a:p>
            <a:fld id="{F31E5BCB-585D-448D-A1E7-B0074EB93AF7}" type="datetimeFigureOut">
              <a:rPr lang="sv-SE" smtClean="0"/>
              <a:t>2020-06-22</a:t>
            </a:fld>
            <a:endParaRPr lang="sv-SE"/>
          </a:p>
        </p:txBody>
      </p:sp>
      <p:sp>
        <p:nvSpPr>
          <p:cNvPr id="5" name="Footer Placeholder 4">
            <a:extLst>
              <a:ext uri="{FF2B5EF4-FFF2-40B4-BE49-F238E27FC236}">
                <a16:creationId xmlns:a16="http://schemas.microsoft.com/office/drawing/2014/main" id="{25FA4F14-1611-41F8-B110-12401D6952C7}"/>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02AF9C32-CC9D-4088-A51E-F01A15E6F1E6}"/>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4180015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8A768-9620-418B-8037-6C391BD31526}"/>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AE92BF8A-4CCF-4CB6-8076-852041A163D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6E0E43A5-143D-4A82-94F0-70E336FC2D07}"/>
              </a:ext>
            </a:extLst>
          </p:cNvPr>
          <p:cNvSpPr>
            <a:spLocks noGrp="1"/>
          </p:cNvSpPr>
          <p:nvPr>
            <p:ph type="dt" sz="half" idx="10"/>
          </p:nvPr>
        </p:nvSpPr>
        <p:spPr/>
        <p:txBody>
          <a:bodyPr/>
          <a:lstStyle/>
          <a:p>
            <a:fld id="{F31E5BCB-585D-448D-A1E7-B0074EB93AF7}" type="datetimeFigureOut">
              <a:rPr lang="sv-SE" smtClean="0"/>
              <a:t>2020-06-22</a:t>
            </a:fld>
            <a:endParaRPr lang="sv-SE"/>
          </a:p>
        </p:txBody>
      </p:sp>
      <p:sp>
        <p:nvSpPr>
          <p:cNvPr id="5" name="Footer Placeholder 4">
            <a:extLst>
              <a:ext uri="{FF2B5EF4-FFF2-40B4-BE49-F238E27FC236}">
                <a16:creationId xmlns:a16="http://schemas.microsoft.com/office/drawing/2014/main" id="{1E2A1CA7-8BA5-4725-9EB3-BD58CAAED2AA}"/>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D2623F6E-A20A-4FB0-921E-CE6B00AD38D4}"/>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2425495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12279-D387-4E96-8E42-D9AA4B50E4A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D73AF3D9-CBFC-43F6-8AA7-AD295842AC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29DFD-835C-4261-AAB5-DF029E53F416}"/>
              </a:ext>
            </a:extLst>
          </p:cNvPr>
          <p:cNvSpPr>
            <a:spLocks noGrp="1"/>
          </p:cNvSpPr>
          <p:nvPr>
            <p:ph type="dt" sz="half" idx="10"/>
          </p:nvPr>
        </p:nvSpPr>
        <p:spPr/>
        <p:txBody>
          <a:bodyPr/>
          <a:lstStyle/>
          <a:p>
            <a:fld id="{F31E5BCB-585D-448D-A1E7-B0074EB93AF7}" type="datetimeFigureOut">
              <a:rPr lang="sv-SE" smtClean="0"/>
              <a:t>2020-06-22</a:t>
            </a:fld>
            <a:endParaRPr lang="sv-SE"/>
          </a:p>
        </p:txBody>
      </p:sp>
      <p:sp>
        <p:nvSpPr>
          <p:cNvPr id="5" name="Footer Placeholder 4">
            <a:extLst>
              <a:ext uri="{FF2B5EF4-FFF2-40B4-BE49-F238E27FC236}">
                <a16:creationId xmlns:a16="http://schemas.microsoft.com/office/drawing/2014/main" id="{3B18204A-C795-42FB-8799-B7F78CB973B9}"/>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7CE39D4-E003-4C29-B0E1-AA80ED18D6DE}"/>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3774666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F75A1-F408-4E24-A249-C0D30D134511}"/>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4F09469E-4679-43BE-B8D7-ABAA38E0535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C419A186-B76A-44E7-AC95-7225892290F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C5443F4B-3555-4EAC-8DE2-0FAEE98305A7}"/>
              </a:ext>
            </a:extLst>
          </p:cNvPr>
          <p:cNvSpPr>
            <a:spLocks noGrp="1"/>
          </p:cNvSpPr>
          <p:nvPr>
            <p:ph type="dt" sz="half" idx="10"/>
          </p:nvPr>
        </p:nvSpPr>
        <p:spPr/>
        <p:txBody>
          <a:bodyPr/>
          <a:lstStyle/>
          <a:p>
            <a:fld id="{F31E5BCB-585D-448D-A1E7-B0074EB93AF7}" type="datetimeFigureOut">
              <a:rPr lang="sv-SE" smtClean="0"/>
              <a:t>2020-06-22</a:t>
            </a:fld>
            <a:endParaRPr lang="sv-SE"/>
          </a:p>
        </p:txBody>
      </p:sp>
      <p:sp>
        <p:nvSpPr>
          <p:cNvPr id="6" name="Footer Placeholder 5">
            <a:extLst>
              <a:ext uri="{FF2B5EF4-FFF2-40B4-BE49-F238E27FC236}">
                <a16:creationId xmlns:a16="http://schemas.microsoft.com/office/drawing/2014/main" id="{FD3905EA-4267-4566-B222-D755DFFA21FC}"/>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053A7194-E115-4DDC-9E97-30516EE1EBA0}"/>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2637667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686A0-07DA-45C1-AF1C-722E57132EE8}"/>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171BD030-C8A8-4D04-B854-D9BD0211C5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8F034EA-B7C8-4A74-A91C-1393C339502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F6D134DE-10E3-47AD-909A-90A5947A09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9F29C20-9B07-4BCF-89D8-477FECF4F4F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F3DCB229-A2A2-4311-A452-599F256EC048}"/>
              </a:ext>
            </a:extLst>
          </p:cNvPr>
          <p:cNvSpPr>
            <a:spLocks noGrp="1"/>
          </p:cNvSpPr>
          <p:nvPr>
            <p:ph type="dt" sz="half" idx="10"/>
          </p:nvPr>
        </p:nvSpPr>
        <p:spPr/>
        <p:txBody>
          <a:bodyPr/>
          <a:lstStyle/>
          <a:p>
            <a:fld id="{F31E5BCB-585D-448D-A1E7-B0074EB93AF7}" type="datetimeFigureOut">
              <a:rPr lang="sv-SE" smtClean="0"/>
              <a:t>2020-06-22</a:t>
            </a:fld>
            <a:endParaRPr lang="sv-SE"/>
          </a:p>
        </p:txBody>
      </p:sp>
      <p:sp>
        <p:nvSpPr>
          <p:cNvPr id="8" name="Footer Placeholder 7">
            <a:extLst>
              <a:ext uri="{FF2B5EF4-FFF2-40B4-BE49-F238E27FC236}">
                <a16:creationId xmlns:a16="http://schemas.microsoft.com/office/drawing/2014/main" id="{431B7E3D-0C02-4B42-BB3A-5C42B029CF4F}"/>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596F459E-C205-45CD-B3AE-C9D8D0B81BFA}"/>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3822900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B965-6E08-4A79-8A28-9AFF0BAA9EF8}"/>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54BB71BF-7BA2-4E67-9F3E-47E0437468F1}"/>
              </a:ext>
            </a:extLst>
          </p:cNvPr>
          <p:cNvSpPr>
            <a:spLocks noGrp="1"/>
          </p:cNvSpPr>
          <p:nvPr>
            <p:ph type="dt" sz="half" idx="10"/>
          </p:nvPr>
        </p:nvSpPr>
        <p:spPr/>
        <p:txBody>
          <a:bodyPr/>
          <a:lstStyle/>
          <a:p>
            <a:fld id="{F31E5BCB-585D-448D-A1E7-B0074EB93AF7}" type="datetimeFigureOut">
              <a:rPr lang="sv-SE" smtClean="0"/>
              <a:t>2020-06-22</a:t>
            </a:fld>
            <a:endParaRPr lang="sv-SE"/>
          </a:p>
        </p:txBody>
      </p:sp>
      <p:sp>
        <p:nvSpPr>
          <p:cNvPr id="4" name="Footer Placeholder 3">
            <a:extLst>
              <a:ext uri="{FF2B5EF4-FFF2-40B4-BE49-F238E27FC236}">
                <a16:creationId xmlns:a16="http://schemas.microsoft.com/office/drawing/2014/main" id="{735E1169-7611-40B8-8658-EB7D42CCC33A}"/>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82CBF48B-6C4D-4F66-88C0-C0764215496D}"/>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3586169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DD9E7B-AF31-4B7A-BEDE-99B55C08ED50}"/>
              </a:ext>
            </a:extLst>
          </p:cNvPr>
          <p:cNvSpPr>
            <a:spLocks noGrp="1"/>
          </p:cNvSpPr>
          <p:nvPr>
            <p:ph type="dt" sz="half" idx="10"/>
          </p:nvPr>
        </p:nvSpPr>
        <p:spPr/>
        <p:txBody>
          <a:bodyPr/>
          <a:lstStyle/>
          <a:p>
            <a:fld id="{F31E5BCB-585D-448D-A1E7-B0074EB93AF7}" type="datetimeFigureOut">
              <a:rPr lang="sv-SE" smtClean="0"/>
              <a:t>2020-06-22</a:t>
            </a:fld>
            <a:endParaRPr lang="sv-SE"/>
          </a:p>
        </p:txBody>
      </p:sp>
      <p:sp>
        <p:nvSpPr>
          <p:cNvPr id="3" name="Footer Placeholder 2">
            <a:extLst>
              <a:ext uri="{FF2B5EF4-FFF2-40B4-BE49-F238E27FC236}">
                <a16:creationId xmlns:a16="http://schemas.microsoft.com/office/drawing/2014/main" id="{2503FB58-870E-464C-AD8E-74688D6F6157}"/>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37D7125A-E4CB-444E-A2AB-F49781D6C9DE}"/>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609502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C5F16-3BD5-4324-818D-2B309A9863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F06FB9D6-5697-47D3-A544-0BAE617271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1F6B9837-44D3-4368-A4FF-8D6607538B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322CE93-8FC1-45F2-9658-5E2A6EFC5AA6}"/>
              </a:ext>
            </a:extLst>
          </p:cNvPr>
          <p:cNvSpPr>
            <a:spLocks noGrp="1"/>
          </p:cNvSpPr>
          <p:nvPr>
            <p:ph type="dt" sz="half" idx="10"/>
          </p:nvPr>
        </p:nvSpPr>
        <p:spPr/>
        <p:txBody>
          <a:bodyPr/>
          <a:lstStyle/>
          <a:p>
            <a:fld id="{F31E5BCB-585D-448D-A1E7-B0074EB93AF7}" type="datetimeFigureOut">
              <a:rPr lang="sv-SE" smtClean="0"/>
              <a:t>2020-06-22</a:t>
            </a:fld>
            <a:endParaRPr lang="sv-SE"/>
          </a:p>
        </p:txBody>
      </p:sp>
      <p:sp>
        <p:nvSpPr>
          <p:cNvPr id="6" name="Footer Placeholder 5">
            <a:extLst>
              <a:ext uri="{FF2B5EF4-FFF2-40B4-BE49-F238E27FC236}">
                <a16:creationId xmlns:a16="http://schemas.microsoft.com/office/drawing/2014/main" id="{4CEF8D65-5188-4CDF-9D5E-164A69F39022}"/>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2DCA855A-1B99-4350-99A3-1D3B2F1DC5C4}"/>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1506894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AABC5-418F-4217-AA38-2AAE1078F9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5453DB67-4020-4612-931A-C83034D9AB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2CA5FC94-01CD-461A-B898-7E1EDDE16F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40D8DEF-8397-48B2-A1B1-11440BA53099}"/>
              </a:ext>
            </a:extLst>
          </p:cNvPr>
          <p:cNvSpPr>
            <a:spLocks noGrp="1"/>
          </p:cNvSpPr>
          <p:nvPr>
            <p:ph type="dt" sz="half" idx="10"/>
          </p:nvPr>
        </p:nvSpPr>
        <p:spPr/>
        <p:txBody>
          <a:bodyPr/>
          <a:lstStyle/>
          <a:p>
            <a:fld id="{F31E5BCB-585D-448D-A1E7-B0074EB93AF7}" type="datetimeFigureOut">
              <a:rPr lang="sv-SE" smtClean="0"/>
              <a:t>2020-06-22</a:t>
            </a:fld>
            <a:endParaRPr lang="sv-SE"/>
          </a:p>
        </p:txBody>
      </p:sp>
      <p:sp>
        <p:nvSpPr>
          <p:cNvPr id="6" name="Footer Placeholder 5">
            <a:extLst>
              <a:ext uri="{FF2B5EF4-FFF2-40B4-BE49-F238E27FC236}">
                <a16:creationId xmlns:a16="http://schemas.microsoft.com/office/drawing/2014/main" id="{4EF205E8-AFE9-4CC3-8882-BE107ECDAE04}"/>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82C7242E-4655-4386-A9E5-C66425F0CD2F}"/>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2399976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039C59A-8261-4AD7-9074-E60E255BC4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697DBE95-D4F7-4006-AB18-1707AACF0A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499D3945-B82D-4BD6-8EFA-CE4A0BCE2F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1E5BCB-585D-448D-A1E7-B0074EB93AF7}" type="datetimeFigureOut">
              <a:rPr lang="sv-SE" smtClean="0"/>
              <a:t>2020-06-22</a:t>
            </a:fld>
            <a:endParaRPr lang="sv-SE"/>
          </a:p>
        </p:txBody>
      </p:sp>
      <p:sp>
        <p:nvSpPr>
          <p:cNvPr id="5" name="Footer Placeholder 4">
            <a:extLst>
              <a:ext uri="{FF2B5EF4-FFF2-40B4-BE49-F238E27FC236}">
                <a16:creationId xmlns:a16="http://schemas.microsoft.com/office/drawing/2014/main" id="{1FD4ED04-50E6-4805-A312-4DDA649608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F8FD00C7-EE5E-4F0C-9FFD-66E4CE76CD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5A1AD8-5E19-40E7-91C7-3FE1A4CDE91C}" type="slidenum">
              <a:rPr lang="sv-SE" smtClean="0"/>
              <a:t>‹#›</a:t>
            </a:fld>
            <a:endParaRPr lang="sv-SE"/>
          </a:p>
        </p:txBody>
      </p:sp>
    </p:spTree>
    <p:extLst>
      <p:ext uri="{BB962C8B-B14F-4D97-AF65-F5344CB8AC3E}">
        <p14:creationId xmlns:p14="http://schemas.microsoft.com/office/powerpoint/2010/main" val="19942315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18DD9-EEAF-43E2-9DBD-0C0F00D30830}"/>
              </a:ext>
            </a:extLst>
          </p:cNvPr>
          <p:cNvSpPr>
            <a:spLocks noGrp="1"/>
          </p:cNvSpPr>
          <p:nvPr>
            <p:ph type="ctrTitle"/>
          </p:nvPr>
        </p:nvSpPr>
        <p:spPr/>
        <p:txBody>
          <a:bodyPr>
            <a:normAutofit fontScale="90000"/>
          </a:bodyPr>
          <a:lstStyle/>
          <a:p>
            <a:r>
              <a:rPr lang="sv-SE" dirty="0"/>
              <a:t>Motivation for a new NR 47 GHz band covering 47.2-48.2 GHz</a:t>
            </a:r>
          </a:p>
        </p:txBody>
      </p:sp>
      <p:sp>
        <p:nvSpPr>
          <p:cNvPr id="3" name="Subtitle 2">
            <a:extLst>
              <a:ext uri="{FF2B5EF4-FFF2-40B4-BE49-F238E27FC236}">
                <a16:creationId xmlns:a16="http://schemas.microsoft.com/office/drawing/2014/main" id="{86AE6170-7BAB-4617-9453-70325B371DF8}"/>
              </a:ext>
            </a:extLst>
          </p:cNvPr>
          <p:cNvSpPr>
            <a:spLocks noGrp="1"/>
          </p:cNvSpPr>
          <p:nvPr>
            <p:ph type="subTitle" idx="1"/>
          </p:nvPr>
        </p:nvSpPr>
        <p:spPr/>
        <p:txBody>
          <a:bodyPr/>
          <a:lstStyle/>
          <a:p>
            <a:r>
              <a:rPr lang="sv-SE" dirty="0"/>
              <a:t>T-Mobile USA, DISH Network </a:t>
            </a:r>
          </a:p>
        </p:txBody>
      </p:sp>
      <p:sp>
        <p:nvSpPr>
          <p:cNvPr id="4" name="Rectangle 3">
            <a:extLst>
              <a:ext uri="{FF2B5EF4-FFF2-40B4-BE49-F238E27FC236}">
                <a16:creationId xmlns:a16="http://schemas.microsoft.com/office/drawing/2014/main" id="{A5414918-3874-4260-A35C-76E73E96B01E}"/>
              </a:ext>
            </a:extLst>
          </p:cNvPr>
          <p:cNvSpPr/>
          <p:nvPr/>
        </p:nvSpPr>
        <p:spPr>
          <a:xfrm>
            <a:off x="659907" y="537845"/>
            <a:ext cx="6096000" cy="677108"/>
          </a:xfrm>
          <a:prstGeom prst="rect">
            <a:avLst/>
          </a:prstGeom>
        </p:spPr>
        <p:txBody>
          <a:bodyPr>
            <a:spAutoFit/>
          </a:bodyPr>
          <a:lstStyle/>
          <a:p>
            <a:pPr>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Meeting #88-e</a:t>
            </a:r>
            <a:r>
              <a:rPr lang="en-GB" sz="2000" b="1" i="1" dirty="0">
                <a:latin typeface="Arial" panose="020B0604020202020204" pitchFamily="34" charset="0"/>
                <a:ea typeface="Times New Roman" panose="02020603050405020304" pitchFamily="18" charset="0"/>
                <a:cs typeface="Times New Roman" panose="02020603050405020304" pitchFamily="18" charset="0"/>
              </a:rPr>
              <a:t>	</a:t>
            </a:r>
            <a:endParaRPr lang="sv-SE" sz="1200" dirty="0">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Electronic Meeting, June 29 – July 03, 2020</a:t>
            </a:r>
          </a:p>
        </p:txBody>
      </p:sp>
      <p:sp>
        <p:nvSpPr>
          <p:cNvPr id="5" name="TextBox 4">
            <a:extLst>
              <a:ext uri="{FF2B5EF4-FFF2-40B4-BE49-F238E27FC236}">
                <a16:creationId xmlns:a16="http://schemas.microsoft.com/office/drawing/2014/main" id="{B2ADF937-B78F-46DC-83D7-80E565A61B95}"/>
              </a:ext>
            </a:extLst>
          </p:cNvPr>
          <p:cNvSpPr txBox="1"/>
          <p:nvPr/>
        </p:nvSpPr>
        <p:spPr>
          <a:xfrm>
            <a:off x="9916358" y="507067"/>
            <a:ext cx="1200970" cy="369332"/>
          </a:xfrm>
          <a:prstGeom prst="rect">
            <a:avLst/>
          </a:prstGeom>
          <a:noFill/>
        </p:spPr>
        <p:txBody>
          <a:bodyPr wrap="none" rtlCol="0">
            <a:spAutoFit/>
          </a:bodyPr>
          <a:lstStyle/>
          <a:p>
            <a:r>
              <a:rPr lang="sv-SE" dirty="0"/>
              <a:t>RP-201128</a:t>
            </a:r>
          </a:p>
        </p:txBody>
      </p:sp>
    </p:spTree>
    <p:extLst>
      <p:ext uri="{BB962C8B-B14F-4D97-AF65-F5344CB8AC3E}">
        <p14:creationId xmlns:p14="http://schemas.microsoft.com/office/powerpoint/2010/main" val="189010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B3CC4-88A6-456F-AC59-DEF915E23C6C}"/>
              </a:ext>
            </a:extLst>
          </p:cNvPr>
          <p:cNvSpPr>
            <a:spLocks noGrp="1"/>
          </p:cNvSpPr>
          <p:nvPr>
            <p:ph type="title"/>
          </p:nvPr>
        </p:nvSpPr>
        <p:spPr/>
        <p:txBody>
          <a:bodyPr/>
          <a:lstStyle/>
          <a:p>
            <a:r>
              <a:rPr lang="sv-SE" dirty="0"/>
              <a:t>Background</a:t>
            </a:r>
          </a:p>
        </p:txBody>
      </p:sp>
      <p:sp>
        <p:nvSpPr>
          <p:cNvPr id="3" name="Content Placeholder 2">
            <a:extLst>
              <a:ext uri="{FF2B5EF4-FFF2-40B4-BE49-F238E27FC236}">
                <a16:creationId xmlns:a16="http://schemas.microsoft.com/office/drawing/2014/main" id="{71CF1265-EE02-453A-9206-4765064E227B}"/>
              </a:ext>
            </a:extLst>
          </p:cNvPr>
          <p:cNvSpPr>
            <a:spLocks noGrp="1"/>
          </p:cNvSpPr>
          <p:nvPr>
            <p:ph idx="1"/>
          </p:nvPr>
        </p:nvSpPr>
        <p:spPr/>
        <p:txBody>
          <a:bodyPr>
            <a:normAutofit/>
          </a:bodyPr>
          <a:lstStyle/>
          <a:p>
            <a:r>
              <a:rPr lang="en-US" dirty="0"/>
              <a:t>The FCC auctioned the 47 GHz band beginning in December 2019 as part of Auction 103. </a:t>
            </a:r>
          </a:p>
          <a:p>
            <a:r>
              <a:rPr lang="en-US" dirty="0"/>
              <a:t>The 47 GHz band (47.2-48.2 GHz) was auctioned in 10 blocks of 100 megahertz in each PEA (Partial Economic Area) license.</a:t>
            </a:r>
          </a:p>
          <a:p>
            <a:r>
              <a:rPr lang="en-US" dirty="0"/>
              <a:t>The auction was concluded on 3/5/2020.</a:t>
            </a:r>
          </a:p>
          <a:p>
            <a:endParaRPr lang="en-US" dirty="0"/>
          </a:p>
          <a:p>
            <a:pPr lvl="1"/>
            <a:endParaRPr lang="en-US" dirty="0"/>
          </a:p>
          <a:p>
            <a:endParaRPr lang="en-US" dirty="0"/>
          </a:p>
          <a:p>
            <a:endParaRPr lang="en-US" dirty="0"/>
          </a:p>
          <a:p>
            <a:endParaRPr lang="sv-SE" dirty="0"/>
          </a:p>
        </p:txBody>
      </p:sp>
    </p:spTree>
    <p:extLst>
      <p:ext uri="{BB962C8B-B14F-4D97-AF65-F5344CB8AC3E}">
        <p14:creationId xmlns:p14="http://schemas.microsoft.com/office/powerpoint/2010/main" val="52267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8A9C6-755D-4588-857C-A3AB79AEFB69}"/>
              </a:ext>
            </a:extLst>
          </p:cNvPr>
          <p:cNvSpPr>
            <a:spLocks noGrp="1"/>
          </p:cNvSpPr>
          <p:nvPr>
            <p:ph type="title"/>
          </p:nvPr>
        </p:nvSpPr>
        <p:spPr>
          <a:xfrm>
            <a:off x="763479" y="0"/>
            <a:ext cx="10515600" cy="985421"/>
          </a:xfrm>
        </p:spPr>
        <p:txBody>
          <a:bodyPr/>
          <a:lstStyle/>
          <a:p>
            <a:r>
              <a:rPr lang="en-US" dirty="0"/>
              <a:t>Justification</a:t>
            </a:r>
          </a:p>
        </p:txBody>
      </p:sp>
      <p:sp>
        <p:nvSpPr>
          <p:cNvPr id="3" name="Content Placeholder 2">
            <a:extLst>
              <a:ext uri="{FF2B5EF4-FFF2-40B4-BE49-F238E27FC236}">
                <a16:creationId xmlns:a16="http://schemas.microsoft.com/office/drawing/2014/main" id="{934EDBCB-10C3-47CC-ACD3-7E4F1BE732D9}"/>
              </a:ext>
            </a:extLst>
          </p:cNvPr>
          <p:cNvSpPr>
            <a:spLocks noGrp="1"/>
          </p:cNvSpPr>
          <p:nvPr>
            <p:ph idx="1"/>
          </p:nvPr>
        </p:nvSpPr>
        <p:spPr>
          <a:xfrm>
            <a:off x="692087" y="985421"/>
            <a:ext cx="11088209" cy="4351338"/>
          </a:xfrm>
        </p:spPr>
        <p:txBody>
          <a:bodyPr>
            <a:normAutofit fontScale="92500"/>
          </a:bodyPr>
          <a:lstStyle/>
          <a:p>
            <a:r>
              <a:rPr lang="en-US" dirty="0"/>
              <a:t>As part of facilitating the development of 5G mobile networks, WRC-19 identified the 47 GHz frequency band (47.2-48.2 GHz) for International Mobile Telecommunications (IMT) under Footnote 5.553B</a:t>
            </a:r>
            <a:r>
              <a:rPr lang="en-US" baseline="30000" dirty="0"/>
              <a:t>1 </a:t>
            </a:r>
            <a:r>
              <a:rPr lang="en-US" dirty="0"/>
              <a:t>of the ITU Radio Regulations for use in 71 nations across Africa, Europe, the Middle East and Asia Pacific (ITU Regions 1 and 3 respectively), in addition to the entire Americas Region (ITU Region 2, which consists of 35 nations).</a:t>
            </a:r>
          </a:p>
          <a:p>
            <a:r>
              <a:rPr lang="en-US" dirty="0"/>
              <a:t>The 47 GHz band can therefore be considered a global band spanning across all ITU regions.</a:t>
            </a:r>
          </a:p>
          <a:p>
            <a:r>
              <a:rPr lang="en-US" dirty="0"/>
              <a:t>An NR operating band covering the entire 47.2-48.2 GHz should be specified by 3GPP in order to accommodate operations in any part of this range and enable successful 5G deployments at the regional and international levels.</a:t>
            </a:r>
          </a:p>
          <a:p>
            <a:endParaRPr lang="en-US" sz="1500" dirty="0">
              <a:solidFill>
                <a:schemeClr val="tx1">
                  <a:tint val="75000"/>
                </a:schemeClr>
              </a:solidFill>
            </a:endParaRPr>
          </a:p>
        </p:txBody>
      </p:sp>
      <p:sp>
        <p:nvSpPr>
          <p:cNvPr id="4" name="Rectangle 3">
            <a:extLst>
              <a:ext uri="{FF2B5EF4-FFF2-40B4-BE49-F238E27FC236}">
                <a16:creationId xmlns:a16="http://schemas.microsoft.com/office/drawing/2014/main" id="{5237DDE6-66D4-4AA7-B46D-EF52E1FB4B39}"/>
              </a:ext>
            </a:extLst>
          </p:cNvPr>
          <p:cNvSpPr/>
          <p:nvPr/>
        </p:nvSpPr>
        <p:spPr>
          <a:xfrm>
            <a:off x="896271" y="5288340"/>
            <a:ext cx="10679839" cy="1200329"/>
          </a:xfrm>
          <a:prstGeom prst="rect">
            <a:avLst/>
          </a:prstGeom>
        </p:spPr>
        <p:txBody>
          <a:bodyPr wrap="square">
            <a:spAutoFit/>
          </a:bodyPr>
          <a:lstStyle/>
          <a:p>
            <a:r>
              <a:rPr lang="en-US" sz="1200" baseline="30000" dirty="0"/>
              <a:t>1 </a:t>
            </a:r>
            <a:r>
              <a:rPr lang="sv-SE" sz="1200" b="1" dirty="0">
                <a:solidFill>
                  <a:schemeClr val="tx1">
                    <a:tint val="75000"/>
                  </a:schemeClr>
                </a:solidFill>
              </a:rPr>
              <a:t>5.553B: </a:t>
            </a:r>
            <a:r>
              <a:rPr lang="it-IT" sz="1200" dirty="0">
                <a:solidFill>
                  <a:schemeClr val="tx1">
                    <a:tint val="75000"/>
                  </a:schemeClr>
                </a:solidFill>
              </a:rPr>
              <a:t>In Region 2 and Algeria, Angola, Saudi Arabia, Australia, Bahrain, Benin, Botswana, Burkina Faso, </a:t>
            </a:r>
            <a:r>
              <a:rPr lang="en-US" sz="1200" dirty="0">
                <a:solidFill>
                  <a:schemeClr val="tx1">
                    <a:tint val="75000"/>
                  </a:schemeClr>
                </a:solidFill>
              </a:rPr>
              <a:t>Burundi, Cameroon, Central African Rep., Comoros, Congo (Rep. of the), Korea (Rep. of), Côte d’Ivoire, Djibouti, Egypt, United Arab Emirates, Eswatini, Ethiopia, Gabon, Gambia, Ghana, Guinea, Guinea-Bissau, Equatorial Guinea, India, Iran (Islamic Republic of), Iraq, Japan, Jordan, Kenya, Kuwait, Lesotho, Liberia, Libya, Lithuania, Madagascar, Malaysia,</a:t>
            </a:r>
          </a:p>
          <a:p>
            <a:r>
              <a:rPr lang="en-US" sz="1200" dirty="0">
                <a:solidFill>
                  <a:schemeClr val="tx1">
                    <a:tint val="75000"/>
                  </a:schemeClr>
                </a:solidFill>
              </a:rPr>
              <a:t>Malawi, Mali, Morocco, Mauritius, Mauritania, Mozambique, Namibia, Niger, Nigeria, Oman, Uganda, Qatar, the Syrian Arab Republic, the Dem. Rep. of the Congo, Rwanda, Sao Tome and Principe, Senegal, Seychelles, Sierra Leone, Singapore, Slovenia, Somalia, Sudan, South Sudan, South Africa, Sweden, Tanzania, Chad, Togo, Tunisia, Zambia and Zimbabwe, the frequency band 47.2-48.2 GHz is identified for use by administrations wishing to implement International Mobile Telecommunications (IMT). </a:t>
            </a:r>
            <a:endParaRPr lang="en-US" sz="1200" dirty="0">
              <a:solidFill>
                <a:srgbClr val="FF3399"/>
              </a:solidFill>
            </a:endParaRPr>
          </a:p>
        </p:txBody>
      </p:sp>
    </p:spTree>
    <p:extLst>
      <p:ext uri="{BB962C8B-B14F-4D97-AF65-F5344CB8AC3E}">
        <p14:creationId xmlns:p14="http://schemas.microsoft.com/office/powerpoint/2010/main" val="78042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077FC-625E-4D24-8A39-8B3D9534CC9F}"/>
              </a:ext>
            </a:extLst>
          </p:cNvPr>
          <p:cNvSpPr>
            <a:spLocks noGrp="1"/>
          </p:cNvSpPr>
          <p:nvPr>
            <p:ph type="title"/>
          </p:nvPr>
        </p:nvSpPr>
        <p:spPr/>
        <p:txBody>
          <a:bodyPr/>
          <a:lstStyle/>
          <a:p>
            <a:r>
              <a:rPr lang="sv-SE" dirty="0"/>
              <a:t>Objective and time plan</a:t>
            </a:r>
          </a:p>
        </p:txBody>
      </p:sp>
      <p:sp>
        <p:nvSpPr>
          <p:cNvPr id="3" name="Content Placeholder 2">
            <a:extLst>
              <a:ext uri="{FF2B5EF4-FFF2-40B4-BE49-F238E27FC236}">
                <a16:creationId xmlns:a16="http://schemas.microsoft.com/office/drawing/2014/main" id="{9E9453DF-FEDB-4580-8AD7-E17061D9F577}"/>
              </a:ext>
            </a:extLst>
          </p:cNvPr>
          <p:cNvSpPr>
            <a:spLocks noGrp="1"/>
          </p:cNvSpPr>
          <p:nvPr>
            <p:ph idx="1"/>
          </p:nvPr>
        </p:nvSpPr>
        <p:spPr/>
        <p:txBody>
          <a:bodyPr>
            <a:normAutofit fontScale="92500" lnSpcReduction="10000"/>
          </a:bodyPr>
          <a:lstStyle/>
          <a:p>
            <a:r>
              <a:rPr lang="sv-SE" dirty="0"/>
              <a:t>The purpose of this work item is to specify a new NR TDD operating band n2xx covering the entire 47.2-48.2 GHz range. </a:t>
            </a:r>
          </a:p>
          <a:p>
            <a:r>
              <a:rPr lang="en-GB" dirty="0"/>
              <a:t>The objectives (core) are to define:</a:t>
            </a:r>
            <a:endParaRPr lang="en-US" dirty="0"/>
          </a:p>
          <a:p>
            <a:pPr lvl="1" hangingPunct="0"/>
            <a:r>
              <a:rPr lang="en-US" dirty="0"/>
              <a:t>Transmitter and receiver characteristics requirements for the UE (38.101-2)</a:t>
            </a:r>
          </a:p>
          <a:p>
            <a:pPr lvl="1" hangingPunct="0"/>
            <a:r>
              <a:rPr lang="en-US" dirty="0"/>
              <a:t>Transmitter and receiver characteristics requirements for the BS (38.104)</a:t>
            </a:r>
          </a:p>
          <a:p>
            <a:pPr lvl="1" hangingPunct="0"/>
            <a:r>
              <a:rPr lang="en-GB" dirty="0"/>
              <a:t>The new band to band group for RRM measurement accuracy requirements</a:t>
            </a:r>
          </a:p>
          <a:p>
            <a:pPr lvl="1" hangingPunct="0"/>
            <a:r>
              <a:rPr lang="en-GB" dirty="0"/>
              <a:t>Conformance requirements for BS (38.141)</a:t>
            </a:r>
            <a:endParaRPr lang="en-US" dirty="0"/>
          </a:p>
          <a:p>
            <a:pPr lvl="1" hangingPunct="0"/>
            <a:r>
              <a:rPr lang="en-GB" dirty="0"/>
              <a:t>All relevant requirements for TS 38.101-4</a:t>
            </a:r>
            <a:endParaRPr lang="en-US" dirty="0"/>
          </a:p>
          <a:p>
            <a:pPr lvl="1" hangingPunct="0"/>
            <a:endParaRPr lang="en-GB" dirty="0"/>
          </a:p>
          <a:p>
            <a:pPr hangingPunct="0"/>
            <a:r>
              <a:rPr lang="en-GB" dirty="0"/>
              <a:t>Completion by March 2021</a:t>
            </a:r>
          </a:p>
          <a:p>
            <a:pPr hangingPunct="0"/>
            <a:r>
              <a:rPr lang="en-GB" dirty="0"/>
              <a:t>RAN4 led</a:t>
            </a:r>
            <a:endParaRPr lang="sv-SE" dirty="0"/>
          </a:p>
          <a:p>
            <a:endParaRPr lang="sv-SE" dirty="0"/>
          </a:p>
        </p:txBody>
      </p:sp>
    </p:spTree>
    <p:extLst>
      <p:ext uri="{BB962C8B-B14F-4D97-AF65-F5344CB8AC3E}">
        <p14:creationId xmlns:p14="http://schemas.microsoft.com/office/powerpoint/2010/main" val="41216297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7883</TotalTime>
  <Words>501</Words>
  <Application>Microsoft Office PowerPoint</Application>
  <PresentationFormat>Widescreen</PresentationFormat>
  <Paragraphs>29</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Motivation for a new NR 47 GHz band covering 47.2-48.2 GHz</vt:lpstr>
      <vt:lpstr>Background</vt:lpstr>
      <vt:lpstr>Justification</vt:lpstr>
      <vt:lpstr>Objective and time plan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a new NR band covering the 40-43.5 GHz range</dc:title>
  <dc:creator>Ericsson</dc:creator>
  <cp:lastModifiedBy>Bill Shvodian</cp:lastModifiedBy>
  <cp:revision>38</cp:revision>
  <dcterms:created xsi:type="dcterms:W3CDTF">2019-03-05T14:08:55Z</dcterms:created>
  <dcterms:modified xsi:type="dcterms:W3CDTF">2020-06-22T17:51:14Z</dcterms:modified>
</cp:coreProperties>
</file>