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4156" r:id="rId5"/>
  </p:sldMasterIdLst>
  <p:notesMasterIdLst>
    <p:notesMasterId r:id="rId13"/>
  </p:notesMasterIdLst>
  <p:handoutMasterIdLst>
    <p:handoutMasterId r:id="rId14"/>
  </p:handoutMasterIdLst>
  <p:sldIdLst>
    <p:sldId id="573" r:id="rId6"/>
    <p:sldId id="1032" r:id="rId7"/>
    <p:sldId id="1037" r:id="rId8"/>
    <p:sldId id="1033" r:id="rId9"/>
    <p:sldId id="1034" r:id="rId10"/>
    <p:sldId id="1035" r:id="rId11"/>
    <p:sldId id="943" r:id="rId12"/>
  </p:sldIdLst>
  <p:sldSz cx="12192000" cy="6858000"/>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4F4F"/>
    <a:srgbClr val="000000"/>
    <a:srgbClr val="E05050"/>
    <a:srgbClr val="190000"/>
    <a:srgbClr val="F816D8"/>
    <a:srgbClr val="DDDFE5"/>
    <a:srgbClr val="F2F2F2"/>
    <a:srgbClr val="6AB19B"/>
    <a:srgbClr val="294D42"/>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97B552-0C02-44E6-A03F-3E4C7B4B466B}" v="2" dt="2020-06-19T13:32:44.6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298" y="62"/>
      </p:cViewPr>
      <p:guideLst>
        <p:guide orient="horz" pos="2968"/>
        <p:guide pos="7632"/>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tags" Target="tags/tag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ltLang="ja-JP"/>
              <a:t>Click to edit Master title style</a:t>
            </a:r>
            <a:endParaRPr lang="en-US"/>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537" y="1355082"/>
            <a:ext cx="11432977"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Tree>
    <p:extLst>
      <p:ext uri="{BB962C8B-B14F-4D97-AF65-F5344CB8AC3E}">
        <p14:creationId xmlns:p14="http://schemas.microsoft.com/office/powerpoint/2010/main" val="1118269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ltLang="ja-JP"/>
              <a:t>Click to edit Master title style</a:t>
            </a:r>
            <a:endParaRPr lang="en-US"/>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a:t>Click to edit Master subtitle style</a:t>
            </a:r>
            <a:endParaRPr lang="en-US"/>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ja-JP"/>
              <a:t>Click to edit Master title style</a:t>
            </a:r>
            <a:endParaRPr lang="en-US"/>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ltLang="ja-JP"/>
              <a:t>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en-US"/>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a:t>Click to edit Master subtitle style</a:t>
            </a:r>
            <a:endParaRPr lang="en-US"/>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8526" y="2357466"/>
            <a:ext cx="10287318" cy="179889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FCC0A-2667-44E5-8D4B-D1DD868B36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D797D0C-9C97-406F-A85F-E774DE2752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50861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ltLang="ja-JP"/>
              <a:t>Click to edit Master title style</a:t>
            </a:r>
            <a:endParaRPr lang="en-US"/>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2173" y="1128037"/>
            <a:ext cx="11210544"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4159" r:id="rId2"/>
    <p:sldLayoutId id="2147483654" r:id="rId3"/>
    <p:sldLayoutId id="2147483678" r:id="rId4"/>
    <p:sldLayoutId id="2147483650" r:id="rId5"/>
    <p:sldLayoutId id="2147483675" r:id="rId6"/>
    <p:sldLayoutId id="2147484147"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kumimoji="1"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kumimoji="1"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kumimoji="1"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kumimoji="1"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kumimoji="1"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kumimoji="1"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p>
            <a:r>
              <a:rPr lang="en-US"/>
              <a:t>Click to edit Master title style</a:t>
            </a:r>
          </a:p>
        </p:txBody>
      </p:sp>
      <p:sp>
        <p:nvSpPr>
          <p:cNvPr id="3" name="Text Placeholder 2"/>
          <p:cNvSpPr>
            <a:spLocks noGrp="1"/>
          </p:cNvSpPr>
          <p:nvPr>
            <p:ph type="body" idx="1"/>
          </p:nvPr>
        </p:nvSpPr>
        <p:spPr>
          <a:xfrm>
            <a:off x="231414" y="1934892"/>
            <a:ext cx="11432977" cy="1823576"/>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0"/>
            <a:endParaRPr lang="en-US"/>
          </a:p>
        </p:txBody>
      </p:sp>
      <p:sp>
        <p:nvSpPr>
          <p:cNvPr id="9" name="TextBox 8"/>
          <p:cNvSpPr txBox="1"/>
          <p:nvPr/>
        </p:nvSpPr>
        <p:spPr bwMode="gray">
          <a:xfrm>
            <a:off x="11523553" y="6525737"/>
            <a:ext cx="288936"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a:solidFill>
                <a:schemeClr val="bg1">
                  <a:lumMod val="75000"/>
                </a:schemeClr>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1184873264"/>
      </p:ext>
    </p:extLst>
  </p:cSld>
  <p:clrMap bg1="lt1" tx1="dk1" bg2="lt2" tx2="dk2" accent1="accent1" accent2="accent2" accent3="accent3" accent4="accent4" accent5="accent5" accent6="accent6" hlink="hlink" folHlink="folHlink"/>
  <p:sldLayoutIdLst>
    <p:sldLayoutId id="2147484160" r:id="rId1"/>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34551" y="2615706"/>
            <a:ext cx="8726228" cy="1461939"/>
          </a:xfrm>
        </p:spPr>
        <p:txBody>
          <a:bodyPr/>
          <a:lstStyle/>
          <a:p>
            <a:r>
              <a:rPr lang="en-US" altLang="ja-JP" dirty="0"/>
              <a:t>RAN4 e-meeting Organization Feedback</a:t>
            </a:r>
            <a:endParaRPr lang="en-US"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6" name="Rectangle 15">
            <a:extLst>
              <a:ext uri="{FF2B5EF4-FFF2-40B4-BE49-F238E27FC236}">
                <a16:creationId xmlns:a16="http://schemas.microsoft.com/office/drawing/2014/main" id="{0C1A64E3-D449-4349-9B96-E6BD9BCCE5FD}"/>
              </a:ext>
            </a:extLst>
          </p:cNvPr>
          <p:cNvSpPr/>
          <p:nvPr/>
        </p:nvSpPr>
        <p:spPr>
          <a:xfrm>
            <a:off x="106314" y="218702"/>
            <a:ext cx="6096000" cy="646331"/>
          </a:xfrm>
          <a:prstGeom prst="rect">
            <a:avLst/>
          </a:prstGeom>
        </p:spPr>
        <p:txBody>
          <a:bodyPr>
            <a:spAutoFit/>
          </a:bodyPr>
          <a:lstStyle/>
          <a:p>
            <a:r>
              <a:rPr lang="en-US" altLang="ja-JP" dirty="0">
                <a:solidFill>
                  <a:schemeClr val="bg1"/>
                </a:solidFill>
              </a:rPr>
              <a:t>3GPP TSG RAN Meeting #88e </a:t>
            </a:r>
          </a:p>
          <a:p>
            <a:r>
              <a:rPr lang="en-US" altLang="ja-JP" dirty="0">
                <a:solidFill>
                  <a:schemeClr val="bg1"/>
                </a:solidFill>
              </a:rPr>
              <a:t>Electronic Meeting, June 29 - July 3, 2020</a:t>
            </a:r>
          </a:p>
        </p:txBody>
      </p:sp>
      <p:sp>
        <p:nvSpPr>
          <p:cNvPr id="17" name="Text Placeholder 43">
            <a:extLst>
              <a:ext uri="{FF2B5EF4-FFF2-40B4-BE49-F238E27FC236}">
                <a16:creationId xmlns:a16="http://schemas.microsoft.com/office/drawing/2014/main" id="{96DC13A2-6136-4398-95FF-18D0BCCC5457}"/>
              </a:ext>
            </a:extLst>
          </p:cNvPr>
          <p:cNvSpPr txBox="1">
            <a:spLocks/>
          </p:cNvSpPr>
          <p:nvPr/>
        </p:nvSpPr>
        <p:spPr bwMode="gray">
          <a:xfrm>
            <a:off x="6233491" y="380897"/>
            <a:ext cx="1888737" cy="265271"/>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kumimoji="1"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kumimoji="1"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kumimoji="1"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kumimoji="1"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kumimoji="1"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kumimoji="1"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kumimoji="1"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kumimoji="1" sz="6800" kern="1200" baseline="0">
                <a:solidFill>
                  <a:schemeClr val="tx1">
                    <a:lumMod val="85000"/>
                    <a:lumOff val="15000"/>
                  </a:schemeClr>
                </a:solidFill>
                <a:latin typeface="+mn-lt"/>
                <a:ea typeface="+mn-ea"/>
                <a:cs typeface="+mn-cs"/>
              </a:defRPr>
            </a:lvl9pPr>
          </a:lstStyle>
          <a:p>
            <a:r>
              <a:rPr lang="de-DE"/>
              <a:t>RP-20</a:t>
            </a:r>
            <a:r>
              <a:rPr lang="en-US" altLang="ja-JP" dirty="0"/>
              <a:t>1002</a:t>
            </a:r>
            <a:endParaRPr lang="de-DE" dirty="0"/>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C429AA-A393-41FF-9DE0-F969EFD54960}"/>
              </a:ext>
            </a:extLst>
          </p:cNvPr>
          <p:cNvSpPr>
            <a:spLocks noGrp="1"/>
          </p:cNvSpPr>
          <p:nvPr>
            <p:ph idx="1"/>
          </p:nvPr>
        </p:nvSpPr>
        <p:spPr>
          <a:xfrm>
            <a:off x="283537" y="1355082"/>
            <a:ext cx="11432977" cy="5268355"/>
          </a:xfrm>
        </p:spPr>
        <p:txBody>
          <a:bodyPr vert="horz" lIns="0" tIns="0" rIns="0" bIns="0" rtlCol="0" anchor="t">
            <a:normAutofit/>
          </a:bodyPr>
          <a:lstStyle/>
          <a:p>
            <a:pPr marL="173355" indent="-173355"/>
            <a:r>
              <a:rPr lang="en-US" altLang="ja-JP" dirty="0"/>
              <a:t>RAN4 e-meetings had a full agenda with all topics being treated in all meeting</a:t>
            </a:r>
          </a:p>
          <a:p>
            <a:pPr marL="337947" lvl="1" indent="-173355"/>
            <a:r>
              <a:rPr lang="en-US" altLang="ja-JP" dirty="0"/>
              <a:t>RAN4 agenda has &gt;500 items</a:t>
            </a:r>
          </a:p>
          <a:p>
            <a:pPr marL="337947" lvl="1" indent="-173355"/>
            <a:r>
              <a:rPr lang="en-US" altLang="ja-JP" dirty="0"/>
              <a:t>About 100 e-mail threads</a:t>
            </a:r>
          </a:p>
          <a:p>
            <a:pPr marL="173355" indent="-173355"/>
            <a:r>
              <a:rPr lang="en-US" altLang="ja-JP" dirty="0"/>
              <a:t>Some of the summaries for each e-mail thread are &gt;30 pages before the 1</a:t>
            </a:r>
            <a:r>
              <a:rPr lang="en-US" altLang="ja-JP" baseline="30000" dirty="0"/>
              <a:t>st</a:t>
            </a:r>
            <a:r>
              <a:rPr lang="en-US" altLang="ja-JP" dirty="0"/>
              <a:t> round(at the beginning of the discussions)</a:t>
            </a:r>
          </a:p>
          <a:p>
            <a:pPr marL="173355" indent="-173355"/>
            <a:r>
              <a:rPr kumimoji="1" lang="en-US" altLang="ja-JP" dirty="0"/>
              <a:t>Very difficult </a:t>
            </a:r>
            <a:r>
              <a:rPr lang="en-US" altLang="ja-JP" dirty="0"/>
              <a:t>to follow and have a meaningful discussion under these circumstances, this result in slower overall progress</a:t>
            </a:r>
          </a:p>
          <a:p>
            <a:pPr marL="173355" indent="-173355"/>
            <a:r>
              <a:rPr kumimoji="1" lang="en-US" altLang="ja-JP" dirty="0"/>
              <a:t>Agenda/topics should be reduced to focus the discussion and make it easier to reach agreements</a:t>
            </a:r>
          </a:p>
          <a:p>
            <a:pPr marL="337947" lvl="1" indent="-173355"/>
            <a:r>
              <a:rPr lang="en-US" altLang="ja-JP" dirty="0"/>
              <a:t>Rapporteurs could be asked to identify the key topics for each meeting</a:t>
            </a:r>
          </a:p>
          <a:p>
            <a:pPr marL="337947" lvl="1" indent="-173355"/>
            <a:r>
              <a:rPr kumimoji="1" lang="en-US" altLang="ja-JP" dirty="0"/>
              <a:t>A work plan for multiple meetings with topics to be discussed in each meeting could be followed</a:t>
            </a:r>
          </a:p>
          <a:p>
            <a:pPr marL="173355" indent="-173355"/>
            <a:r>
              <a:rPr lang="en-US" altLang="ja-JP" dirty="0">
                <a:latin typeface="Qualcomm Office Regular"/>
              </a:rPr>
              <a:t>The issue will get exacerbated in Rel.17 as progress tends to be much slower on new topics being discussed</a:t>
            </a:r>
          </a:p>
        </p:txBody>
      </p:sp>
      <p:sp>
        <p:nvSpPr>
          <p:cNvPr id="3" name="Title 2">
            <a:extLst>
              <a:ext uri="{FF2B5EF4-FFF2-40B4-BE49-F238E27FC236}">
                <a16:creationId xmlns:a16="http://schemas.microsoft.com/office/drawing/2014/main" id="{0E5ECD1D-BA5F-4327-A4E0-67F624AAD103}"/>
              </a:ext>
            </a:extLst>
          </p:cNvPr>
          <p:cNvSpPr>
            <a:spLocks noGrp="1"/>
          </p:cNvSpPr>
          <p:nvPr>
            <p:ph type="title"/>
          </p:nvPr>
        </p:nvSpPr>
        <p:spPr>
          <a:xfrm>
            <a:off x="283538" y="729852"/>
            <a:ext cx="11432977" cy="521361"/>
          </a:xfrm>
        </p:spPr>
        <p:txBody>
          <a:bodyPr/>
          <a:lstStyle/>
          <a:p>
            <a:r>
              <a:rPr kumimoji="1" lang="en-US" altLang="ja-JP" dirty="0"/>
              <a:t>Agenda and </a:t>
            </a:r>
            <a:r>
              <a:rPr kumimoji="1" lang="en-US" altLang="ja-JP" dirty="0" err="1"/>
              <a:t>tdoc</a:t>
            </a:r>
            <a:r>
              <a:rPr kumimoji="1" lang="en-US" altLang="ja-JP" dirty="0"/>
              <a:t> allocation</a:t>
            </a:r>
            <a:endParaRPr kumimoji="1" lang="ja-JP" altLang="en-US" dirty="0"/>
          </a:p>
        </p:txBody>
      </p:sp>
    </p:spTree>
    <p:extLst>
      <p:ext uri="{BB962C8B-B14F-4D97-AF65-F5344CB8AC3E}">
        <p14:creationId xmlns:p14="http://schemas.microsoft.com/office/powerpoint/2010/main" val="1975112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8D7E23-D2A9-49FE-B7A4-8928A6FCA966}"/>
              </a:ext>
            </a:extLst>
          </p:cNvPr>
          <p:cNvSpPr>
            <a:spLocks noGrp="1"/>
          </p:cNvSpPr>
          <p:nvPr>
            <p:ph idx="1"/>
          </p:nvPr>
        </p:nvSpPr>
        <p:spPr>
          <a:xfrm>
            <a:off x="283537" y="1355082"/>
            <a:ext cx="11432977" cy="5045718"/>
          </a:xfrm>
        </p:spPr>
        <p:txBody>
          <a:bodyPr>
            <a:normAutofit/>
          </a:bodyPr>
          <a:lstStyle/>
          <a:p>
            <a:pPr marL="173355" indent="-173355"/>
            <a:r>
              <a:rPr lang="en-US" altLang="ja-JP" dirty="0">
                <a:latin typeface="Qualcomm Office Regular"/>
              </a:rPr>
              <a:t>New </a:t>
            </a:r>
            <a:r>
              <a:rPr lang="en-US" altLang="ja-JP" dirty="0" err="1">
                <a:latin typeface="Qualcomm Office Regular"/>
              </a:rPr>
              <a:t>tdocs</a:t>
            </a:r>
            <a:r>
              <a:rPr lang="en-US" altLang="ja-JP" dirty="0">
                <a:latin typeface="Qualcomm Office Regular"/>
              </a:rPr>
              <a:t> to be allocated only after the 1</a:t>
            </a:r>
            <a:r>
              <a:rPr lang="en-US" altLang="ja-JP" baseline="30000" dirty="0">
                <a:latin typeface="Qualcomm Office Regular"/>
              </a:rPr>
              <a:t>st</a:t>
            </a:r>
            <a:r>
              <a:rPr lang="en-US" altLang="ja-JP" dirty="0">
                <a:latin typeface="Qualcomm Office Regular"/>
              </a:rPr>
              <a:t> round based on moderator recommendations</a:t>
            </a:r>
            <a:endParaRPr lang="en-US" altLang="ja-JP" dirty="0"/>
          </a:p>
          <a:p>
            <a:pPr marL="337820" lvl="1"/>
            <a:r>
              <a:rPr lang="en-US" altLang="ja-JP" dirty="0" err="1"/>
              <a:t>Tdocs</a:t>
            </a:r>
            <a:r>
              <a:rPr lang="en-US" altLang="ja-JP" dirty="0"/>
              <a:t> should not be allocated to anyone else, if some </a:t>
            </a:r>
            <a:r>
              <a:rPr lang="en-US" altLang="ja-JP" dirty="0" err="1"/>
              <a:t>tdoc</a:t>
            </a:r>
            <a:r>
              <a:rPr lang="en-US" altLang="ja-JP" dirty="0"/>
              <a:t> is needed then companies can comment on the moderator summary</a:t>
            </a:r>
          </a:p>
          <a:p>
            <a:pPr marL="173355" indent="-173355"/>
            <a:r>
              <a:rPr lang="en-US" altLang="ja-JP" dirty="0"/>
              <a:t>No new </a:t>
            </a:r>
            <a:r>
              <a:rPr lang="en-US" altLang="ja-JP" dirty="0" err="1"/>
              <a:t>tdocs</a:t>
            </a:r>
            <a:r>
              <a:rPr lang="en-US" altLang="ja-JP" dirty="0"/>
              <a:t> allocated during the 2</a:t>
            </a:r>
            <a:r>
              <a:rPr lang="en-US" altLang="ja-JP" baseline="30000" dirty="0"/>
              <a:t>nd</a:t>
            </a:r>
            <a:r>
              <a:rPr lang="en-US" altLang="ja-JP" dirty="0"/>
              <a:t> round of discussions (after the 2</a:t>
            </a:r>
            <a:r>
              <a:rPr lang="en-US" altLang="ja-JP" baseline="30000" dirty="0"/>
              <a:t>nd</a:t>
            </a:r>
            <a:r>
              <a:rPr lang="en-US" altLang="ja-JP" dirty="0"/>
              <a:t> round is opened until it is finalized)</a:t>
            </a:r>
          </a:p>
          <a:p>
            <a:pPr marL="337820" lvl="1"/>
            <a:r>
              <a:rPr lang="en-US" altLang="ja-JP" dirty="0"/>
              <a:t>New </a:t>
            </a:r>
            <a:r>
              <a:rPr lang="en-US" altLang="ja-JP" dirty="0" err="1"/>
              <a:t>tdocs</a:t>
            </a:r>
            <a:r>
              <a:rPr lang="en-US" altLang="ja-JP" dirty="0"/>
              <a:t> are very difficult to track and review if not in the moderator summary after 1</a:t>
            </a:r>
            <a:r>
              <a:rPr lang="en-US" altLang="ja-JP" baseline="30000" dirty="0"/>
              <a:t>st</a:t>
            </a:r>
            <a:r>
              <a:rPr lang="en-US" altLang="ja-JP" dirty="0"/>
              <a:t> round</a:t>
            </a:r>
          </a:p>
          <a:p>
            <a:pPr marL="337820" lvl="1"/>
            <a:r>
              <a:rPr lang="en-US" altLang="ja-JP" dirty="0"/>
              <a:t>New </a:t>
            </a:r>
            <a:r>
              <a:rPr lang="en-US" altLang="ja-JP" dirty="0" err="1"/>
              <a:t>tdocs</a:t>
            </a:r>
            <a:r>
              <a:rPr lang="en-US" altLang="ja-JP" dirty="0"/>
              <a:t> can be allocated during GTW, should be formally announced on the “e-meeting management thread”(see last bullet on slide)</a:t>
            </a:r>
          </a:p>
          <a:p>
            <a:pPr marL="173355" indent="-173355"/>
            <a:r>
              <a:rPr lang="en-US" altLang="ja-JP" dirty="0"/>
              <a:t>New WFs that are created during the 2</a:t>
            </a:r>
            <a:r>
              <a:rPr lang="en-US" altLang="ja-JP" baseline="30000" dirty="0"/>
              <a:t>nd</a:t>
            </a:r>
            <a:r>
              <a:rPr lang="en-US" altLang="ja-JP" dirty="0"/>
              <a:t> round should be circulated at least before the second half of the commenting period (separate deadline can be created)</a:t>
            </a:r>
          </a:p>
          <a:p>
            <a:pPr marL="337947" lvl="1" indent="-173355"/>
            <a:r>
              <a:rPr lang="en-US" altLang="ja-JP" dirty="0"/>
              <a:t>Discussion</a:t>
            </a:r>
            <a:r>
              <a:rPr lang="ja-JP" altLang="en-US" dirty="0"/>
              <a:t> </a:t>
            </a:r>
            <a:r>
              <a:rPr lang="en-US" altLang="ja-JP" dirty="0"/>
              <a:t>should be based on the WF and enough review time should be given after the final version is uploaded</a:t>
            </a:r>
          </a:p>
          <a:p>
            <a:pPr marL="0" indent="0">
              <a:buNone/>
            </a:pPr>
            <a:endParaRPr kumimoji="1" lang="ja-JP" altLang="en-US" dirty="0"/>
          </a:p>
        </p:txBody>
      </p:sp>
      <p:sp>
        <p:nvSpPr>
          <p:cNvPr id="3" name="Title 2">
            <a:extLst>
              <a:ext uri="{FF2B5EF4-FFF2-40B4-BE49-F238E27FC236}">
                <a16:creationId xmlns:a16="http://schemas.microsoft.com/office/drawing/2014/main" id="{763C4D50-60DB-4792-90A7-FF1A3DBFB5BF}"/>
              </a:ext>
            </a:extLst>
          </p:cNvPr>
          <p:cNvSpPr>
            <a:spLocks noGrp="1"/>
          </p:cNvSpPr>
          <p:nvPr>
            <p:ph type="title"/>
          </p:nvPr>
        </p:nvSpPr>
        <p:spPr>
          <a:xfrm>
            <a:off x="283538" y="729852"/>
            <a:ext cx="11432977" cy="521361"/>
          </a:xfrm>
        </p:spPr>
        <p:txBody>
          <a:bodyPr/>
          <a:lstStyle/>
          <a:p>
            <a:r>
              <a:rPr kumimoji="1" lang="en-US" altLang="ja-JP" dirty="0" err="1"/>
              <a:t>Tdoc</a:t>
            </a:r>
            <a:r>
              <a:rPr kumimoji="1" lang="en-US" altLang="ja-JP" dirty="0"/>
              <a:t> allocations</a:t>
            </a:r>
            <a:endParaRPr kumimoji="1" lang="ja-JP" altLang="en-US" dirty="0"/>
          </a:p>
        </p:txBody>
      </p:sp>
    </p:spTree>
    <p:extLst>
      <p:ext uri="{BB962C8B-B14F-4D97-AF65-F5344CB8AC3E}">
        <p14:creationId xmlns:p14="http://schemas.microsoft.com/office/powerpoint/2010/main" val="6563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3C1A227-D865-4A8F-AA97-98FF61B0766A}"/>
              </a:ext>
            </a:extLst>
          </p:cNvPr>
          <p:cNvSpPr>
            <a:spLocks noGrp="1"/>
          </p:cNvSpPr>
          <p:nvPr>
            <p:ph idx="1"/>
          </p:nvPr>
        </p:nvSpPr>
        <p:spPr/>
        <p:txBody>
          <a:bodyPr vert="horz" lIns="0" tIns="0" rIns="0" bIns="0" rtlCol="0" anchor="t">
            <a:normAutofit/>
          </a:bodyPr>
          <a:lstStyle/>
          <a:p>
            <a:pPr marL="173355" indent="-173355"/>
            <a:r>
              <a:rPr lang="en-US" altLang="ja-JP" dirty="0"/>
              <a:t>Deadlines should be clearly enforced, comments received after the comment deadline should be discarded</a:t>
            </a:r>
            <a:endParaRPr lang="en-US" dirty="0"/>
          </a:p>
          <a:p>
            <a:pPr marL="173355" indent="-173355"/>
            <a:r>
              <a:rPr lang="en-US" altLang="ja-JP" dirty="0">
                <a:latin typeface="Qualcomm Office Regular"/>
              </a:rPr>
              <a:t>Deadlines for the moderator summaries should be at least 16 hours (preferably 24 or more) after the deadline for comments</a:t>
            </a:r>
          </a:p>
          <a:p>
            <a:pPr marL="173355" indent="-173355"/>
            <a:r>
              <a:rPr lang="en-US" altLang="ja-JP" dirty="0">
                <a:latin typeface="Qualcomm Office Regular"/>
              </a:rPr>
              <a:t>Deadline for final approval should be at least another 16 hours(preferably 24 hours) after all the documents are available</a:t>
            </a:r>
          </a:p>
          <a:p>
            <a:pPr marL="173355" indent="-173355"/>
            <a:r>
              <a:rPr lang="en-US" altLang="ja-JP" dirty="0">
                <a:latin typeface="Qualcomm Office Regular"/>
              </a:rPr>
              <a:t>Any deadline extension should be for at least 16 hours to give people enough time to comment</a:t>
            </a:r>
          </a:p>
          <a:p>
            <a:pPr marL="337820" lvl="1"/>
            <a:r>
              <a:rPr lang="en-US" altLang="ja-JP" dirty="0">
                <a:latin typeface="Qualcomm Office Regular"/>
              </a:rPr>
              <a:t>Should be announced also on the dedicated thread as well as on the organizational thread</a:t>
            </a:r>
          </a:p>
          <a:p>
            <a:pPr marL="337820" lvl="1"/>
            <a:r>
              <a:rPr lang="en-US" altLang="ja-JP" dirty="0">
                <a:latin typeface="Qualcomm Office Regular"/>
              </a:rPr>
              <a:t>Preference is not to have any deadline extension at all</a:t>
            </a:r>
          </a:p>
          <a:p>
            <a:pPr marL="173355" indent="-173355"/>
            <a:endParaRPr lang="ja-JP" altLang="en-US" dirty="0"/>
          </a:p>
        </p:txBody>
      </p:sp>
      <p:sp>
        <p:nvSpPr>
          <p:cNvPr id="3" name="Title 2">
            <a:extLst>
              <a:ext uri="{FF2B5EF4-FFF2-40B4-BE49-F238E27FC236}">
                <a16:creationId xmlns:a16="http://schemas.microsoft.com/office/drawing/2014/main" id="{6700D884-D567-4C3A-8B4C-79C2C3F6771C}"/>
              </a:ext>
            </a:extLst>
          </p:cNvPr>
          <p:cNvSpPr>
            <a:spLocks noGrp="1"/>
          </p:cNvSpPr>
          <p:nvPr>
            <p:ph type="title"/>
          </p:nvPr>
        </p:nvSpPr>
        <p:spPr>
          <a:xfrm>
            <a:off x="283538" y="729852"/>
            <a:ext cx="11432977" cy="521361"/>
          </a:xfrm>
        </p:spPr>
        <p:txBody>
          <a:bodyPr/>
          <a:lstStyle/>
          <a:p>
            <a:r>
              <a:rPr lang="en-US" altLang="ja-JP"/>
              <a:t>Enforcements of deadlines</a:t>
            </a:r>
            <a:endParaRPr kumimoji="1" lang="ja-JP" altLang="en-US"/>
          </a:p>
        </p:txBody>
      </p:sp>
    </p:spTree>
    <p:extLst>
      <p:ext uri="{BB962C8B-B14F-4D97-AF65-F5344CB8AC3E}">
        <p14:creationId xmlns:p14="http://schemas.microsoft.com/office/powerpoint/2010/main" val="264375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292728-90F5-4432-8BFC-F38635E94139}"/>
              </a:ext>
            </a:extLst>
          </p:cNvPr>
          <p:cNvSpPr>
            <a:spLocks noGrp="1"/>
          </p:cNvSpPr>
          <p:nvPr>
            <p:ph idx="1"/>
          </p:nvPr>
        </p:nvSpPr>
        <p:spPr/>
        <p:txBody>
          <a:bodyPr/>
          <a:lstStyle/>
          <a:p>
            <a:r>
              <a:rPr kumimoji="1" lang="en-US" altLang="ja-JP" dirty="0"/>
              <a:t>Moderators should be given more authority to drive the discussions</a:t>
            </a:r>
          </a:p>
          <a:p>
            <a:pPr lvl="1"/>
            <a:r>
              <a:rPr lang="en-US" altLang="ja-JP" dirty="0"/>
              <a:t>Comments going against prior documented agreements should be discarded (moderator should ignore them), if the prior agreement is still contested by someone, chairman should intervene</a:t>
            </a:r>
          </a:p>
          <a:p>
            <a:pPr lvl="2"/>
            <a:r>
              <a:rPr lang="en-US" altLang="ja-JP" dirty="0"/>
              <a:t>Moderator(preferably) or even other delegates should notify the chairmen, it cannot be expected that session chairmen monitor all threads</a:t>
            </a:r>
          </a:p>
          <a:p>
            <a:r>
              <a:rPr lang="en-US" altLang="ja-JP" dirty="0"/>
              <a:t>Moderators should be unbiased to the </a:t>
            </a:r>
            <a:r>
              <a:rPr lang="en-US" altLang="ja-JP"/>
              <a:t>extent possible but </a:t>
            </a:r>
            <a:r>
              <a:rPr lang="en-US" altLang="ja-JP" dirty="0"/>
              <a:t>also try to make some progress</a:t>
            </a:r>
          </a:p>
          <a:p>
            <a:r>
              <a:rPr lang="en-US" altLang="ja-JP" dirty="0"/>
              <a:t>Feedback for moderators is more than welcome</a:t>
            </a:r>
          </a:p>
          <a:p>
            <a:pPr lvl="1"/>
            <a:r>
              <a:rPr lang="en-US" altLang="ja-JP" dirty="0"/>
              <a:t>Good feedback should also be given – moderators doing a good job should be recognized</a:t>
            </a:r>
          </a:p>
          <a:p>
            <a:pPr lvl="1"/>
            <a:endParaRPr lang="en-US" altLang="ja-JP" dirty="0"/>
          </a:p>
          <a:p>
            <a:pPr marL="163703" lvl="1" indent="0">
              <a:buNone/>
            </a:pPr>
            <a:endParaRPr kumimoji="1" lang="ja-JP" altLang="en-US" dirty="0"/>
          </a:p>
        </p:txBody>
      </p:sp>
      <p:sp>
        <p:nvSpPr>
          <p:cNvPr id="3" name="Title 2">
            <a:extLst>
              <a:ext uri="{FF2B5EF4-FFF2-40B4-BE49-F238E27FC236}">
                <a16:creationId xmlns:a16="http://schemas.microsoft.com/office/drawing/2014/main" id="{35BD9D4C-C2FD-4DFA-8EEE-7562BF901071}"/>
              </a:ext>
            </a:extLst>
          </p:cNvPr>
          <p:cNvSpPr>
            <a:spLocks noGrp="1"/>
          </p:cNvSpPr>
          <p:nvPr>
            <p:ph type="title"/>
          </p:nvPr>
        </p:nvSpPr>
        <p:spPr>
          <a:xfrm>
            <a:off x="283538" y="729852"/>
            <a:ext cx="11432977" cy="521361"/>
          </a:xfrm>
        </p:spPr>
        <p:txBody>
          <a:bodyPr/>
          <a:lstStyle/>
          <a:p>
            <a:r>
              <a:rPr kumimoji="1" lang="en-US" altLang="ja-JP"/>
              <a:t>Moderator roles</a:t>
            </a:r>
            <a:endParaRPr kumimoji="1" lang="ja-JP" altLang="en-US"/>
          </a:p>
        </p:txBody>
      </p:sp>
    </p:spTree>
    <p:extLst>
      <p:ext uri="{BB962C8B-B14F-4D97-AF65-F5344CB8AC3E}">
        <p14:creationId xmlns:p14="http://schemas.microsoft.com/office/powerpoint/2010/main" val="3336149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357FF2-DEC3-49EA-82FC-194292E72B12}"/>
              </a:ext>
            </a:extLst>
          </p:cNvPr>
          <p:cNvSpPr>
            <a:spLocks noGrp="1"/>
          </p:cNvSpPr>
          <p:nvPr>
            <p:ph idx="1"/>
          </p:nvPr>
        </p:nvSpPr>
        <p:spPr>
          <a:xfrm>
            <a:off x="283537" y="1355083"/>
            <a:ext cx="11432977" cy="4259136"/>
          </a:xfrm>
        </p:spPr>
        <p:txBody>
          <a:bodyPr/>
          <a:lstStyle/>
          <a:p>
            <a:r>
              <a:rPr kumimoji="1" lang="en-US" altLang="ja-JP" dirty="0"/>
              <a:t>Online sessions were useful in reaching more agreements</a:t>
            </a:r>
          </a:p>
          <a:p>
            <a:r>
              <a:rPr kumimoji="1" lang="en-US" altLang="ja-JP" dirty="0"/>
              <a:t>Online sessions should adhere to the scheduled slot</a:t>
            </a:r>
          </a:p>
          <a:p>
            <a:pPr lvl="1"/>
            <a:r>
              <a:rPr kumimoji="1" lang="en-US" altLang="ja-JP" dirty="0"/>
              <a:t>~30minutes extension could be acceptable bu</a:t>
            </a:r>
            <a:r>
              <a:rPr lang="en-US" altLang="ja-JP" dirty="0"/>
              <a:t>t not more</a:t>
            </a:r>
            <a:endParaRPr kumimoji="1" lang="en-US" altLang="ja-JP" dirty="0"/>
          </a:p>
        </p:txBody>
      </p:sp>
      <p:sp>
        <p:nvSpPr>
          <p:cNvPr id="3" name="Title 2">
            <a:extLst>
              <a:ext uri="{FF2B5EF4-FFF2-40B4-BE49-F238E27FC236}">
                <a16:creationId xmlns:a16="http://schemas.microsoft.com/office/drawing/2014/main" id="{312C8ADC-BA64-4FC2-9FDF-2E0DC2F0D865}"/>
              </a:ext>
            </a:extLst>
          </p:cNvPr>
          <p:cNvSpPr>
            <a:spLocks noGrp="1"/>
          </p:cNvSpPr>
          <p:nvPr>
            <p:ph type="title"/>
          </p:nvPr>
        </p:nvSpPr>
        <p:spPr>
          <a:xfrm>
            <a:off x="283538" y="729852"/>
            <a:ext cx="11432977" cy="521361"/>
          </a:xfrm>
        </p:spPr>
        <p:txBody>
          <a:bodyPr/>
          <a:lstStyle/>
          <a:p>
            <a:r>
              <a:rPr kumimoji="1" lang="en-US" altLang="ja-JP"/>
              <a:t>Online sessions</a:t>
            </a:r>
            <a:endParaRPr kumimoji="1" lang="ja-JP" altLang="en-US"/>
          </a:p>
        </p:txBody>
      </p:sp>
    </p:spTree>
    <p:extLst>
      <p:ext uri="{BB962C8B-B14F-4D97-AF65-F5344CB8AC3E}">
        <p14:creationId xmlns:p14="http://schemas.microsoft.com/office/powerpoint/2010/main" val="3373840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44A9E9F43060447A8F74ADD1DABEBA3" ma:contentTypeVersion="6" ma:contentTypeDescription="Create a new document." ma:contentTypeScope="" ma:versionID="1a0c9cf3adc3d768e8aa870d550cb3e0">
  <xsd:schema xmlns:xsd="http://www.w3.org/2001/XMLSchema" xmlns:xs="http://www.w3.org/2001/XMLSchema" xmlns:p="http://schemas.microsoft.com/office/2006/metadata/properties" xmlns:ns2="a7036771-d2e9-4e8a-9ef7-3a342200a421" xmlns:ns3="e51413fb-b6f8-4f29-abc2-eb20455e809e" targetNamespace="http://schemas.microsoft.com/office/2006/metadata/properties" ma:root="true" ma:fieldsID="bdc79c8d5cc43940399fc1bed5f5335d" ns2:_="" ns3:_="">
    <xsd:import namespace="a7036771-d2e9-4e8a-9ef7-3a342200a421"/>
    <xsd:import namespace="e51413fb-b6f8-4f29-abc2-eb20455e809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036771-d2e9-4e8a-9ef7-3a342200a42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51413fb-b6f8-4f29-abc2-eb20455e809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1F07BD6-6211-49AF-A5F9-E9F246EE1898}">
  <ds:schemaRefs>
    <ds:schemaRef ds:uri="e51413fb-b6f8-4f29-abc2-eb20455e809e"/>
    <ds:schemaRef ds:uri="http://schemas.openxmlformats.org/package/2006/metadata/core-properties"/>
    <ds:schemaRef ds:uri="http://purl.org/dc/terms/"/>
    <ds:schemaRef ds:uri="http://www.w3.org/XML/1998/namespace"/>
    <ds:schemaRef ds:uri="http://schemas.microsoft.com/office/infopath/2007/PartnerControls"/>
    <ds:schemaRef ds:uri="http://schemas.microsoft.com/office/2006/documentManagement/types"/>
    <ds:schemaRef ds:uri="a7036771-d2e9-4e8a-9ef7-3a342200a421"/>
    <ds:schemaRef ds:uri="http://schemas.microsoft.com/office/2006/metadata/properties"/>
    <ds:schemaRef ds:uri="http://purl.org/dc/elements/1.1/"/>
    <ds:schemaRef ds:uri="http://purl.org/dc/dcmitype/"/>
  </ds:schemaRefs>
</ds:datastoreItem>
</file>

<file path=customXml/itemProps2.xml><?xml version="1.0" encoding="utf-8"?>
<ds:datastoreItem xmlns:ds="http://schemas.openxmlformats.org/officeDocument/2006/customXml" ds:itemID="{6A5CB45B-99B3-4BA8-82EA-30E316F255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7036771-d2e9-4e8a-9ef7-3a342200a421"/>
    <ds:schemaRef ds:uri="e51413fb-b6f8-4f29-abc2-eb20455e809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3593451-A775-4D93-B1A6-A75F5969BF3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30</TotalTime>
  <Words>544</Words>
  <Application>Microsoft Office PowerPoint</Application>
  <PresentationFormat>Widescreen</PresentationFormat>
  <Paragraphs>41</Paragraphs>
  <Slides>7</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7</vt:i4>
      </vt:variant>
    </vt:vector>
  </HeadingPairs>
  <TitlesOfParts>
    <vt:vector size="14" baseType="lpstr">
      <vt:lpstr>Calibre Regular</vt:lpstr>
      <vt:lpstr>Qualcomm Regular</vt:lpstr>
      <vt:lpstr>Arial</vt:lpstr>
      <vt:lpstr>Microsoft Sans Serif</vt:lpstr>
      <vt:lpstr>Qualcomm Office Regular</vt:lpstr>
      <vt:lpstr>Qualcomm</vt:lpstr>
      <vt:lpstr>Qualcomm_Template_Standard</vt:lpstr>
      <vt:lpstr>RAN4 e-meeting Organization Feedback</vt:lpstr>
      <vt:lpstr>Agenda and tdoc allocation</vt:lpstr>
      <vt:lpstr>Tdoc allocations</vt:lpstr>
      <vt:lpstr>Enforcements of deadlines</vt:lpstr>
      <vt:lpstr>Moderator roles</vt:lpstr>
      <vt:lpstr>Online sessions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 TDD Performance with Low Latency</dc:title>
  <dc:creator>Valentin Gheorghiu</dc:creator>
  <cp:lastModifiedBy>Valentin Gheorghiu</cp:lastModifiedBy>
  <cp:revision>5</cp:revision>
  <dcterms:created xsi:type="dcterms:W3CDTF">2018-01-30T06:42:32Z</dcterms:created>
  <dcterms:modified xsi:type="dcterms:W3CDTF">2020-06-22T21:31:12Z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0x010100A44A9E9F43060447A8F74ADD1DABEBA3</vt:lpwstr>
  </property>
</Properties>
</file>