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22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7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043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97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064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3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4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4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9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46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607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9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E569E-D4E8-4160-B557-3642C38FE104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B3531-09D0-40D5-B142-60125E48ED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0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Discussion on Rel-17 Timeline schedule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vivo</a:t>
            </a:r>
          </a:p>
        </p:txBody>
      </p:sp>
      <p:sp>
        <p:nvSpPr>
          <p:cNvPr id="4" name="矩形 3"/>
          <p:cNvSpPr/>
          <p:nvPr/>
        </p:nvSpPr>
        <p:spPr>
          <a:xfrm>
            <a:off x="177210" y="152996"/>
            <a:ext cx="11709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#88e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RP-200953</a:t>
            </a:r>
          </a:p>
          <a:p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Electronic 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Meeting, June 29 - July 3, 2020</a:t>
            </a:r>
          </a:p>
          <a:p>
            <a:pPr hangingPunct="0"/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	</a:t>
            </a:r>
            <a:r>
              <a:rPr lang="en-US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9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	</a:t>
            </a:r>
            <a:r>
              <a:rPr lang="en-US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&amp; Decision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264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Rel-17 overall timeline was shifted by one quarter (RP-200493)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5" y="1635909"/>
            <a:ext cx="11196084" cy="481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524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713" y="365125"/>
            <a:ext cx="10978115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Views on Rel-17 timeline schedule(RAN1 and RAN2)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0363" y="1825625"/>
            <a:ext cx="11121655" cy="4638970"/>
          </a:xfrm>
        </p:spPr>
        <p:txBody>
          <a:bodyPr>
            <a:normAutofit fontScale="85000" lnSpcReduction="20000"/>
          </a:bodyPr>
          <a:lstStyle/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RAN1</a:t>
            </a:r>
          </a:p>
          <a:p>
            <a:pPr lvl="1"/>
            <a:r>
              <a:rPr lang="en-US" altLang="zh-CN" sz="2000" dirty="0"/>
              <a:t>Already started</a:t>
            </a:r>
          </a:p>
          <a:p>
            <a:pPr lvl="2"/>
            <a:r>
              <a:rPr lang="en-US" altLang="zh-CN" sz="1800" dirty="0"/>
              <a:t>Above 52.6GHz, Positioning </a:t>
            </a:r>
            <a:r>
              <a:rPr lang="en-US" altLang="zh-CN" sz="1800" dirty="0" err="1"/>
              <a:t>enh</a:t>
            </a:r>
            <a:r>
              <a:rPr lang="en-US" altLang="zh-CN" sz="1800" dirty="0"/>
              <a:t>, </a:t>
            </a:r>
            <a:r>
              <a:rPr lang="en-US" altLang="zh-CN" sz="1800" dirty="0" err="1"/>
              <a:t>RedCap</a:t>
            </a:r>
            <a:r>
              <a:rPr lang="en-US" altLang="zh-CN" sz="1800" dirty="0"/>
              <a:t>, Coverage </a:t>
            </a:r>
            <a:r>
              <a:rPr lang="en-US" altLang="zh-CN" sz="1800" dirty="0" err="1"/>
              <a:t>enh</a:t>
            </a:r>
            <a:endParaRPr lang="en-US" altLang="zh-CN" sz="1800" dirty="0"/>
          </a:p>
          <a:p>
            <a:pPr lvl="2"/>
            <a:r>
              <a:rPr lang="en-US" altLang="zh-CN" sz="1800" dirty="0" smtClean="0"/>
              <a:t>Considering </a:t>
            </a:r>
            <a:r>
              <a:rPr lang="en-US" altLang="zh-CN" sz="1800" dirty="0"/>
              <a:t>the amount of work, the completion for these four SIs may needs to be extended to Q4 </a:t>
            </a:r>
          </a:p>
          <a:p>
            <a:pPr lvl="1"/>
            <a:r>
              <a:rPr lang="en-US" altLang="zh-CN" sz="2000" dirty="0"/>
              <a:t>WIs that were originally planned to start from Q1 or Q2 -&gt; Start from Q3</a:t>
            </a:r>
          </a:p>
          <a:p>
            <a:pPr lvl="2"/>
            <a:r>
              <a:rPr lang="en-US" altLang="zh-CN" sz="1800" dirty="0" err="1"/>
              <a:t>FeMIMO</a:t>
            </a:r>
            <a:r>
              <a:rPr lang="en-US" altLang="zh-CN" sz="1800" dirty="0"/>
              <a:t> (*), SL </a:t>
            </a:r>
            <a:r>
              <a:rPr lang="en-US" altLang="zh-CN" sz="1800" dirty="0" err="1"/>
              <a:t>enh</a:t>
            </a:r>
            <a:r>
              <a:rPr lang="en-US" altLang="zh-CN" sz="1800" dirty="0"/>
              <a:t>, DSS, IIOT/URLLC </a:t>
            </a:r>
            <a:r>
              <a:rPr lang="en-US" altLang="zh-CN" sz="1800" dirty="0" err="1"/>
              <a:t>enh</a:t>
            </a:r>
            <a:r>
              <a:rPr lang="en-US" altLang="zh-CN" sz="1800" dirty="0"/>
              <a:t> (*), NR over NTN, UE power saving (*), NB-IOT, NB-IOT/</a:t>
            </a:r>
            <a:r>
              <a:rPr lang="en-US" altLang="zh-CN" sz="1800" dirty="0" err="1"/>
              <a:t>eMTC</a:t>
            </a:r>
            <a:r>
              <a:rPr lang="en-US" altLang="zh-CN" sz="1800" dirty="0"/>
              <a:t> </a:t>
            </a:r>
            <a:r>
              <a:rPr lang="en-US" altLang="zh-CN" sz="1800" dirty="0" err="1"/>
              <a:t>enh</a:t>
            </a:r>
            <a:r>
              <a:rPr lang="en-US" altLang="zh-CN" sz="1800" dirty="0"/>
              <a:t> (*)</a:t>
            </a:r>
          </a:p>
          <a:p>
            <a:pPr lvl="2"/>
            <a:r>
              <a:rPr lang="en-US" altLang="zh-CN" sz="1800" dirty="0"/>
              <a:t>Note(*): WIs have one quarter loss than the original plan </a:t>
            </a:r>
          </a:p>
          <a:p>
            <a:pPr lvl="1"/>
            <a:r>
              <a:rPr lang="en-US" altLang="zh-CN" sz="2000" dirty="0"/>
              <a:t>WIs that were originally planned to start from Q3 or Q4 -&gt; shifted by 1 quarter</a:t>
            </a:r>
          </a:p>
          <a:p>
            <a:pPr lvl="2"/>
            <a:r>
              <a:rPr lang="en-US" altLang="zh-CN" sz="1800" dirty="0"/>
              <a:t>XR (2020Q4), IOT over NTN (2021Q1)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RAN2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zh-CN" sz="2100" dirty="0"/>
              <a:t>In general a one quarter shift from the original schedule could be the starting point for discussion</a:t>
            </a:r>
          </a:p>
          <a:p>
            <a:pPr lvl="2">
              <a:spcAft>
                <a:spcPts val="600"/>
              </a:spcAft>
            </a:pPr>
            <a:r>
              <a:rPr lang="en-US" altLang="zh-CN" sz="1800" dirty="0"/>
              <a:t>If capacity allows, suggest to start more WI/SI from Q3 with limited activities, e.g. start from email only (No GTW)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zh-CN" sz="2100" dirty="0"/>
              <a:t>Strat MUSIM in RAN2 from Q3 to facilitate SA2 progress (RP-200951)</a:t>
            </a: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completion time may be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further shifted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by one more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quarter 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zh-CN" sz="2000" dirty="0" smtClean="0"/>
              <a:t>RAN1 2021Q3, RAN2 2021Q4</a:t>
            </a:r>
          </a:p>
          <a:p>
            <a:pPr marL="285750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For each WI/SI in Rel-17 package, a clear starting time should be endorsed by RAN#88e </a:t>
            </a:r>
          </a:p>
        </p:txBody>
      </p:sp>
    </p:spTree>
    <p:extLst>
      <p:ext uri="{BB962C8B-B14F-4D97-AF65-F5344CB8AC3E}">
        <p14:creationId xmlns:p14="http://schemas.microsoft.com/office/powerpoint/2010/main" val="4289825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0940079" y="6492875"/>
            <a:ext cx="527051" cy="222251"/>
          </a:xfrm>
        </p:spPr>
        <p:txBody>
          <a:bodyPr/>
          <a:lstStyle/>
          <a:p>
            <a:pPr>
              <a:defRPr/>
            </a:pPr>
            <a:fld id="{5CD69A78-7FFA-4D47-BF28-4D8AB118BD7A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xmlns="" id="{26231DE9-5FC7-41AA-92B4-FFF7F32AF875}"/>
              </a:ext>
            </a:extLst>
          </p:cNvPr>
          <p:cNvGrpSpPr/>
          <p:nvPr/>
        </p:nvGrpSpPr>
        <p:grpSpPr>
          <a:xfrm>
            <a:off x="86220" y="799342"/>
            <a:ext cx="5550168" cy="5895976"/>
            <a:chOff x="1468043" y="879728"/>
            <a:chExt cx="5550168" cy="5895976"/>
          </a:xfrm>
        </p:grpSpPr>
        <p:cxnSp>
          <p:nvCxnSpPr>
            <p:cNvPr id="6" name="Straight Connector 4">
              <a:extLst>
                <a:ext uri="{FF2B5EF4-FFF2-40B4-BE49-F238E27FC236}">
                  <a16:creationId xmlns:a16="http://schemas.microsoft.com/office/drawing/2014/main" xmlns="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9">
              <a:extLst>
                <a:ext uri="{FF2B5EF4-FFF2-40B4-BE49-F238E27FC236}">
                  <a16:creationId xmlns:a16="http://schemas.microsoft.com/office/drawing/2014/main" xmlns="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10">
              <a:extLst>
                <a:ext uri="{FF2B5EF4-FFF2-40B4-BE49-F238E27FC236}">
                  <a16:creationId xmlns:a16="http://schemas.microsoft.com/office/drawing/2014/main" xmlns="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7">
              <a:extLst>
                <a:ext uri="{FF2B5EF4-FFF2-40B4-BE49-F238E27FC236}">
                  <a16:creationId xmlns:a16="http://schemas.microsoft.com/office/drawing/2014/main" xmlns="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" name="Rectangle: Rounded Corners 50">
            <a:extLst>
              <a:ext uri="{FF2B5EF4-FFF2-40B4-BE49-F238E27FC236}">
                <a16:creationId xmlns:a16="http://schemas.microsoft.com/office/drawing/2014/main" xmlns="" id="{DB5DE75B-4D22-4694-9D68-4D2BF3B58AF0}"/>
              </a:ext>
            </a:extLst>
          </p:cNvPr>
          <p:cNvSpPr/>
          <p:nvPr/>
        </p:nvSpPr>
        <p:spPr>
          <a:xfrm>
            <a:off x="173113" y="4080247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saving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" name="Rectangle 43">
            <a:extLst>
              <a:ext uri="{FF2B5EF4-FFF2-40B4-BE49-F238E27FC236}">
                <a16:creationId xmlns:a16="http://schemas.microsoft.com/office/drawing/2014/main" xmlns="" id="{89BF3C2C-DE30-43A4-9672-BB087808FDDC}"/>
              </a:ext>
            </a:extLst>
          </p:cNvPr>
          <p:cNvSpPr/>
          <p:nvPr/>
        </p:nvSpPr>
        <p:spPr>
          <a:xfrm>
            <a:off x="135702" y="515881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14" name="Rectangle 44">
            <a:extLst>
              <a:ext uri="{FF2B5EF4-FFF2-40B4-BE49-F238E27FC236}">
                <a16:creationId xmlns:a16="http://schemas.microsoft.com/office/drawing/2014/main" xmlns="" id="{F578AB52-3A9B-42C8-AC27-99F1F84A6146}"/>
              </a:ext>
            </a:extLst>
          </p:cNvPr>
          <p:cNvSpPr/>
          <p:nvPr/>
        </p:nvSpPr>
        <p:spPr>
          <a:xfrm>
            <a:off x="1242189" y="515878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15" name="Rectangle 53">
            <a:extLst>
              <a:ext uri="{FF2B5EF4-FFF2-40B4-BE49-F238E27FC236}">
                <a16:creationId xmlns:a16="http://schemas.microsoft.com/office/drawing/2014/main" xmlns="" id="{9E54C7E0-DB7C-49EB-8B86-876A6BB7EA73}"/>
              </a:ext>
            </a:extLst>
          </p:cNvPr>
          <p:cNvSpPr/>
          <p:nvPr/>
        </p:nvSpPr>
        <p:spPr>
          <a:xfrm>
            <a:off x="3455162" y="525405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16" name="Rectangle 54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4560062" y="525405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17" name="Rectangle 63">
            <a:extLst>
              <a:ext uri="{FF2B5EF4-FFF2-40B4-BE49-F238E27FC236}">
                <a16:creationId xmlns:a16="http://schemas.microsoft.com/office/drawing/2014/main" xmlns="" id="{131791AB-82B9-4A27-A501-E941282D1856}"/>
              </a:ext>
            </a:extLst>
          </p:cNvPr>
          <p:cNvSpPr/>
          <p:nvPr/>
        </p:nvSpPr>
        <p:spPr>
          <a:xfrm>
            <a:off x="2348678" y="525405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18" name="Rectangle: Rounded Corners 66">
            <a:extLst>
              <a:ext uri="{FF2B5EF4-FFF2-40B4-BE49-F238E27FC236}">
                <a16:creationId xmlns:a16="http://schemas.microsoft.com/office/drawing/2014/main" xmlns="" id="{955C17D3-7A53-47B8-947A-5BFA7CE82737}"/>
              </a:ext>
            </a:extLst>
          </p:cNvPr>
          <p:cNvSpPr/>
          <p:nvPr/>
        </p:nvSpPr>
        <p:spPr>
          <a:xfrm>
            <a:off x="144658" y="1063212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MIMO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68">
            <a:extLst>
              <a:ext uri="{FF2B5EF4-FFF2-40B4-BE49-F238E27FC236}">
                <a16:creationId xmlns:a16="http://schemas.microsoft.com/office/drawing/2014/main" xmlns="" id="{F196D681-6A5C-498F-B5FF-2E1027899232}"/>
              </a:ext>
            </a:extLst>
          </p:cNvPr>
          <p:cNvSpPr/>
          <p:nvPr/>
        </p:nvSpPr>
        <p:spPr>
          <a:xfrm>
            <a:off x="1238401" y="1362712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60">
            <a:extLst>
              <a:ext uri="{FF2B5EF4-FFF2-40B4-BE49-F238E27FC236}">
                <a16:creationId xmlns:a16="http://schemas.microsoft.com/office/drawing/2014/main" xmlns="" id="{21D1C74B-D218-4463-87A6-269C25A7CBBD}"/>
              </a:ext>
            </a:extLst>
          </p:cNvPr>
          <p:cNvSpPr/>
          <p:nvPr/>
        </p:nvSpPr>
        <p:spPr>
          <a:xfrm>
            <a:off x="2370870" y="3309288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" name="Rectangle: Rounded Corners 61">
            <a:extLst>
              <a:ext uri="{FF2B5EF4-FFF2-40B4-BE49-F238E27FC236}">
                <a16:creationId xmlns:a16="http://schemas.microsoft.com/office/drawing/2014/main" xmlns="" id="{322D0952-8536-4150-A435-995260F3635F}"/>
              </a:ext>
            </a:extLst>
          </p:cNvPr>
          <p:cNvSpPr/>
          <p:nvPr/>
        </p:nvSpPr>
        <p:spPr>
          <a:xfrm>
            <a:off x="2370871" y="5823662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sp>
        <p:nvSpPr>
          <p:cNvPr id="22" name="Rectangle: Rounded Corners 55">
            <a:extLst>
              <a:ext uri="{FF2B5EF4-FFF2-40B4-BE49-F238E27FC236}">
                <a16:creationId xmlns:a16="http://schemas.microsoft.com/office/drawing/2014/main" xmlns="" id="{54D3CCD1-6FCD-40EE-9777-F219BCDE2ADA}"/>
              </a:ext>
            </a:extLst>
          </p:cNvPr>
          <p:cNvSpPr/>
          <p:nvPr/>
        </p:nvSpPr>
        <p:spPr>
          <a:xfrm>
            <a:off x="2370870" y="3668417"/>
            <a:ext cx="3381426" cy="39603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" name="Rectangle: Rounded Corners 65">
            <a:extLst>
              <a:ext uri="{FF2B5EF4-FFF2-40B4-BE49-F238E27FC236}">
                <a16:creationId xmlns:a16="http://schemas.microsoft.com/office/drawing/2014/main" xmlns="" id="{80F92036-FA8A-47B9-9201-D9D06C80B6ED}"/>
              </a:ext>
            </a:extLst>
          </p:cNvPr>
          <p:cNvSpPr/>
          <p:nvPr/>
        </p:nvSpPr>
        <p:spPr>
          <a:xfrm>
            <a:off x="144650" y="2378957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" name="Rectangle: Rounded Corners 82">
            <a:extLst>
              <a:ext uri="{FF2B5EF4-FFF2-40B4-BE49-F238E27FC236}">
                <a16:creationId xmlns:a16="http://schemas.microsoft.com/office/drawing/2014/main" xmlns="" id="{8985ED3F-5498-47FA-BBC7-920BB8B747A1}"/>
              </a:ext>
            </a:extLst>
          </p:cNvPr>
          <p:cNvSpPr/>
          <p:nvPr/>
        </p:nvSpPr>
        <p:spPr>
          <a:xfrm>
            <a:off x="2370871" y="4444401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" name="Rectangle: Rounded Corners 84">
            <a:extLst>
              <a:ext uri="{FF2B5EF4-FFF2-40B4-BE49-F238E27FC236}">
                <a16:creationId xmlns:a16="http://schemas.microsoft.com/office/drawing/2014/main" xmlns="" id="{D4E0BBB4-6CA9-4D95-B693-B547BA3B929E}"/>
              </a:ext>
            </a:extLst>
          </p:cNvPr>
          <p:cNvSpPr/>
          <p:nvPr/>
        </p:nvSpPr>
        <p:spPr>
          <a:xfrm>
            <a:off x="173126" y="4455744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" name="Rectangle: Rounded Corners 88">
            <a:extLst>
              <a:ext uri="{FF2B5EF4-FFF2-40B4-BE49-F238E27FC236}">
                <a16:creationId xmlns:a16="http://schemas.microsoft.com/office/drawing/2014/main" xmlns="" id="{ACEA624E-6D0B-45B4-8F56-8D7BBC3F9DA5}"/>
              </a:ext>
            </a:extLst>
          </p:cNvPr>
          <p:cNvSpPr/>
          <p:nvPr/>
        </p:nvSpPr>
        <p:spPr>
          <a:xfrm>
            <a:off x="2403727" y="4768936"/>
            <a:ext cx="3341716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" name="Rectangle: Rounded Corners 39">
            <a:extLst>
              <a:ext uri="{FF2B5EF4-FFF2-40B4-BE49-F238E27FC236}">
                <a16:creationId xmlns:a16="http://schemas.microsoft.com/office/drawing/2014/main" xmlns="" id="{9F28435C-2D58-4EB9-98BE-D7D10C23B917}"/>
              </a:ext>
            </a:extLst>
          </p:cNvPr>
          <p:cNvSpPr/>
          <p:nvPr/>
        </p:nvSpPr>
        <p:spPr>
          <a:xfrm>
            <a:off x="2334656" y="1707611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41">
            <a:extLst>
              <a:ext uri="{FF2B5EF4-FFF2-40B4-BE49-F238E27FC236}">
                <a16:creationId xmlns:a16="http://schemas.microsoft.com/office/drawing/2014/main" xmlns="" id="{8C3F9D5E-715F-4B53-A4CC-5281FB2D7917}"/>
              </a:ext>
            </a:extLst>
          </p:cNvPr>
          <p:cNvSpPr/>
          <p:nvPr/>
        </p:nvSpPr>
        <p:spPr>
          <a:xfrm>
            <a:off x="173119" y="5482548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9" name="Rectangle: Rounded Corners 62">
            <a:extLst>
              <a:ext uri="{FF2B5EF4-FFF2-40B4-BE49-F238E27FC236}">
                <a16:creationId xmlns:a16="http://schemas.microsoft.com/office/drawing/2014/main" xmlns="" id="{910ADF38-12A3-4068-A1D3-97A7455629A1}"/>
              </a:ext>
            </a:extLst>
          </p:cNvPr>
          <p:cNvSpPr/>
          <p:nvPr/>
        </p:nvSpPr>
        <p:spPr>
          <a:xfrm>
            <a:off x="144657" y="1709440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altLang="zh-CN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</a:t>
            </a:r>
          </a:p>
        </p:txBody>
      </p:sp>
      <p:sp>
        <p:nvSpPr>
          <p:cNvPr id="30" name="Rectangle: Rounded Corners 67">
            <a:extLst>
              <a:ext uri="{FF2B5EF4-FFF2-40B4-BE49-F238E27FC236}">
                <a16:creationId xmlns:a16="http://schemas.microsoft.com/office/drawing/2014/main" xmlns="" id="{641BF039-9679-4FC2-8417-A92A5DD85903}"/>
              </a:ext>
            </a:extLst>
          </p:cNvPr>
          <p:cNvSpPr/>
          <p:nvPr/>
        </p:nvSpPr>
        <p:spPr>
          <a:xfrm>
            <a:off x="173112" y="2991146"/>
            <a:ext cx="4328209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" name="Rectangle: Rounded Corners 40">
            <a:extLst>
              <a:ext uri="{FF2B5EF4-FFF2-40B4-BE49-F238E27FC236}">
                <a16:creationId xmlns:a16="http://schemas.microsoft.com/office/drawing/2014/main" xmlns="" id="{C6B3B1D1-FDA3-4A5A-891F-2824D64D9614}"/>
              </a:ext>
            </a:extLst>
          </p:cNvPr>
          <p:cNvSpPr/>
          <p:nvPr/>
        </p:nvSpPr>
        <p:spPr>
          <a:xfrm>
            <a:off x="173113" y="5133089"/>
            <a:ext cx="5575948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45">
            <a:extLst>
              <a:ext uri="{FF2B5EF4-FFF2-40B4-BE49-F238E27FC236}">
                <a16:creationId xmlns:a16="http://schemas.microsoft.com/office/drawing/2014/main" xmlns="" id="{AD62ACFE-0CE0-47EC-B48C-033C42576F02}"/>
              </a:ext>
            </a:extLst>
          </p:cNvPr>
          <p:cNvSpPr/>
          <p:nvPr/>
        </p:nvSpPr>
        <p:spPr>
          <a:xfrm>
            <a:off x="3483631" y="6161621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33" name="Rectangle: Rounded Corners 47">
            <a:extLst>
              <a:ext uri="{FF2B5EF4-FFF2-40B4-BE49-F238E27FC236}">
                <a16:creationId xmlns:a16="http://schemas.microsoft.com/office/drawing/2014/main" xmlns="" id="{6AC85D30-2FD9-40FA-B7AD-D1B2BAC07703}"/>
              </a:ext>
            </a:extLst>
          </p:cNvPr>
          <p:cNvSpPr/>
          <p:nvPr/>
        </p:nvSpPr>
        <p:spPr>
          <a:xfrm>
            <a:off x="1253365" y="2041708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49">
            <a:extLst>
              <a:ext uri="{FF2B5EF4-FFF2-40B4-BE49-F238E27FC236}">
                <a16:creationId xmlns:a16="http://schemas.microsoft.com/office/drawing/2014/main" xmlns="" id="{531F3A5E-AFA6-4E61-AC6E-B18A4638C1CA}"/>
              </a:ext>
            </a:extLst>
          </p:cNvPr>
          <p:cNvSpPr/>
          <p:nvPr/>
        </p:nvSpPr>
        <p:spPr>
          <a:xfrm>
            <a:off x="3450398" y="2681104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5" name="Rectangle: Rounded Corners 51">
            <a:extLst>
              <a:ext uri="{FF2B5EF4-FFF2-40B4-BE49-F238E27FC236}">
                <a16:creationId xmlns:a16="http://schemas.microsoft.com/office/drawing/2014/main" xmlns="" id="{D05E2A16-A0E6-4A9C-8FA4-58BF084B336A}"/>
              </a:ext>
            </a:extLst>
          </p:cNvPr>
          <p:cNvSpPr/>
          <p:nvPr/>
        </p:nvSpPr>
        <p:spPr>
          <a:xfrm>
            <a:off x="164172" y="3291362"/>
            <a:ext cx="2142022" cy="358572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59">
            <a:extLst>
              <a:ext uri="{FF2B5EF4-FFF2-40B4-BE49-F238E27FC236}">
                <a16:creationId xmlns:a16="http://schemas.microsoft.com/office/drawing/2014/main" xmlns="" id="{BF0A0EF0-9605-4F25-83C3-A12A3944940C}"/>
              </a:ext>
            </a:extLst>
          </p:cNvPr>
          <p:cNvSpPr/>
          <p:nvPr/>
        </p:nvSpPr>
        <p:spPr>
          <a:xfrm>
            <a:off x="173112" y="3689793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7" name="Straight Connector 7">
            <a:extLst>
              <a:ext uri="{FF2B5EF4-FFF2-40B4-BE49-F238E27FC236}">
                <a16:creationId xmlns:a16="http://schemas.microsoft.com/office/drawing/2014/main" xmlns="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78802" y="749865"/>
            <a:ext cx="0" cy="5895976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Straight Connector 4">
            <a:extLst>
              <a:ext uri="{FF2B5EF4-FFF2-40B4-BE49-F238E27FC236}">
                <a16:creationId xmlns:a16="http://schemas.microsoft.com/office/drawing/2014/main" xmlns="" id="{96ABE926-CDAF-4DA1-B9A5-07C273E42B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548314" y="807402"/>
            <a:ext cx="0" cy="5895976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Connector 6">
            <a:extLst>
              <a:ext uri="{FF2B5EF4-FFF2-40B4-BE49-F238E27FC236}">
                <a16:creationId xmlns:a16="http://schemas.microsoft.com/office/drawing/2014/main" xmlns="" id="{F080480B-062E-4B86-A103-35B7A679B6A8}"/>
              </a:ext>
            </a:extLst>
          </p:cNvPr>
          <p:cNvCxnSpPr>
            <a:cxnSpLocks/>
          </p:cNvCxnSpPr>
          <p:nvPr/>
        </p:nvCxnSpPr>
        <p:spPr bwMode="auto">
          <a:xfrm flipV="1">
            <a:off x="6444313" y="807402"/>
            <a:ext cx="0" cy="5895976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Straight Connector 9">
            <a:extLst>
              <a:ext uri="{FF2B5EF4-FFF2-40B4-BE49-F238E27FC236}">
                <a16:creationId xmlns:a16="http://schemas.microsoft.com/office/drawing/2014/main" xmlns="" id="{2B625C6B-89D0-4383-B2AD-F88D7B225CC1}"/>
              </a:ext>
            </a:extLst>
          </p:cNvPr>
          <p:cNvCxnSpPr>
            <a:cxnSpLocks/>
          </p:cNvCxnSpPr>
          <p:nvPr/>
        </p:nvCxnSpPr>
        <p:spPr bwMode="auto">
          <a:xfrm flipV="1">
            <a:off x="8655700" y="807402"/>
            <a:ext cx="0" cy="5895976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Straight Connector 10">
            <a:extLst>
              <a:ext uri="{FF2B5EF4-FFF2-40B4-BE49-F238E27FC236}">
                <a16:creationId xmlns:a16="http://schemas.microsoft.com/office/drawing/2014/main" xmlns="" id="{2CFF8DE0-645D-49AD-B953-AC3111005CF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70263" y="807402"/>
            <a:ext cx="0" cy="5895976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7">
            <a:extLst>
              <a:ext uri="{FF2B5EF4-FFF2-40B4-BE49-F238E27FC236}">
                <a16:creationId xmlns:a16="http://schemas.microsoft.com/office/drawing/2014/main" xmlns="" id="{A1D93AA2-4C4D-475D-B7FF-B0974E413E9E}"/>
              </a:ext>
            </a:extLst>
          </p:cNvPr>
          <p:cNvCxnSpPr>
            <a:cxnSpLocks/>
          </p:cNvCxnSpPr>
          <p:nvPr/>
        </p:nvCxnSpPr>
        <p:spPr bwMode="auto">
          <a:xfrm flipV="1">
            <a:off x="9765530" y="807402"/>
            <a:ext cx="0" cy="5895976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Rectangle: Rounded Corners 50">
            <a:extLst>
              <a:ext uri="{FF2B5EF4-FFF2-40B4-BE49-F238E27FC236}">
                <a16:creationId xmlns:a16="http://schemas.microsoft.com/office/drawing/2014/main" xmlns="" id="{DB5DE75B-4D22-4694-9D68-4D2BF3B58AF0}"/>
              </a:ext>
            </a:extLst>
          </p:cNvPr>
          <p:cNvSpPr/>
          <p:nvPr/>
        </p:nvSpPr>
        <p:spPr>
          <a:xfrm>
            <a:off x="7527201" y="4088307"/>
            <a:ext cx="4449336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saving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xmlns="" id="{F578AB52-3A9B-42C8-AC27-99F1F84A6146}"/>
              </a:ext>
            </a:extLst>
          </p:cNvPr>
          <p:cNvSpPr/>
          <p:nvPr/>
        </p:nvSpPr>
        <p:spPr>
          <a:xfrm>
            <a:off x="6476064" y="523938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7" name="Rectangle 53">
            <a:extLst>
              <a:ext uri="{FF2B5EF4-FFF2-40B4-BE49-F238E27FC236}">
                <a16:creationId xmlns:a16="http://schemas.microsoft.com/office/drawing/2014/main" xmlns="" id="{9E54C7E0-DB7C-49EB-8B86-876A6BB7EA73}"/>
              </a:ext>
            </a:extLst>
          </p:cNvPr>
          <p:cNvSpPr/>
          <p:nvPr/>
        </p:nvSpPr>
        <p:spPr>
          <a:xfrm>
            <a:off x="8689037" y="533465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48" name="Rectangle 54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9793937" y="533465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49" name="Rectangle 63">
            <a:extLst>
              <a:ext uri="{FF2B5EF4-FFF2-40B4-BE49-F238E27FC236}">
                <a16:creationId xmlns:a16="http://schemas.microsoft.com/office/drawing/2014/main" xmlns="" id="{131791AB-82B9-4A27-A501-E941282D1856}"/>
              </a:ext>
            </a:extLst>
          </p:cNvPr>
          <p:cNvSpPr/>
          <p:nvPr/>
        </p:nvSpPr>
        <p:spPr>
          <a:xfrm>
            <a:off x="7582553" y="533465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: Rounded Corners 66">
            <a:extLst>
              <a:ext uri="{FF2B5EF4-FFF2-40B4-BE49-F238E27FC236}">
                <a16:creationId xmlns:a16="http://schemas.microsoft.com/office/drawing/2014/main" xmlns="" id="{955C17D3-7A53-47B8-947A-5BFA7CE82737}"/>
              </a:ext>
            </a:extLst>
          </p:cNvPr>
          <p:cNvSpPr/>
          <p:nvPr/>
        </p:nvSpPr>
        <p:spPr>
          <a:xfrm>
            <a:off x="7554003" y="1071273"/>
            <a:ext cx="4468811" cy="2709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MIMO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68">
            <a:extLst>
              <a:ext uri="{FF2B5EF4-FFF2-40B4-BE49-F238E27FC236}">
                <a16:creationId xmlns:a16="http://schemas.microsoft.com/office/drawing/2014/main" xmlns="" id="{F196D681-6A5C-498F-B5FF-2E1027899232}"/>
              </a:ext>
            </a:extLst>
          </p:cNvPr>
          <p:cNvSpPr/>
          <p:nvPr/>
        </p:nvSpPr>
        <p:spPr>
          <a:xfrm>
            <a:off x="7557502" y="1370772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enhancements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60">
            <a:extLst>
              <a:ext uri="{FF2B5EF4-FFF2-40B4-BE49-F238E27FC236}">
                <a16:creationId xmlns:a16="http://schemas.microsoft.com/office/drawing/2014/main" xmlns="" id="{21D1C74B-D218-4463-87A6-269C25A7CBBD}"/>
              </a:ext>
            </a:extLst>
          </p:cNvPr>
          <p:cNvSpPr/>
          <p:nvPr/>
        </p:nvSpPr>
        <p:spPr>
          <a:xfrm>
            <a:off x="9735199" y="3317348"/>
            <a:ext cx="2277711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3" name="Rectangle: Rounded Corners 61">
            <a:extLst>
              <a:ext uri="{FF2B5EF4-FFF2-40B4-BE49-F238E27FC236}">
                <a16:creationId xmlns:a16="http://schemas.microsoft.com/office/drawing/2014/main" xmlns="" id="{322D0952-8536-4150-A435-995260F3635F}"/>
              </a:ext>
            </a:extLst>
          </p:cNvPr>
          <p:cNvSpPr/>
          <p:nvPr/>
        </p:nvSpPr>
        <p:spPr>
          <a:xfrm>
            <a:off x="8648298" y="5831722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sp>
        <p:nvSpPr>
          <p:cNvPr id="54" name="Rectangle: Rounded Corners 55">
            <a:extLst>
              <a:ext uri="{FF2B5EF4-FFF2-40B4-BE49-F238E27FC236}">
                <a16:creationId xmlns:a16="http://schemas.microsoft.com/office/drawing/2014/main" xmlns="" id="{54D3CCD1-6FCD-40EE-9777-F219BCDE2ADA}"/>
              </a:ext>
            </a:extLst>
          </p:cNvPr>
          <p:cNvSpPr/>
          <p:nvPr/>
        </p:nvSpPr>
        <p:spPr>
          <a:xfrm>
            <a:off x="9735199" y="3676477"/>
            <a:ext cx="2260832" cy="38787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5" name="Rectangle: Rounded Corners 65">
            <a:extLst>
              <a:ext uri="{FF2B5EF4-FFF2-40B4-BE49-F238E27FC236}">
                <a16:creationId xmlns:a16="http://schemas.microsoft.com/office/drawing/2014/main" xmlns="" id="{80F92036-FA8A-47B9-9201-D9D06C80B6ED}"/>
              </a:ext>
            </a:extLst>
          </p:cNvPr>
          <p:cNvSpPr/>
          <p:nvPr/>
        </p:nvSpPr>
        <p:spPr>
          <a:xfrm>
            <a:off x="7543951" y="2387017"/>
            <a:ext cx="4468960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82">
            <a:extLst>
              <a:ext uri="{FF2B5EF4-FFF2-40B4-BE49-F238E27FC236}">
                <a16:creationId xmlns:a16="http://schemas.microsoft.com/office/drawing/2014/main" xmlns="" id="{8985ED3F-5498-47FA-BBC7-920BB8B747A1}"/>
              </a:ext>
            </a:extLst>
          </p:cNvPr>
          <p:cNvSpPr/>
          <p:nvPr/>
        </p:nvSpPr>
        <p:spPr>
          <a:xfrm>
            <a:off x="9763086" y="4452461"/>
            <a:ext cx="2264896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7" name="Rectangle: Rounded Corners 84">
            <a:extLst>
              <a:ext uri="{FF2B5EF4-FFF2-40B4-BE49-F238E27FC236}">
                <a16:creationId xmlns:a16="http://schemas.microsoft.com/office/drawing/2014/main" xmlns="" id="{D4E0BBB4-6CA9-4D95-B693-B547BA3B929E}"/>
              </a:ext>
            </a:extLst>
          </p:cNvPr>
          <p:cNvSpPr/>
          <p:nvPr/>
        </p:nvSpPr>
        <p:spPr>
          <a:xfrm>
            <a:off x="6452033" y="4458488"/>
            <a:ext cx="3301870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8" name="Rectangle: Rounded Corners 88">
            <a:extLst>
              <a:ext uri="{FF2B5EF4-FFF2-40B4-BE49-F238E27FC236}">
                <a16:creationId xmlns:a16="http://schemas.microsoft.com/office/drawing/2014/main" xmlns="" id="{ACEA624E-6D0B-45B4-8F56-8D7BBC3F9DA5}"/>
              </a:ext>
            </a:extLst>
          </p:cNvPr>
          <p:cNvSpPr/>
          <p:nvPr/>
        </p:nvSpPr>
        <p:spPr>
          <a:xfrm>
            <a:off x="8731976" y="4776996"/>
            <a:ext cx="3235199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9" name="Rectangle: Rounded Corners 39">
            <a:extLst>
              <a:ext uri="{FF2B5EF4-FFF2-40B4-BE49-F238E27FC236}">
                <a16:creationId xmlns:a16="http://schemas.microsoft.com/office/drawing/2014/main" xmlns="" id="{9F28435C-2D58-4EB9-98BE-D7D10C23B917}"/>
              </a:ext>
            </a:extLst>
          </p:cNvPr>
          <p:cNvSpPr/>
          <p:nvPr/>
        </p:nvSpPr>
        <p:spPr>
          <a:xfrm>
            <a:off x="9745558" y="1715671"/>
            <a:ext cx="2272246" cy="23725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41">
            <a:extLst>
              <a:ext uri="{FF2B5EF4-FFF2-40B4-BE49-F238E27FC236}">
                <a16:creationId xmlns:a16="http://schemas.microsoft.com/office/drawing/2014/main" xmlns="" id="{8C3F9D5E-715F-4B53-A4CC-5281FB2D7917}"/>
              </a:ext>
            </a:extLst>
          </p:cNvPr>
          <p:cNvSpPr/>
          <p:nvPr/>
        </p:nvSpPr>
        <p:spPr>
          <a:xfrm>
            <a:off x="7547300" y="5490608"/>
            <a:ext cx="4429237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2">
            <a:extLst>
              <a:ext uri="{FF2B5EF4-FFF2-40B4-BE49-F238E27FC236}">
                <a16:creationId xmlns:a16="http://schemas.microsoft.com/office/drawing/2014/main" xmlns="" id="{910ADF38-12A3-4068-A1D3-97A7455629A1}"/>
              </a:ext>
            </a:extLst>
          </p:cNvPr>
          <p:cNvSpPr/>
          <p:nvPr/>
        </p:nvSpPr>
        <p:spPr>
          <a:xfrm>
            <a:off x="6438632" y="1697713"/>
            <a:ext cx="3296567" cy="308551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52.6-71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7">
            <a:extLst>
              <a:ext uri="{FF2B5EF4-FFF2-40B4-BE49-F238E27FC236}">
                <a16:creationId xmlns:a16="http://schemas.microsoft.com/office/drawing/2014/main" xmlns="" id="{641BF039-9679-4FC2-8417-A92A5DD85903}"/>
              </a:ext>
            </a:extLst>
          </p:cNvPr>
          <p:cNvSpPr/>
          <p:nvPr/>
        </p:nvSpPr>
        <p:spPr>
          <a:xfrm>
            <a:off x="7542269" y="2985794"/>
            <a:ext cx="4404343" cy="29225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: Rounded Corners 40">
            <a:extLst>
              <a:ext uri="{FF2B5EF4-FFF2-40B4-BE49-F238E27FC236}">
                <a16:creationId xmlns:a16="http://schemas.microsoft.com/office/drawing/2014/main" xmlns="" id="{C6B3B1D1-FDA3-4A5A-891F-2824D64D9614}"/>
              </a:ext>
            </a:extLst>
          </p:cNvPr>
          <p:cNvSpPr/>
          <p:nvPr/>
        </p:nvSpPr>
        <p:spPr>
          <a:xfrm>
            <a:off x="7542267" y="5141149"/>
            <a:ext cx="4434270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4" name="Rectangle: Rounded Corners 45">
            <a:extLst>
              <a:ext uri="{FF2B5EF4-FFF2-40B4-BE49-F238E27FC236}">
                <a16:creationId xmlns:a16="http://schemas.microsoft.com/office/drawing/2014/main" xmlns="" id="{AD62ACFE-0CE0-47EC-B48C-033C42576F02}"/>
              </a:ext>
            </a:extLst>
          </p:cNvPr>
          <p:cNvSpPr/>
          <p:nvPr/>
        </p:nvSpPr>
        <p:spPr>
          <a:xfrm>
            <a:off x="9745558" y="6169681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65" name="Rectangle: Rounded Corners 47">
            <a:extLst>
              <a:ext uri="{FF2B5EF4-FFF2-40B4-BE49-F238E27FC236}">
                <a16:creationId xmlns:a16="http://schemas.microsoft.com/office/drawing/2014/main" xmlns="" id="{6AC85D30-2FD9-40FA-B7AD-D1B2BAC07703}"/>
              </a:ext>
            </a:extLst>
          </p:cNvPr>
          <p:cNvSpPr/>
          <p:nvPr/>
        </p:nvSpPr>
        <p:spPr>
          <a:xfrm>
            <a:off x="7557392" y="2049768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49">
            <a:extLst>
              <a:ext uri="{FF2B5EF4-FFF2-40B4-BE49-F238E27FC236}">
                <a16:creationId xmlns:a16="http://schemas.microsoft.com/office/drawing/2014/main" xmlns="" id="{531F3A5E-AFA6-4E61-AC6E-B18A4638C1CA}"/>
              </a:ext>
            </a:extLst>
          </p:cNvPr>
          <p:cNvSpPr/>
          <p:nvPr/>
        </p:nvSpPr>
        <p:spPr>
          <a:xfrm>
            <a:off x="9709203" y="2679116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7" name="Rectangle: Rounded Corners 51">
            <a:extLst>
              <a:ext uri="{FF2B5EF4-FFF2-40B4-BE49-F238E27FC236}">
                <a16:creationId xmlns:a16="http://schemas.microsoft.com/office/drawing/2014/main" xmlns="" id="{D05E2A16-A0E6-4A9C-8FA4-58BF084B336A}"/>
              </a:ext>
            </a:extLst>
          </p:cNvPr>
          <p:cNvSpPr/>
          <p:nvPr/>
        </p:nvSpPr>
        <p:spPr>
          <a:xfrm>
            <a:off x="6428006" y="3299422"/>
            <a:ext cx="3317551" cy="358572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8" name="Rectangle: Rounded Corners 59">
            <a:extLst>
              <a:ext uri="{FF2B5EF4-FFF2-40B4-BE49-F238E27FC236}">
                <a16:creationId xmlns:a16="http://schemas.microsoft.com/office/drawing/2014/main" xmlns="" id="{BF0A0EF0-9605-4F25-83C3-A12A3944940C}"/>
              </a:ext>
            </a:extLst>
          </p:cNvPr>
          <p:cNvSpPr/>
          <p:nvPr/>
        </p:nvSpPr>
        <p:spPr>
          <a:xfrm>
            <a:off x="6416847" y="3697853"/>
            <a:ext cx="3299504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 54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10910379" y="525893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GB" sz="12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右箭头 74"/>
          <p:cNvSpPr/>
          <p:nvPr/>
        </p:nvSpPr>
        <p:spPr bwMode="auto">
          <a:xfrm>
            <a:off x="5822197" y="2624380"/>
            <a:ext cx="552772" cy="56310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433957" y="60125"/>
            <a:ext cx="2544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i-FI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RAN1 Rel17 (original)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7939975" y="98156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i-FI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RAN1 Rel17 </a:t>
            </a:r>
            <a:r>
              <a:rPr lang="en-US" altLang="fi-FI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(Suggested)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84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Straight Connector 7">
            <a:extLst>
              <a:ext uri="{FF2B5EF4-FFF2-40B4-BE49-F238E27FC236}">
                <a16:creationId xmlns:a16="http://schemas.microsoft.com/office/drawing/2014/main" xmlns="" id="{A1D93AA2-4C4D-475D-B7FF-B0974E413E9E}"/>
              </a:ext>
            </a:extLst>
          </p:cNvPr>
          <p:cNvCxnSpPr>
            <a:cxnSpLocks/>
          </p:cNvCxnSpPr>
          <p:nvPr/>
        </p:nvCxnSpPr>
        <p:spPr bwMode="auto">
          <a:xfrm flipV="1">
            <a:off x="8739676" y="663200"/>
            <a:ext cx="0" cy="5895976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Straight Connector 7">
            <a:extLst>
              <a:ext uri="{FF2B5EF4-FFF2-40B4-BE49-F238E27FC236}">
                <a16:creationId xmlns:a16="http://schemas.microsoft.com/office/drawing/2014/main" xmlns="" id="{A1D93AA2-4C4D-475D-B7FF-B0974E413E9E}"/>
              </a:ext>
            </a:extLst>
          </p:cNvPr>
          <p:cNvCxnSpPr>
            <a:cxnSpLocks/>
          </p:cNvCxnSpPr>
          <p:nvPr/>
        </p:nvCxnSpPr>
        <p:spPr bwMode="auto">
          <a:xfrm flipV="1">
            <a:off x="3384047" y="631846"/>
            <a:ext cx="0" cy="5895976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D69A78-7FFA-4D47-BF28-4D8AB118BD7A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sp>
        <p:nvSpPr>
          <p:cNvPr id="5" name="Rectangle 43">
            <a:extLst>
              <a:ext uri="{FF2B5EF4-FFF2-40B4-BE49-F238E27FC236}">
                <a16:creationId xmlns:a16="http://schemas.microsoft.com/office/drawing/2014/main" xmlns="" id="{89BF3C2C-DE30-43A4-9672-BB087808FDDC}"/>
              </a:ext>
            </a:extLst>
          </p:cNvPr>
          <p:cNvSpPr/>
          <p:nvPr/>
        </p:nvSpPr>
        <p:spPr>
          <a:xfrm>
            <a:off x="91167" y="631849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6" name="Rectangle 44">
            <a:extLst>
              <a:ext uri="{FF2B5EF4-FFF2-40B4-BE49-F238E27FC236}">
                <a16:creationId xmlns:a16="http://schemas.microsoft.com/office/drawing/2014/main" xmlns="" id="{F578AB52-3A9B-42C8-AC27-99F1F84A6146}"/>
              </a:ext>
            </a:extLst>
          </p:cNvPr>
          <p:cNvSpPr/>
          <p:nvPr/>
        </p:nvSpPr>
        <p:spPr>
          <a:xfrm>
            <a:off x="1197654" y="631846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7" name="Rectangle 53">
            <a:extLst>
              <a:ext uri="{FF2B5EF4-FFF2-40B4-BE49-F238E27FC236}">
                <a16:creationId xmlns:a16="http://schemas.microsoft.com/office/drawing/2014/main" xmlns="" id="{9E54C7E0-DB7C-49EB-8B86-876A6BB7EA73}"/>
              </a:ext>
            </a:extLst>
          </p:cNvPr>
          <p:cNvSpPr/>
          <p:nvPr/>
        </p:nvSpPr>
        <p:spPr>
          <a:xfrm>
            <a:off x="3410627" y="641373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8" name="Rectangle 54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4515527" y="641373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9" name="Rectangle 63">
            <a:extLst>
              <a:ext uri="{FF2B5EF4-FFF2-40B4-BE49-F238E27FC236}">
                <a16:creationId xmlns:a16="http://schemas.microsoft.com/office/drawing/2014/main" xmlns="" id="{131791AB-82B9-4A27-A501-E941282D1856}"/>
              </a:ext>
            </a:extLst>
          </p:cNvPr>
          <p:cNvSpPr/>
          <p:nvPr/>
        </p:nvSpPr>
        <p:spPr>
          <a:xfrm>
            <a:off x="2304143" y="641373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10" name="Rectangle: Rounded Corners 66">
            <a:extLst>
              <a:ext uri="{FF2B5EF4-FFF2-40B4-BE49-F238E27FC236}">
                <a16:creationId xmlns:a16="http://schemas.microsoft.com/office/drawing/2014/main" xmlns="" id="{955C17D3-7A53-47B8-947A-5BFA7CE82737}"/>
              </a:ext>
            </a:extLst>
          </p:cNvPr>
          <p:cNvSpPr/>
          <p:nvPr/>
        </p:nvSpPr>
        <p:spPr>
          <a:xfrm>
            <a:off x="97589" y="1188579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Multicast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" name="Rectangle: Rounded Corners 68">
            <a:extLst>
              <a:ext uri="{FF2B5EF4-FFF2-40B4-BE49-F238E27FC236}">
                <a16:creationId xmlns:a16="http://schemas.microsoft.com/office/drawing/2014/main" xmlns="" id="{F196D681-6A5C-498F-B5FF-2E1027899232}"/>
              </a:ext>
            </a:extLst>
          </p:cNvPr>
          <p:cNvSpPr/>
          <p:nvPr/>
        </p:nvSpPr>
        <p:spPr>
          <a:xfrm>
            <a:off x="1197653" y="1527096"/>
            <a:ext cx="4481640" cy="26787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(TBD)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2" name="Rectangle: Rounded Corners 72">
            <a:extLst>
              <a:ext uri="{FF2B5EF4-FFF2-40B4-BE49-F238E27FC236}">
                <a16:creationId xmlns:a16="http://schemas.microsoft.com/office/drawing/2014/main" xmlns="" id="{6860E129-32B9-4D8B-BD56-76584BCA40DC}"/>
              </a:ext>
            </a:extLst>
          </p:cNvPr>
          <p:cNvSpPr/>
          <p:nvPr/>
        </p:nvSpPr>
        <p:spPr>
          <a:xfrm>
            <a:off x="97587" y="1846651"/>
            <a:ext cx="5581705" cy="2826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enhancements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97587" y="2488907"/>
            <a:ext cx="5578474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" name="Rectangle: Rounded Corners 78">
            <a:extLst>
              <a:ext uri="{FF2B5EF4-FFF2-40B4-BE49-F238E27FC236}">
                <a16:creationId xmlns:a16="http://schemas.microsoft.com/office/drawing/2014/main" xmlns="" id="{88E52DFB-209B-4743-B151-AE120252B806}"/>
              </a:ext>
            </a:extLst>
          </p:cNvPr>
          <p:cNvSpPr/>
          <p:nvPr/>
        </p:nvSpPr>
        <p:spPr>
          <a:xfrm>
            <a:off x="1197653" y="3425520"/>
            <a:ext cx="4478409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" name="Rectangle: Rounded Corners 61">
            <a:extLst>
              <a:ext uri="{FF2B5EF4-FFF2-40B4-BE49-F238E27FC236}">
                <a16:creationId xmlns:a16="http://schemas.microsoft.com/office/drawing/2014/main" xmlns="" id="{322D0952-8536-4150-A435-995260F3635F}"/>
              </a:ext>
            </a:extLst>
          </p:cNvPr>
          <p:cNvSpPr/>
          <p:nvPr/>
        </p:nvSpPr>
        <p:spPr>
          <a:xfrm>
            <a:off x="1191253" y="6231101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SA/CT, TEI17</a:t>
            </a:r>
          </a:p>
        </p:txBody>
      </p:sp>
      <p:sp>
        <p:nvSpPr>
          <p:cNvPr id="16" name="Rectangle: Rounded Corners 65">
            <a:extLst>
              <a:ext uri="{FF2B5EF4-FFF2-40B4-BE49-F238E27FC236}">
                <a16:creationId xmlns:a16="http://schemas.microsoft.com/office/drawing/2014/main" xmlns="" id="{10ED8FB1-8227-478A-9187-A5DB5A06E39F}"/>
              </a:ext>
            </a:extLst>
          </p:cNvPr>
          <p:cNvSpPr/>
          <p:nvPr/>
        </p:nvSpPr>
        <p:spPr>
          <a:xfrm>
            <a:off x="1197654" y="2174332"/>
            <a:ext cx="4481638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SIM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7" name="Rectangle: Rounded Corners 33">
            <a:extLst>
              <a:ext uri="{FF2B5EF4-FFF2-40B4-BE49-F238E27FC236}">
                <a16:creationId xmlns:a16="http://schemas.microsoft.com/office/drawing/2014/main" xmlns="" id="{4CE253CB-9382-45E9-B66B-F69313B0B8AA}"/>
              </a:ext>
            </a:extLst>
          </p:cNvPr>
          <p:cNvSpPr/>
          <p:nvPr/>
        </p:nvSpPr>
        <p:spPr>
          <a:xfrm>
            <a:off x="1197655" y="5214043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18" name="Rectangle: Rounded Corners 34">
            <a:extLst>
              <a:ext uri="{FF2B5EF4-FFF2-40B4-BE49-F238E27FC236}">
                <a16:creationId xmlns:a16="http://schemas.microsoft.com/office/drawing/2014/main" xmlns="" id="{8A0BD762-2067-414D-9A1A-EB2BC18E20FA}"/>
              </a:ext>
            </a:extLst>
          </p:cNvPr>
          <p:cNvSpPr/>
          <p:nvPr/>
        </p:nvSpPr>
        <p:spPr>
          <a:xfrm>
            <a:off x="97590" y="4473252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relay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40">
            <a:extLst>
              <a:ext uri="{FF2B5EF4-FFF2-40B4-BE49-F238E27FC236}">
                <a16:creationId xmlns:a16="http://schemas.microsoft.com/office/drawing/2014/main" xmlns="" id="{E357F05C-840C-4AB5-884D-602649C8CC7B}"/>
              </a:ext>
            </a:extLst>
          </p:cNvPr>
          <p:cNvSpPr/>
          <p:nvPr/>
        </p:nvSpPr>
        <p:spPr>
          <a:xfrm>
            <a:off x="1191253" y="3769245"/>
            <a:ext cx="4484810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41">
            <a:extLst>
              <a:ext uri="{FF2B5EF4-FFF2-40B4-BE49-F238E27FC236}">
                <a16:creationId xmlns:a16="http://schemas.microsoft.com/office/drawing/2014/main" xmlns="" id="{2A6D9F07-2354-4535-AD91-7794FC337B83}"/>
              </a:ext>
            </a:extLst>
          </p:cNvPr>
          <p:cNvSpPr/>
          <p:nvPr/>
        </p:nvSpPr>
        <p:spPr>
          <a:xfrm>
            <a:off x="2320588" y="3088191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" name="Rectangle: Rounded Corners 45">
            <a:extLst>
              <a:ext uri="{FF2B5EF4-FFF2-40B4-BE49-F238E27FC236}">
                <a16:creationId xmlns:a16="http://schemas.microsoft.com/office/drawing/2014/main" xmlns="" id="{1DC7B4C8-26DE-4F4B-AEA0-32F25A70B08F}"/>
              </a:ext>
            </a:extLst>
          </p:cNvPr>
          <p:cNvSpPr/>
          <p:nvPr/>
        </p:nvSpPr>
        <p:spPr>
          <a:xfrm>
            <a:off x="1194467" y="4129986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" name="Rectangle: Rounded Corners 39">
            <a:extLst>
              <a:ext uri="{FF2B5EF4-FFF2-40B4-BE49-F238E27FC236}">
                <a16:creationId xmlns:a16="http://schemas.microsoft.com/office/drawing/2014/main" xmlns="" id="{2ACE28BD-0471-49F4-85EE-93AB2E348711}"/>
              </a:ext>
            </a:extLst>
          </p:cNvPr>
          <p:cNvSpPr/>
          <p:nvPr/>
        </p:nvSpPr>
        <p:spPr>
          <a:xfrm>
            <a:off x="1197654" y="5887574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" name="Rectangle: Rounded Corners 42">
            <a:extLst>
              <a:ext uri="{FF2B5EF4-FFF2-40B4-BE49-F238E27FC236}">
                <a16:creationId xmlns:a16="http://schemas.microsoft.com/office/drawing/2014/main" xmlns="" id="{B009EF35-5A05-4774-9F81-B2D890F8C366}"/>
              </a:ext>
            </a:extLst>
          </p:cNvPr>
          <p:cNvSpPr/>
          <p:nvPr/>
        </p:nvSpPr>
        <p:spPr>
          <a:xfrm>
            <a:off x="97587" y="5542715"/>
            <a:ext cx="558170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Saving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" name="Rectangle: Rounded Corners 47">
            <a:extLst>
              <a:ext uri="{FF2B5EF4-FFF2-40B4-BE49-F238E27FC236}">
                <a16:creationId xmlns:a16="http://schemas.microsoft.com/office/drawing/2014/main" xmlns="" id="{ABB665BD-CB86-40BD-BC65-D624F9EA2169}"/>
              </a:ext>
            </a:extLst>
          </p:cNvPr>
          <p:cNvSpPr/>
          <p:nvPr/>
        </p:nvSpPr>
        <p:spPr>
          <a:xfrm>
            <a:off x="2319939" y="2789181"/>
            <a:ext cx="3355477" cy="26555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" name="Rectangle: Rounded Corners 49">
            <a:extLst>
              <a:ext uri="{FF2B5EF4-FFF2-40B4-BE49-F238E27FC236}">
                <a16:creationId xmlns:a16="http://schemas.microsoft.com/office/drawing/2014/main" xmlns="" id="{1E5E4735-2C76-4317-B61B-9C1E7AA17D03}"/>
              </a:ext>
            </a:extLst>
          </p:cNvPr>
          <p:cNvSpPr/>
          <p:nvPr/>
        </p:nvSpPr>
        <p:spPr>
          <a:xfrm>
            <a:off x="3428727" y="5214043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slicing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6" name="Rectangle: Rounded Corners 51">
            <a:extLst>
              <a:ext uri="{FF2B5EF4-FFF2-40B4-BE49-F238E27FC236}">
                <a16:creationId xmlns:a16="http://schemas.microsoft.com/office/drawing/2014/main" xmlns="" id="{BE36CEC8-44DD-4AEE-8FB0-021591159950}"/>
              </a:ext>
            </a:extLst>
          </p:cNvPr>
          <p:cNvSpPr/>
          <p:nvPr/>
        </p:nvSpPr>
        <p:spPr>
          <a:xfrm>
            <a:off x="2320589" y="4509653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relay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" name="Rectangle: Rounded Corners 59">
            <a:extLst>
              <a:ext uri="{FF2B5EF4-FFF2-40B4-BE49-F238E27FC236}">
                <a16:creationId xmlns:a16="http://schemas.microsoft.com/office/drawing/2014/main" xmlns="" id="{9E922AF4-8460-4757-923A-2102308BDFD3}"/>
              </a:ext>
            </a:extLst>
          </p:cNvPr>
          <p:cNvSpPr/>
          <p:nvPr/>
        </p:nvSpPr>
        <p:spPr>
          <a:xfrm>
            <a:off x="91029" y="3046331"/>
            <a:ext cx="2127024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" name="Rectangle 44">
            <a:extLst>
              <a:ext uri="{FF2B5EF4-FFF2-40B4-BE49-F238E27FC236}">
                <a16:creationId xmlns:a16="http://schemas.microsoft.com/office/drawing/2014/main" xmlns="" id="{F578AB52-3A9B-42C8-AC27-99F1F84A6146}"/>
              </a:ext>
            </a:extLst>
          </p:cNvPr>
          <p:cNvSpPr/>
          <p:nvPr/>
        </p:nvSpPr>
        <p:spPr>
          <a:xfrm>
            <a:off x="6561664" y="654503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31" name="Rectangle 53">
            <a:extLst>
              <a:ext uri="{FF2B5EF4-FFF2-40B4-BE49-F238E27FC236}">
                <a16:creationId xmlns:a16="http://schemas.microsoft.com/office/drawing/2014/main" xmlns="" id="{9E54C7E0-DB7C-49EB-8B86-876A6BB7EA73}"/>
              </a:ext>
            </a:extLst>
          </p:cNvPr>
          <p:cNvSpPr/>
          <p:nvPr/>
        </p:nvSpPr>
        <p:spPr>
          <a:xfrm>
            <a:off x="8774637" y="664030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32" name="Rectangle 54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9879537" y="664030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33" name="Rectangle 63">
            <a:extLst>
              <a:ext uri="{FF2B5EF4-FFF2-40B4-BE49-F238E27FC236}">
                <a16:creationId xmlns:a16="http://schemas.microsoft.com/office/drawing/2014/main" xmlns="" id="{131791AB-82B9-4A27-A501-E941282D1856}"/>
              </a:ext>
            </a:extLst>
          </p:cNvPr>
          <p:cNvSpPr/>
          <p:nvPr/>
        </p:nvSpPr>
        <p:spPr>
          <a:xfrm>
            <a:off x="7668153" y="664030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34" name="Rectangle: Rounded Corners 66">
            <a:extLst>
              <a:ext uri="{FF2B5EF4-FFF2-40B4-BE49-F238E27FC236}">
                <a16:creationId xmlns:a16="http://schemas.microsoft.com/office/drawing/2014/main" xmlns="" id="{955C17D3-7A53-47B8-947A-5BFA7CE82737}"/>
              </a:ext>
            </a:extLst>
          </p:cNvPr>
          <p:cNvSpPr/>
          <p:nvPr/>
        </p:nvSpPr>
        <p:spPr>
          <a:xfrm>
            <a:off x="6491556" y="1211236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Multicast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5" name="Rectangle: Rounded Corners 68">
            <a:extLst>
              <a:ext uri="{FF2B5EF4-FFF2-40B4-BE49-F238E27FC236}">
                <a16:creationId xmlns:a16="http://schemas.microsoft.com/office/drawing/2014/main" xmlns="" id="{F196D681-6A5C-498F-B5FF-2E1027899232}"/>
              </a:ext>
            </a:extLst>
          </p:cNvPr>
          <p:cNvSpPr/>
          <p:nvPr/>
        </p:nvSpPr>
        <p:spPr>
          <a:xfrm>
            <a:off x="7556452" y="1549753"/>
            <a:ext cx="4481640" cy="26787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(TBD)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72">
            <a:extLst>
              <a:ext uri="{FF2B5EF4-FFF2-40B4-BE49-F238E27FC236}">
                <a16:creationId xmlns:a16="http://schemas.microsoft.com/office/drawing/2014/main" xmlns="" id="{6860E129-32B9-4D8B-BD56-76584BCA40DC}"/>
              </a:ext>
            </a:extLst>
          </p:cNvPr>
          <p:cNvSpPr/>
          <p:nvPr/>
        </p:nvSpPr>
        <p:spPr>
          <a:xfrm>
            <a:off x="6486531" y="1869308"/>
            <a:ext cx="5581705" cy="2826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enhancements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6529913" y="2523248"/>
            <a:ext cx="5485440" cy="26278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78">
            <a:extLst>
              <a:ext uri="{FF2B5EF4-FFF2-40B4-BE49-F238E27FC236}">
                <a16:creationId xmlns:a16="http://schemas.microsoft.com/office/drawing/2014/main" xmlns="" id="{88E52DFB-209B-4743-B151-AE120252B806}"/>
              </a:ext>
            </a:extLst>
          </p:cNvPr>
          <p:cNvSpPr/>
          <p:nvPr/>
        </p:nvSpPr>
        <p:spPr>
          <a:xfrm>
            <a:off x="7606353" y="3448177"/>
            <a:ext cx="4478409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61">
            <a:extLst>
              <a:ext uri="{FF2B5EF4-FFF2-40B4-BE49-F238E27FC236}">
                <a16:creationId xmlns:a16="http://schemas.microsoft.com/office/drawing/2014/main" xmlns="" id="{322D0952-8536-4150-A435-995260F3635F}"/>
              </a:ext>
            </a:extLst>
          </p:cNvPr>
          <p:cNvSpPr/>
          <p:nvPr/>
        </p:nvSpPr>
        <p:spPr>
          <a:xfrm>
            <a:off x="7541989" y="6211231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SA/CT, TEI17</a:t>
            </a:r>
          </a:p>
        </p:txBody>
      </p:sp>
      <p:sp>
        <p:nvSpPr>
          <p:cNvPr id="40" name="Rectangle: Rounded Corners 65">
            <a:extLst>
              <a:ext uri="{FF2B5EF4-FFF2-40B4-BE49-F238E27FC236}">
                <a16:creationId xmlns:a16="http://schemas.microsoft.com/office/drawing/2014/main" xmlns="" id="{10ED8FB1-8227-478A-9187-A5DB5A06E39F}"/>
              </a:ext>
            </a:extLst>
          </p:cNvPr>
          <p:cNvSpPr/>
          <p:nvPr/>
        </p:nvSpPr>
        <p:spPr>
          <a:xfrm>
            <a:off x="6529914" y="2196989"/>
            <a:ext cx="4445969" cy="29777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SIM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33">
            <a:extLst>
              <a:ext uri="{FF2B5EF4-FFF2-40B4-BE49-F238E27FC236}">
                <a16:creationId xmlns:a16="http://schemas.microsoft.com/office/drawing/2014/main" xmlns="" id="{4CE253CB-9382-45E9-B66B-F69313B0B8AA}"/>
              </a:ext>
            </a:extLst>
          </p:cNvPr>
          <p:cNvSpPr/>
          <p:nvPr/>
        </p:nvSpPr>
        <p:spPr>
          <a:xfrm>
            <a:off x="7574221" y="5194173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42" name="Rectangle: Rounded Corners 34">
            <a:extLst>
              <a:ext uri="{FF2B5EF4-FFF2-40B4-BE49-F238E27FC236}">
                <a16:creationId xmlns:a16="http://schemas.microsoft.com/office/drawing/2014/main" xmlns="" id="{8A0BD762-2067-414D-9A1A-EB2BC18E20FA}"/>
              </a:ext>
            </a:extLst>
          </p:cNvPr>
          <p:cNvSpPr/>
          <p:nvPr/>
        </p:nvSpPr>
        <p:spPr>
          <a:xfrm>
            <a:off x="6501606" y="4495909"/>
            <a:ext cx="2188039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relay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0">
            <a:extLst>
              <a:ext uri="{FF2B5EF4-FFF2-40B4-BE49-F238E27FC236}">
                <a16:creationId xmlns:a16="http://schemas.microsoft.com/office/drawing/2014/main" xmlns="" id="{E357F05C-840C-4AB5-884D-602649C8CC7B}"/>
              </a:ext>
            </a:extLst>
          </p:cNvPr>
          <p:cNvSpPr/>
          <p:nvPr/>
        </p:nvSpPr>
        <p:spPr>
          <a:xfrm>
            <a:off x="7593651" y="3791902"/>
            <a:ext cx="4484810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: Rounded Corners 41">
            <a:extLst>
              <a:ext uri="{FF2B5EF4-FFF2-40B4-BE49-F238E27FC236}">
                <a16:creationId xmlns:a16="http://schemas.microsoft.com/office/drawing/2014/main" xmlns="" id="{2A6D9F07-2354-4535-AD91-7794FC337B83}"/>
              </a:ext>
            </a:extLst>
          </p:cNvPr>
          <p:cNvSpPr/>
          <p:nvPr/>
        </p:nvSpPr>
        <p:spPr>
          <a:xfrm>
            <a:off x="8766626" y="3110848"/>
            <a:ext cx="3328534" cy="2856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5" name="Rectangle: Rounded Corners 45">
            <a:extLst>
              <a:ext uri="{FF2B5EF4-FFF2-40B4-BE49-F238E27FC236}">
                <a16:creationId xmlns:a16="http://schemas.microsoft.com/office/drawing/2014/main" xmlns="" id="{1DC7B4C8-26DE-4F4B-AEA0-32F25A70B08F}"/>
              </a:ext>
            </a:extLst>
          </p:cNvPr>
          <p:cNvSpPr/>
          <p:nvPr/>
        </p:nvSpPr>
        <p:spPr>
          <a:xfrm>
            <a:off x="7607198" y="4152643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39">
            <a:extLst>
              <a:ext uri="{FF2B5EF4-FFF2-40B4-BE49-F238E27FC236}">
                <a16:creationId xmlns:a16="http://schemas.microsoft.com/office/drawing/2014/main" xmlns="" id="{2ACE28BD-0471-49F4-85EE-93AB2E348711}"/>
              </a:ext>
            </a:extLst>
          </p:cNvPr>
          <p:cNvSpPr/>
          <p:nvPr/>
        </p:nvSpPr>
        <p:spPr>
          <a:xfrm>
            <a:off x="7558720" y="5867704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7" name="Rectangle: Rounded Corners 42">
            <a:extLst>
              <a:ext uri="{FF2B5EF4-FFF2-40B4-BE49-F238E27FC236}">
                <a16:creationId xmlns:a16="http://schemas.microsoft.com/office/drawing/2014/main" xmlns="" id="{B009EF35-5A05-4774-9F81-B2D890F8C366}"/>
              </a:ext>
            </a:extLst>
          </p:cNvPr>
          <p:cNvSpPr/>
          <p:nvPr/>
        </p:nvSpPr>
        <p:spPr>
          <a:xfrm>
            <a:off x="6471461" y="5522845"/>
            <a:ext cx="558170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Saving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xmlns="" id="{ABB665BD-CB86-40BD-BC65-D624F9EA2169}"/>
              </a:ext>
            </a:extLst>
          </p:cNvPr>
          <p:cNvSpPr/>
          <p:nvPr/>
        </p:nvSpPr>
        <p:spPr>
          <a:xfrm>
            <a:off x="8774635" y="2810376"/>
            <a:ext cx="3305987" cy="241970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9">
            <a:extLst>
              <a:ext uri="{FF2B5EF4-FFF2-40B4-BE49-F238E27FC236}">
                <a16:creationId xmlns:a16="http://schemas.microsoft.com/office/drawing/2014/main" xmlns="" id="{1E5E4735-2C76-4317-B61B-9C1E7AA17D03}"/>
              </a:ext>
            </a:extLst>
          </p:cNvPr>
          <p:cNvSpPr/>
          <p:nvPr/>
        </p:nvSpPr>
        <p:spPr>
          <a:xfrm>
            <a:off x="9805293" y="5194173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slicing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51">
            <a:extLst>
              <a:ext uri="{FF2B5EF4-FFF2-40B4-BE49-F238E27FC236}">
                <a16:creationId xmlns:a16="http://schemas.microsoft.com/office/drawing/2014/main" xmlns="" id="{BE36CEC8-44DD-4AEE-8FB0-021591159950}"/>
              </a:ext>
            </a:extLst>
          </p:cNvPr>
          <p:cNvSpPr/>
          <p:nvPr/>
        </p:nvSpPr>
        <p:spPr>
          <a:xfrm>
            <a:off x="8774635" y="4532310"/>
            <a:ext cx="3314069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relay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59">
            <a:extLst>
              <a:ext uri="{FF2B5EF4-FFF2-40B4-BE49-F238E27FC236}">
                <a16:creationId xmlns:a16="http://schemas.microsoft.com/office/drawing/2014/main" xmlns="" id="{9E922AF4-8460-4757-923A-2102308BDFD3}"/>
              </a:ext>
            </a:extLst>
          </p:cNvPr>
          <p:cNvSpPr/>
          <p:nvPr/>
        </p:nvSpPr>
        <p:spPr>
          <a:xfrm>
            <a:off x="6510117" y="3068988"/>
            <a:ext cx="2194600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 54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10975883" y="663200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GB" sz="12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  <a:endParaRPr lang="en-GB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4" name="右箭头 53"/>
          <p:cNvSpPr/>
          <p:nvPr/>
        </p:nvSpPr>
        <p:spPr bwMode="auto">
          <a:xfrm>
            <a:off x="5822197" y="2624380"/>
            <a:ext cx="552772" cy="56310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433957" y="60125"/>
            <a:ext cx="2544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i-FI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RAN2 </a:t>
            </a:r>
            <a:r>
              <a:rPr lang="en-US" altLang="fi-FI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Rel17 (original)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7939975" y="98156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i-FI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RAN2 </a:t>
            </a:r>
            <a:r>
              <a:rPr lang="en-US" altLang="fi-FI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Rel17 </a:t>
            </a:r>
            <a:r>
              <a:rPr lang="en-US" altLang="fi-FI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(Suggested)</a:t>
            </a:r>
            <a:endParaRPr lang="zh-CN" altLang="en-US" dirty="0"/>
          </a:p>
        </p:txBody>
      </p:sp>
      <p:sp>
        <p:nvSpPr>
          <p:cNvPr id="59" name="Rectangle: Rounded Corners 34">
            <a:extLst>
              <a:ext uri="{FF2B5EF4-FFF2-40B4-BE49-F238E27FC236}">
                <a16:creationId xmlns:a16="http://schemas.microsoft.com/office/drawing/2014/main" xmlns="" id="{8A0BD762-2067-414D-9A1A-EB2BC18E20FA}"/>
              </a:ext>
            </a:extLst>
          </p:cNvPr>
          <p:cNvSpPr/>
          <p:nvPr/>
        </p:nvSpPr>
        <p:spPr>
          <a:xfrm>
            <a:off x="106215" y="4844390"/>
            <a:ext cx="1157383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altLang="zh-CN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altLang="zh-CN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1">
            <a:extLst>
              <a:ext uri="{FF2B5EF4-FFF2-40B4-BE49-F238E27FC236}">
                <a16:creationId xmlns:a16="http://schemas.microsoft.com/office/drawing/2014/main" xmlns="" id="{BE36CEC8-44DD-4AEE-8FB0-021591159950}"/>
              </a:ext>
            </a:extLst>
          </p:cNvPr>
          <p:cNvSpPr/>
          <p:nvPr/>
        </p:nvSpPr>
        <p:spPr>
          <a:xfrm>
            <a:off x="1263598" y="4846100"/>
            <a:ext cx="4429716" cy="3156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altLang="zh-CN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altLang="zh-CN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34">
            <a:extLst>
              <a:ext uri="{FF2B5EF4-FFF2-40B4-BE49-F238E27FC236}">
                <a16:creationId xmlns:a16="http://schemas.microsoft.com/office/drawing/2014/main" xmlns="" id="{8A0BD762-2067-414D-9A1A-EB2BC18E20FA}"/>
              </a:ext>
            </a:extLst>
          </p:cNvPr>
          <p:cNvSpPr/>
          <p:nvPr/>
        </p:nvSpPr>
        <p:spPr>
          <a:xfrm>
            <a:off x="6496664" y="4848284"/>
            <a:ext cx="2192981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altLang="zh-CN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altLang="zh-CN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51">
            <a:extLst>
              <a:ext uri="{FF2B5EF4-FFF2-40B4-BE49-F238E27FC236}">
                <a16:creationId xmlns:a16="http://schemas.microsoft.com/office/drawing/2014/main" xmlns="" id="{BE36CEC8-44DD-4AEE-8FB0-021591159950}"/>
              </a:ext>
            </a:extLst>
          </p:cNvPr>
          <p:cNvSpPr/>
          <p:nvPr/>
        </p:nvSpPr>
        <p:spPr>
          <a:xfrm>
            <a:off x="8766625" y="4849994"/>
            <a:ext cx="3317138" cy="3156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altLang="zh-CN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RedCap</a:t>
            </a:r>
            <a:endParaRPr lang="en-US" altLang="zh-CN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034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</TotalTime>
  <Words>558</Words>
  <Application>Microsoft Office PowerPoint</Application>
  <PresentationFormat>宽屏</PresentationFormat>
  <Paragraphs>130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Mincho</vt:lpstr>
      <vt:lpstr>ＭＳ Ｐゴシック</vt:lpstr>
      <vt:lpstr>Nokia Pure Text Light</vt:lpstr>
      <vt:lpstr>宋体</vt:lpstr>
      <vt:lpstr>Arial</vt:lpstr>
      <vt:lpstr>Calibri</vt:lpstr>
      <vt:lpstr>Calibri Light</vt:lpstr>
      <vt:lpstr>Times New Roman</vt:lpstr>
      <vt:lpstr>Office 主题</vt:lpstr>
      <vt:lpstr>Discussion on Rel-17 Timeline schedule</vt:lpstr>
      <vt:lpstr>Rel-17 overall timeline was shifted by one quarter (RP-200493)</vt:lpstr>
      <vt:lpstr>Views on Rel-17 timeline schedule(RAN1 and RAN2)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of Rel-17 timeline in RAN</dc:title>
  <dc:creator>Xueming Pan</dc:creator>
  <cp:lastModifiedBy>Xueming Pan</cp:lastModifiedBy>
  <cp:revision>28</cp:revision>
  <dcterms:created xsi:type="dcterms:W3CDTF">2020-06-08T06:15:21Z</dcterms:created>
  <dcterms:modified xsi:type="dcterms:W3CDTF">2020-06-22T06:47:58Z</dcterms:modified>
</cp:coreProperties>
</file>