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6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99"/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94664" autoAdjust="0"/>
  </p:normalViewPr>
  <p:slideViewPr>
    <p:cSldViewPr>
      <p:cViewPr varScale="1">
        <p:scale>
          <a:sx n="76" d="100"/>
          <a:sy n="76" d="100"/>
        </p:scale>
        <p:origin x="1092" y="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552728" cy="1470025"/>
          </a:xfrm>
        </p:spPr>
        <p:txBody>
          <a:bodyPr>
            <a:normAutofit/>
          </a:bodyPr>
          <a:lstStyle/>
          <a:p>
            <a:r>
              <a:rPr lang="en-US" dirty="0"/>
              <a:t>RAN schedule for the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Multi-SIM </a:t>
            </a:r>
            <a:r>
              <a:rPr lang="en-US" dirty="0"/>
              <a:t>WI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8712" cy="1730300"/>
          </a:xfrm>
        </p:spPr>
        <p:txBody>
          <a:bodyPr>
            <a:noAutofit/>
          </a:bodyPr>
          <a:lstStyle/>
          <a:p>
            <a:r>
              <a:rPr lang="fi-FI" sz="2400" dirty="0">
                <a:solidFill>
                  <a:schemeClr val="tx1"/>
                </a:solidFill>
              </a:rPr>
              <a:t>vivo, Charter </a:t>
            </a:r>
            <a:r>
              <a:rPr lang="en-US" altLang="zh-CN" sz="2400" dirty="0">
                <a:solidFill>
                  <a:schemeClr val="tx1"/>
                </a:solidFill>
              </a:rPr>
              <a:t>Communications</a:t>
            </a:r>
            <a:r>
              <a:rPr lang="fi-FI" sz="2400" dirty="0">
                <a:solidFill>
                  <a:schemeClr val="tx1"/>
                </a:solidFill>
              </a:rPr>
              <a:t>, </a:t>
            </a:r>
            <a:r>
              <a:rPr lang="fi-FI" sz="2400">
                <a:solidFill>
                  <a:schemeClr val="tx1"/>
                </a:solidFill>
              </a:rPr>
              <a:t>China </a:t>
            </a:r>
            <a:r>
              <a:rPr lang="fi-FI" sz="2400" smtClean="0">
                <a:solidFill>
                  <a:schemeClr val="tx1"/>
                </a:solidFill>
              </a:rPr>
              <a:t>Telecom</a:t>
            </a:r>
            <a:r>
              <a:rPr lang="fi-FI" sz="2400">
                <a:solidFill>
                  <a:schemeClr val="tx1"/>
                </a:solidFill>
              </a:rPr>
              <a:t>, </a:t>
            </a:r>
            <a:r>
              <a:rPr lang="fi-FI" sz="2400" smtClean="0">
                <a:solidFill>
                  <a:schemeClr val="tx1"/>
                </a:solidFill>
              </a:rPr>
              <a:t>Verizon</a:t>
            </a:r>
            <a:r>
              <a:rPr lang="fi-FI" sz="2400" dirty="0">
                <a:solidFill>
                  <a:schemeClr val="tx1"/>
                </a:solidFill>
              </a:rPr>
              <a:t>, Intel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167049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RAN#88e</a:t>
                      </a:r>
                    </a:p>
                    <a:p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June 29 - July 3, </a:t>
                      </a:r>
                      <a:r>
                        <a:rPr lang="fi-FI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  <a:p>
                      <a:r>
                        <a:rPr lang="fi-FI" b="1" dirty="0">
                          <a:solidFill>
                            <a:schemeClr val="tx1"/>
                          </a:solidFill>
                        </a:rPr>
                        <a:t>E-meeting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TDoc  RP-200951</a:t>
                      </a: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b="1" dirty="0">
                          <a:solidFill>
                            <a:schemeClr val="tx1"/>
                          </a:solidFill>
                        </a:rPr>
                        <a:t>9.10.12</a:t>
                      </a: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A882B177-B2A0-4385-9D4F-FC3E1ABA7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>
            <a:normAutofit/>
          </a:bodyPr>
          <a:lstStyle/>
          <a:p>
            <a:r>
              <a:rPr lang="en-US" sz="4000" b="1" dirty="0"/>
              <a:t>Background</a:t>
            </a:r>
            <a:endParaRPr lang="en-US" sz="4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AFD68F41-F7F6-41F4-8BB3-BBEF13C3A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691" y="836712"/>
            <a:ext cx="8229600" cy="720080"/>
          </a:xfrm>
        </p:spPr>
        <p:txBody>
          <a:bodyPr anchor="t">
            <a:noAutofit/>
          </a:bodyPr>
          <a:lstStyle/>
          <a:p>
            <a:pPr hangingPunct="0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0000"/>
                </a:solidFill>
              </a:rPr>
              <a:t>SA2 </a:t>
            </a:r>
            <a:r>
              <a:rPr lang="en-US" altLang="zh-CN" sz="1800" dirty="0">
                <a:solidFill>
                  <a:srgbClr val="FF0000"/>
                </a:solidFill>
              </a:rPr>
              <a:t>solutions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assume RAN impact (UE, NG-RAN)</a:t>
            </a:r>
            <a:endParaRPr lang="en-GB" sz="1800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C26AD546-AA5E-46EC-BCF1-18E9A9F073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8845"/>
              </p:ext>
            </p:extLst>
          </p:nvPr>
        </p:nvGraphicFramePr>
        <p:xfrm>
          <a:off x="323528" y="1391090"/>
          <a:ext cx="8349781" cy="45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2448">
                  <a:extLst>
                    <a:ext uri="{9D8B030D-6E8A-4147-A177-3AD203B41FA5}">
                      <a16:colId xmlns:a16="http://schemas.microsoft.com/office/drawing/2014/main" xmlns="" val="1126109263"/>
                    </a:ext>
                  </a:extLst>
                </a:gridCol>
                <a:gridCol w="3942952">
                  <a:extLst>
                    <a:ext uri="{9D8B030D-6E8A-4147-A177-3AD203B41FA5}">
                      <a16:colId xmlns:a16="http://schemas.microsoft.com/office/drawing/2014/main" xmlns="" val="2468495478"/>
                    </a:ext>
                  </a:extLst>
                </a:gridCol>
                <a:gridCol w="1082379">
                  <a:extLst>
                    <a:ext uri="{9D8B030D-6E8A-4147-A177-3AD203B41FA5}">
                      <a16:colId xmlns:a16="http://schemas.microsoft.com/office/drawing/2014/main" xmlns="" val="3649265570"/>
                    </a:ext>
                  </a:extLst>
                </a:gridCol>
                <a:gridCol w="2122002">
                  <a:extLst>
                    <a:ext uri="{9D8B030D-6E8A-4147-A177-3AD203B41FA5}">
                      <a16:colId xmlns:a16="http://schemas.microsoft.com/office/drawing/2014/main" xmlns="" val="2245322329"/>
                    </a:ext>
                  </a:extLst>
                </a:gridCol>
              </a:tblGrid>
              <a:tr h="54632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SA2 Solution highlight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TR23.761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</a:rPr>
                        <a:t>）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Potential </a:t>
                      </a:r>
                    </a:p>
                    <a:p>
                      <a:pPr algn="l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impacts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to RAN2 MSIM WI objective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7363718"/>
                  </a:ext>
                </a:extLst>
              </a:tr>
              <a:tr h="409740">
                <a:tc rowSpan="4">
                  <a:txBody>
                    <a:bodyPr/>
                    <a:lstStyle/>
                    <a:p>
                      <a:pPr algn="ctr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 1: Handling of Mobile Terminated service with MSIM device 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Paging Cause in the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Paging message (Sol 1)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Paging Cause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93155111"/>
                  </a:ext>
                </a:extLst>
              </a:tr>
              <a:tr h="29594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Negotiated “absence”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(Sol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20550162"/>
                  </a:ext>
                </a:extLst>
              </a:tr>
              <a:tr h="50310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 Busy indication as a response to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Paging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(Sol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73655363"/>
                  </a:ext>
                </a:extLst>
              </a:tr>
              <a:tr h="29594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Network-based paging filtering (Note 1)</a:t>
                      </a:r>
                      <a:endParaRPr lang="zh-CN" alt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4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</a:t>
                      </a:r>
                      <a:r>
                        <a:rPr lang="en-GB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Paging Cause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75369949"/>
                  </a:ext>
                </a:extLst>
              </a:tr>
              <a:tr h="746177">
                <a:tc rowSpan="2">
                  <a:txBody>
                    <a:bodyPr/>
                    <a:lstStyle/>
                    <a:p>
                      <a:pPr algn="ctr"/>
                      <a:endParaRPr lang="en-GB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 2: Enabling Paging Reception for MSIM Device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negotiates “scheduling gap” in RAN A to listen paging in RAN B 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(Note 1)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paging purposes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46411805"/>
                  </a:ext>
                </a:extLst>
              </a:tr>
              <a:tr h="58708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Implementation-based (e.g. alternating USIMs when monitoring POs) 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(Note 1)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 1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paging collision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01338900"/>
                  </a:ext>
                </a:extLst>
              </a:tr>
              <a:tr h="520173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 3: Coordinated leaving for MSIM device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 RRC release in NG-RAN based on N2 request.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(Sol 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 2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Leaving Message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61820192"/>
                  </a:ext>
                </a:extLst>
              </a:tr>
              <a:tr h="53170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UE-requested Leave/resume via RRC 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(Sol 5/6)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RAN2/3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 2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Leaving Message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05520210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BC489DBD-E499-4B26-A5E1-841796C9536D}"/>
              </a:ext>
            </a:extLst>
          </p:cNvPr>
          <p:cNvSpPr txBox="1">
            <a:spLocks/>
          </p:cNvSpPr>
          <p:nvPr/>
        </p:nvSpPr>
        <p:spPr>
          <a:xfrm>
            <a:off x="1618098" y="6042856"/>
            <a:ext cx="5760640" cy="288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Font typeface="Arial" pitchFamily="34" charset="0"/>
              <a:buNone/>
            </a:pPr>
            <a:r>
              <a:rPr lang="en-US" sz="1800" b="1" dirty="0"/>
              <a:t>Note 1: New agreed solution</a:t>
            </a:r>
            <a:r>
              <a:rPr lang="en-US" altLang="zh-CN" sz="1800" b="1" dirty="0"/>
              <a:t>s</a:t>
            </a:r>
            <a:r>
              <a:rPr lang="en-US" sz="1800" b="1" dirty="0"/>
              <a:t> to be captured in TR 23.761</a:t>
            </a:r>
            <a:endParaRPr lang="en-GB" sz="1800" b="1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07374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to start at Q3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952328"/>
          </a:xfrm>
        </p:spPr>
        <p:txBody>
          <a:bodyPr anchor="t">
            <a:noAutofit/>
          </a:bodyPr>
          <a:lstStyle/>
          <a:p>
            <a:pPr hangingPunct="0"/>
            <a:r>
              <a:rPr lang="en-GB" sz="2000" dirty="0"/>
              <a:t>According to the current SA2 work plan, the FS_MUSIM study and normative work are scheduled for completion in Q3 and Q4</a:t>
            </a:r>
          </a:p>
          <a:p>
            <a:pPr hangingPunct="0"/>
            <a:r>
              <a:rPr lang="en-US" sz="2000" dirty="0"/>
              <a:t>Majority of proposed solutions by SA2 require RAN WGs evaluation and input to allow SA2 to conclude the SI as scheduled and down select the right solutions for normative works</a:t>
            </a:r>
            <a:r>
              <a:rPr lang="en-GB" sz="2000" dirty="0"/>
              <a:t>.</a:t>
            </a:r>
          </a:p>
          <a:p>
            <a:pPr hangingPunct="0"/>
            <a:r>
              <a:rPr lang="en-GB" sz="2000" b="1" dirty="0"/>
              <a:t>Observation: early RAN2 analysis about both RAN2 and SA2 related solutions will help SA2 progress and SA2 SI completion.</a:t>
            </a:r>
          </a:p>
          <a:p>
            <a:r>
              <a:rPr lang="en-GB" sz="2000" b="1" dirty="0"/>
              <a:t>Proposal: RAN2 MSIM WI should begin at RAN2 2020 Q3 meeting</a:t>
            </a:r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5180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Annex: Potential RAN2 MSIM Time Plan</a:t>
            </a:r>
            <a:endParaRPr lang="en-US" sz="4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D7EB1718-C0E9-4D5F-892E-ECF0B8CE57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159164"/>
              </p:ext>
            </p:extLst>
          </p:nvPr>
        </p:nvGraphicFramePr>
        <p:xfrm>
          <a:off x="467544" y="1124744"/>
          <a:ext cx="8064896" cy="4138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750">
                  <a:extLst>
                    <a:ext uri="{9D8B030D-6E8A-4147-A177-3AD203B41FA5}">
                      <a16:colId xmlns:a16="http://schemas.microsoft.com/office/drawing/2014/main" xmlns="" val="1684177818"/>
                    </a:ext>
                  </a:extLst>
                </a:gridCol>
                <a:gridCol w="1850216">
                  <a:extLst>
                    <a:ext uri="{9D8B030D-6E8A-4147-A177-3AD203B41FA5}">
                      <a16:colId xmlns:a16="http://schemas.microsoft.com/office/drawing/2014/main" xmlns="" val="542039986"/>
                    </a:ext>
                  </a:extLst>
                </a:gridCol>
                <a:gridCol w="2912657">
                  <a:extLst>
                    <a:ext uri="{9D8B030D-6E8A-4147-A177-3AD203B41FA5}">
                      <a16:colId xmlns:a16="http://schemas.microsoft.com/office/drawing/2014/main" xmlns="" val="1730320202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xmlns="" val="4199700316"/>
                    </a:ext>
                  </a:extLst>
                </a:gridCol>
              </a:tblGrid>
              <a:tr h="33194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Obj1:Paging Collision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Obj2: Coordinated Leaving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Obj3: Paging Cause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30333213"/>
                  </a:ext>
                </a:extLst>
              </a:tr>
              <a:tr h="35043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Potential solutions description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 for UE leaving Message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Evaluation of SA2 MUSIM SI solutions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7524840"/>
                  </a:ext>
                </a:extLst>
              </a:tr>
              <a:tr h="185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 evaluation and down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Solutions for UE leaving message for identified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95583746"/>
                  </a:ext>
                </a:extLst>
              </a:tr>
              <a:tr h="877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 specification, if needed, for paging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Solutions for UE leaving message for identified scenarios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Initial discussion on paging cause based on SA2 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3235970"/>
                  </a:ext>
                </a:extLst>
              </a:tr>
              <a:tr h="2951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Finalizing solutions and stage 3 description</a:t>
                      </a:r>
                    </a:p>
                    <a:p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stage 2 and begin stage 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Solutions for UE leaving message for identified scenarios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Detailed 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48492419"/>
                  </a:ext>
                </a:extLst>
              </a:tr>
              <a:tr h="5729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corrections, Finalizing stage 3, WI completion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7163898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69401A80-BF5A-42DE-9103-8441ABA38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517232"/>
            <a:ext cx="8352928" cy="576064"/>
          </a:xfrm>
        </p:spPr>
        <p:txBody>
          <a:bodyPr anchor="t">
            <a:noAutofit/>
          </a:bodyPr>
          <a:lstStyle/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96789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4634</TotalTime>
  <Words>429</Words>
  <Application>Microsoft Office PowerPoint</Application>
  <PresentationFormat>全屏显示(4:3)</PresentationFormat>
  <Paragraphs>74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Theme</vt:lpstr>
      <vt:lpstr>RAN schedule for the  Multi-SIM WI</vt:lpstr>
      <vt:lpstr>Background</vt:lpstr>
      <vt:lpstr>Motivation to start at Q3</vt:lpstr>
      <vt:lpstr>Annex: Potential RAN2 MSIM Time Plan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R17 Multi-SIM WI Work Pla</dc:title>
  <dc:creator>蒲文娟</dc:creator>
  <cp:lastModifiedBy>Xueming Pan</cp:lastModifiedBy>
  <cp:revision>46</cp:revision>
  <dcterms:created xsi:type="dcterms:W3CDTF">2017-08-07T05:47:17Z</dcterms:created>
  <dcterms:modified xsi:type="dcterms:W3CDTF">2020-06-22T13:52:02Z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