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355" r:id="rId3"/>
    <p:sldId id="362" r:id="rId4"/>
    <p:sldId id="363" r:id="rId5"/>
    <p:sldId id="364" r:id="rId6"/>
    <p:sldId id="3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2DB98F3-DC9B-4E89-914E-ADA020174185}">
          <p14:sldIdLst>
            <p14:sldId id="256"/>
            <p14:sldId id="355"/>
            <p14:sldId id="362"/>
            <p14:sldId id="363"/>
            <p14:sldId id="364"/>
          </p14:sldIdLst>
        </p14:section>
        <p14:section name="Appendix" id="{BC283C2F-4994-499A-A961-5A850504B2B2}">
          <p14:sldIdLst>
            <p14:sldId id="3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en Li (vivo)" initials="A" lastIdx="4" clrIdx="0">
    <p:extLst>
      <p:ext uri="{19B8F6BF-5375-455C-9EA6-DF929625EA0E}">
        <p15:presenceInfo xmlns:p15="http://schemas.microsoft.com/office/powerpoint/2012/main" userId="Gen Li (vivo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DEEF"/>
    <a:srgbClr val="415FFF"/>
    <a:srgbClr val="E848EC"/>
    <a:srgbClr val="A8E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74" autoAdjust="0"/>
    <p:restoredTop sz="88190" autoAdjust="0"/>
  </p:normalViewPr>
  <p:slideViewPr>
    <p:cSldViewPr snapToGrid="0">
      <p:cViewPr varScale="1">
        <p:scale>
          <a:sx n="99" d="100"/>
          <a:sy n="99" d="100"/>
        </p:scale>
        <p:origin x="54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496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900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305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821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651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592BE-CC79-4BDA-83A2-004C09487321}" type="datetime1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8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CC474-F58B-4FF4-8260-FA2089CC4BDF}" type="datetime1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16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DB1B0-D8E4-49B5-82F4-35005C9A69D4}" type="datetime1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45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50071-7197-4E43-8855-CDE8C3A09EAF}" type="datetime1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8A78-E9E4-4DBF-91C4-1132FFEBE4D8}" type="datetime1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F15E0-708B-4C71-A938-7CC1BF8630DA}" type="datetime1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3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20238-99D0-448E-83BC-3BC62004BCED}" type="datetime1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78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1EC8-2D6C-4373-A8EF-3BD3606FBBB0}" type="datetime1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21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8D640-6321-469D-AD5F-5AF8DF575565}" type="datetime1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05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57DDF-AC3C-44CD-ACAD-A38BEE0FB2D1}" type="datetime1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66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CA988-5B8E-43CA-9ACC-340CC6163B8B}" type="datetime1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87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11E0B-D8EE-46A0-8AAE-98ADB0BF87E9}" type="datetime1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7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占位符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0054"/>
            <a:ext cx="12192000" cy="3672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72114"/>
            <a:ext cx="12192000" cy="3185887"/>
          </a:xfrm>
          <a:prstGeom prst="rect">
            <a:avLst/>
          </a:prstGeom>
        </p:spPr>
      </p:pic>
      <p:sp>
        <p:nvSpPr>
          <p:cNvPr id="7" name="文本占位符 17"/>
          <p:cNvSpPr txBox="1">
            <a:spLocks/>
          </p:cNvSpPr>
          <p:nvPr/>
        </p:nvSpPr>
        <p:spPr>
          <a:xfrm>
            <a:off x="696384" y="4781647"/>
            <a:ext cx="10799232" cy="14188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zh-CN" sz="4000" b="1" dirty="0" smtClean="0">
                <a:solidFill>
                  <a:schemeClr val="bg1"/>
                </a:solidFill>
              </a:rPr>
              <a:t>Views </a:t>
            </a:r>
            <a:r>
              <a:rPr kumimoji="1" lang="en-US" altLang="zh-CN" sz="4000" b="1" dirty="0">
                <a:solidFill>
                  <a:schemeClr val="bg1"/>
                </a:solidFill>
              </a:rPr>
              <a:t>on the objectives for unlicensed band URLLC/</a:t>
            </a:r>
            <a:r>
              <a:rPr kumimoji="1" lang="en-US" altLang="zh-CN" sz="4000" b="1" dirty="0" err="1">
                <a:solidFill>
                  <a:schemeClr val="bg1"/>
                </a:solidFill>
              </a:rPr>
              <a:t>IIoT</a:t>
            </a:r>
            <a:r>
              <a:rPr kumimoji="1" lang="en-US" altLang="zh-CN" sz="4000" b="1" dirty="0">
                <a:solidFill>
                  <a:schemeClr val="bg1"/>
                </a:solidFill>
              </a:rPr>
              <a:t> operation</a:t>
            </a:r>
          </a:p>
        </p:txBody>
      </p:sp>
      <p:sp>
        <p:nvSpPr>
          <p:cNvPr id="8" name="文本占位符 18"/>
          <p:cNvSpPr txBox="1">
            <a:spLocks/>
          </p:cNvSpPr>
          <p:nvPr/>
        </p:nvSpPr>
        <p:spPr>
          <a:xfrm>
            <a:off x="816076" y="4808196"/>
            <a:ext cx="10799233" cy="14188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</a:p>
          <a:p>
            <a:pPr marL="0" indent="0"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9" name="文本框 5"/>
          <p:cNvSpPr txBox="1"/>
          <p:nvPr/>
        </p:nvSpPr>
        <p:spPr>
          <a:xfrm>
            <a:off x="0" y="3689955"/>
            <a:ext cx="4942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400" b="1" dirty="0">
                <a:solidFill>
                  <a:schemeClr val="bg1"/>
                </a:solidFill>
              </a:rPr>
              <a:t>3GPP TSG-RAN WG Meeting #</a:t>
            </a:r>
            <a:r>
              <a:rPr lang="en-GB" altLang="zh-CN" sz="2400" b="1" dirty="0" smtClean="0">
                <a:solidFill>
                  <a:schemeClr val="bg1"/>
                </a:solidFill>
              </a:rPr>
              <a:t>88-e</a:t>
            </a:r>
          </a:p>
          <a:p>
            <a:r>
              <a:rPr lang="en-GB" altLang="zh-CN" sz="2400" b="1" dirty="0" smtClean="0">
                <a:solidFill>
                  <a:schemeClr val="bg1"/>
                </a:solidFill>
              </a:rPr>
              <a:t>e-Meeting, June </a:t>
            </a:r>
            <a:r>
              <a:rPr lang="en-GB" altLang="zh-CN" sz="2400" b="1" dirty="0">
                <a:solidFill>
                  <a:schemeClr val="bg1"/>
                </a:solidFill>
              </a:rPr>
              <a:t>29th – July 3rd, 2020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9526576" y="3682581"/>
            <a:ext cx="2124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bg1"/>
                </a:solidFill>
              </a:rPr>
              <a:t>RP-200947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769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080" y="212706"/>
            <a:ext cx="10044292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dirty="0" smtClean="0">
                <a:solidFill>
                  <a:schemeClr val="bg1"/>
                </a:solidFill>
                <a:latin typeface="+mn-lt"/>
                <a:ea typeface="vivo type CN简 Regular" panose="02000500000000000000" pitchFamily="50" charset="-122"/>
              </a:rPr>
              <a:t>Controlled environment</a:t>
            </a:r>
            <a:endParaRPr lang="zh-CN" altLang="en-US" sz="3600" dirty="0">
              <a:solidFill>
                <a:schemeClr val="bg1"/>
              </a:solidFill>
              <a:latin typeface="+mn-lt"/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363926" y="1111866"/>
            <a:ext cx="11333140" cy="510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ea typeface="宋体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3429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According to the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WID 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RP-193233,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controlled environments” is assumed to be an 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environment installed by the facility owner and where only sporadic interference happens</a:t>
            </a:r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CN" sz="2000" dirty="0" smtClean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It </a:t>
            </a:r>
            <a:r>
              <a:rPr lang="en-US" altLang="zh-CN" sz="2000" dirty="0" smtClean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is necessary to have </a:t>
            </a:r>
            <a:r>
              <a:rPr lang="en-US" altLang="zh-CN" sz="2000" dirty="0" smtClean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a common </a:t>
            </a:r>
            <a:r>
              <a:rPr lang="en-US" altLang="zh-CN" sz="2000" dirty="0" smtClean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understanding for </a:t>
            </a: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the “</a:t>
            </a:r>
            <a:r>
              <a:rPr lang="en-GB" altLang="zh-CN" sz="2000" dirty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controlled environments</a:t>
            </a:r>
            <a:r>
              <a:rPr lang="en-GB" altLang="zh-CN" sz="2000" dirty="0" smtClean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” since it has impacts on the scope of potential enhancements for unlicensed band URLLC/</a:t>
            </a:r>
            <a:r>
              <a:rPr lang="en-GB" altLang="zh-CN" sz="2000" dirty="0" err="1" smtClean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IIoT</a:t>
            </a:r>
            <a:r>
              <a:rPr lang="en-GB" altLang="zh-CN" sz="2000" dirty="0" smtClean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. </a:t>
            </a:r>
            <a:r>
              <a:rPr lang="en-GB" altLang="zh-CN" sz="2000" dirty="0" smtClean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Followings </a:t>
            </a:r>
            <a:r>
              <a:rPr lang="en-GB" altLang="zh-CN" sz="2000" dirty="0" smtClean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need to be clarified:</a:t>
            </a:r>
          </a:p>
          <a:p>
            <a:pPr marL="1085850" lvl="1" indent="-285750" hangingPunct="0">
              <a:lnSpc>
                <a:spcPct val="100000"/>
              </a:lnSpc>
              <a:spcBef>
                <a:spcPts val="600"/>
              </a:spcBef>
            </a:pPr>
            <a:r>
              <a:rPr lang="en-GB" altLang="zh-CN" sz="1800" dirty="0" smtClean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Single operator vs. Multiple operators?</a:t>
            </a:r>
          </a:p>
          <a:p>
            <a:pPr marL="1085850" lvl="1" indent="-285750" hangingPunct="0">
              <a:lnSpc>
                <a:spcPct val="100000"/>
              </a:lnSpc>
              <a:spcBef>
                <a:spcPts val="600"/>
              </a:spcBef>
            </a:pP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Wi-Fi 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absence vs. Wi-Fi 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presence? </a:t>
            </a:r>
          </a:p>
          <a:p>
            <a:pPr marL="1085850" lvl="1" indent="-285750" hangingPunct="0">
              <a:lnSpc>
                <a:spcPct val="100000"/>
              </a:lnSpc>
              <a:spcBef>
                <a:spcPts val="600"/>
              </a:spcBef>
            </a:pP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Target LBT scheme for the controlled environment?</a:t>
            </a:r>
          </a:p>
          <a:p>
            <a:pPr marL="1085850" lvl="1" indent="-285750" hangingPunct="0">
              <a:lnSpc>
                <a:spcPct val="100000"/>
              </a:lnSpc>
              <a:spcBef>
                <a:spcPts val="600"/>
              </a:spcBef>
            </a:pP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LBT failure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probability?</a:t>
            </a:r>
            <a:endParaRPr lang="en-GB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CN" sz="2000" dirty="0" smtClean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To </a:t>
            </a: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meet the </a:t>
            </a:r>
            <a:r>
              <a:rPr lang="en-US" altLang="zh-CN" sz="2000" dirty="0" err="1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QoS</a:t>
            </a: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 requirement of URLLC/</a:t>
            </a:r>
            <a:r>
              <a:rPr lang="en-US" altLang="zh-CN" sz="2000" dirty="0" err="1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IIoT</a:t>
            </a: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2000" dirty="0" smtClean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services on unlicensed band, </a:t>
            </a:r>
            <a:endParaRPr lang="en-US" altLang="zh-CN" sz="2000" dirty="0">
              <a:solidFill>
                <a:schemeClr val="tx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1085850" lvl="1" indent="-28575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At least support the controlled environment where the URLLC/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IIoT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services is operated by a single operator in a network without co-existence with Wi-Fi</a:t>
            </a: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.</a:t>
            </a:r>
          </a:p>
          <a:p>
            <a:pPr marL="1085850" lvl="1" indent="-28575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At least support FBE scheme to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meet the regulation requirements for unlicensed </a:t>
            </a: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band.</a:t>
            </a:r>
          </a:p>
          <a:p>
            <a:pPr marL="1085850" lvl="1" indent="-28575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Whether to increase the transmission opportunities in frequency and/or time domain depends on the assumption of LBT failure probability</a:t>
            </a:r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25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13972" y="193551"/>
            <a:ext cx="10207554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dirty="0">
                <a:solidFill>
                  <a:schemeClr val="bg1"/>
                </a:solidFill>
                <a:latin typeface="+mn-lt"/>
                <a:ea typeface="vivo type CN简 Regular" panose="02000500000000000000" pitchFamily="50" charset="-122"/>
              </a:rPr>
              <a:t>Enhancements of R16 IIOT/URLLC featured in </a:t>
            </a:r>
            <a:r>
              <a:rPr lang="en-US" altLang="zh-CN" sz="3600" dirty="0" smtClean="0">
                <a:solidFill>
                  <a:schemeClr val="bg1"/>
                </a:solidFill>
                <a:latin typeface="+mn-lt"/>
                <a:ea typeface="vivo type CN简 Regular" panose="02000500000000000000" pitchFamily="50" charset="-122"/>
              </a:rPr>
              <a:t>NR-U (1)</a:t>
            </a:r>
            <a:endParaRPr lang="zh-CN" altLang="en-US" sz="3600" dirty="0">
              <a:solidFill>
                <a:schemeClr val="bg1"/>
              </a:solidFill>
              <a:latin typeface="+mn-lt"/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363926" y="1111866"/>
            <a:ext cx="11333140" cy="525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ea typeface="宋体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3429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At least support following enhancements as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objectives to ensure Release 16 feature compatibility with unlicensed band URLLC/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IIoT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operation </a:t>
            </a:r>
          </a:p>
          <a:p>
            <a:pPr marL="1085850" lvl="1" indent="-285750" hangingPunct="0">
              <a:lnSpc>
                <a:spcPct val="100000"/>
              </a:lnSpc>
              <a:spcBef>
                <a:spcPts val="600"/>
              </a:spcBef>
            </a:pPr>
            <a:r>
              <a:rPr lang="zh-CN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Enhanced functionalities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zh-CN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DCI format 0_2/1_2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endParaRPr lang="en-US" altLang="zh-C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hangingPunct="0">
              <a:lnSpc>
                <a:spcPct val="100000"/>
              </a:lnSpc>
              <a:spcBef>
                <a:spcPts val="600"/>
              </a:spcBef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hangingPunct="0">
              <a:lnSpc>
                <a:spcPct val="100000"/>
              </a:lnSpc>
              <a:spcBef>
                <a:spcPts val="600"/>
              </a:spcBef>
              <a:buNone/>
            </a:pPr>
            <a:endParaRPr lang="en-US" altLang="zh-C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hangingPunct="0">
              <a:lnSpc>
                <a:spcPct val="100000"/>
              </a:lnSpc>
              <a:spcBef>
                <a:spcPts val="600"/>
              </a:spcBef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hangingPunct="0">
              <a:lnSpc>
                <a:spcPct val="100000"/>
              </a:lnSpc>
              <a:spcBef>
                <a:spcPts val="600"/>
              </a:spcBef>
              <a:buNone/>
            </a:pPr>
            <a:endParaRPr lang="en-US" altLang="zh-C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hangingPunct="0">
              <a:lnSpc>
                <a:spcPct val="100000"/>
              </a:lnSpc>
              <a:spcBef>
                <a:spcPts val="600"/>
              </a:spcBef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hangingPunct="0">
              <a:lnSpc>
                <a:spcPct val="100000"/>
              </a:lnSpc>
              <a:spcBef>
                <a:spcPts val="600"/>
              </a:spcBef>
              <a:buNone/>
            </a:pPr>
            <a:endParaRPr lang="en-US" altLang="zh-C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5850" lvl="1" indent="-28575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Enhanced HARQ-ACK codebook(s) with different priorities</a:t>
            </a:r>
          </a:p>
          <a:p>
            <a:pPr marL="1485900" lvl="2" indent="-28575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Support enhanced type 2 codebook with different (High and low) priorities</a:t>
            </a:r>
          </a:p>
          <a:p>
            <a:pPr marL="1485900" lvl="2" indent="-28575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Support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enhanced type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3 HARQ-ACK codebook containing high and/or low priority HARQ-ACK feedback for PDSCHs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3</a:t>
            </a:fld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09954"/>
              </p:ext>
            </p:extLst>
          </p:nvPr>
        </p:nvGraphicFramePr>
        <p:xfrm>
          <a:off x="866876" y="2472266"/>
          <a:ext cx="10654564" cy="2297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0684">
                  <a:extLst>
                    <a:ext uri="{9D8B030D-6E8A-4147-A177-3AD203B41FA5}">
                      <a16:colId xmlns:a16="http://schemas.microsoft.com/office/drawing/2014/main" val="1200647344"/>
                    </a:ext>
                  </a:extLst>
                </a:gridCol>
                <a:gridCol w="5643880">
                  <a:extLst>
                    <a:ext uri="{9D8B030D-6E8A-4147-A177-3AD203B41FA5}">
                      <a16:colId xmlns:a16="http://schemas.microsoft.com/office/drawing/2014/main" val="2767835675"/>
                    </a:ext>
                  </a:extLst>
                </a:gridCol>
              </a:tblGrid>
              <a:tr h="410719">
                <a:tc>
                  <a:txBody>
                    <a:bodyPr/>
                    <a:lstStyle/>
                    <a:p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DCI format 0_2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DCI format 1_2</a:t>
                      </a:r>
                      <a:endParaRPr lang="zh-CN" altLang="en-US" sz="1600" b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1254189"/>
                  </a:ext>
                </a:extLst>
              </a:tr>
              <a:tr h="1887135"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CG-DFI indication for configured grant </a:t>
                      </a:r>
                      <a:endParaRPr lang="zh-CN" altLang="zh-CN" sz="16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interlaced UL resource allocation</a:t>
                      </a:r>
                      <a:endParaRPr lang="zh-CN" altLang="zh-CN" sz="16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multi-PUSCH scheduling</a:t>
                      </a:r>
                      <a:endParaRPr lang="zh-CN" altLang="zh-CN" sz="16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Enhanced DAI for enhanced type 2 HARQ-ACK codebook</a:t>
                      </a:r>
                      <a:endParaRPr lang="zh-CN" altLang="zh-CN" sz="16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da-DK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ChannelAccess-CPext-CAPC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</a:t>
                      </a:r>
                      <a:r>
                        <a:rPr lang="en-GB" altLang="zh-CN" sz="16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Scell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dormancy indication (case 1)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da-DK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One-shot HARQ-ACK request for type 3 codebook</a:t>
                      </a:r>
                      <a:endParaRPr lang="zh-CN" altLang="zh-CN" sz="16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lv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enhanced type 2 codebook, including </a:t>
                      </a:r>
                    </a:p>
                    <a:p>
                      <a:pPr marL="742950" lvl="1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da-DK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PDSCH group index  </a:t>
                      </a:r>
                      <a:endParaRPr lang="zh-CN" altLang="zh-CN" sz="16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742950" lvl="1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da-DK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feedback indicator  </a:t>
                      </a:r>
                      <a:endParaRPr lang="zh-CN" altLang="zh-CN" sz="16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742950" lvl="1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da-DK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Number of requested PDSCH group(s)  </a:t>
                      </a:r>
                      <a:endParaRPr lang="zh-CN" altLang="zh-CN" sz="16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lv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da-DK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ChannelAccess-Cpext</a:t>
                      </a:r>
                      <a:endParaRPr lang="zh-CN" altLang="zh-CN" sz="16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lv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da-DK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Scell dormancy indication (case 1 and case 2)</a:t>
                      </a:r>
                      <a:endParaRPr lang="zh-CN" altLang="zh-CN" sz="16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387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4651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18486" y="193238"/>
            <a:ext cx="10207554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dirty="0">
                <a:solidFill>
                  <a:schemeClr val="bg1"/>
                </a:solidFill>
                <a:latin typeface="+mn-lt"/>
                <a:ea typeface="vivo type CN简 Regular" panose="02000500000000000000" pitchFamily="50" charset="-122"/>
              </a:rPr>
              <a:t>Enhancements of R16 IIOT/URLLC featured in </a:t>
            </a:r>
            <a:r>
              <a:rPr lang="en-US" altLang="zh-CN" sz="3600" dirty="0" smtClean="0">
                <a:solidFill>
                  <a:schemeClr val="bg1"/>
                </a:solidFill>
                <a:latin typeface="+mn-lt"/>
                <a:ea typeface="vivo type CN简 Regular" panose="02000500000000000000" pitchFamily="50" charset="-122"/>
              </a:rPr>
              <a:t>NR-U (2)</a:t>
            </a:r>
            <a:endParaRPr lang="zh-CN" altLang="en-US" sz="3600" dirty="0">
              <a:solidFill>
                <a:schemeClr val="bg1"/>
              </a:solidFill>
              <a:latin typeface="+mn-lt"/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363926" y="1111866"/>
            <a:ext cx="11333140" cy="570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ea typeface="宋体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3429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At least support following enhancements as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objectives to ensure Release 16 feature compatibility with unlicensed band URLLC/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IIoT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operation </a:t>
            </a:r>
          </a:p>
          <a:p>
            <a:pPr marL="742950" lvl="2" hangingPunc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a-DK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Enhanced PUSCH </a:t>
            </a:r>
          </a:p>
          <a:p>
            <a:pPr marL="1143000" lvl="3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Support of multi-PUSCH transmission (DG and CG) with type A or type B repetition for each PUSCH transmission</a:t>
            </a:r>
            <a:endParaRPr lang="zh-CN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endParaRPr lang="da-DK" altLang="zh-CN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endParaRPr lang="da-DK" altLang="zh-CN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endParaRPr lang="da-DK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endParaRPr lang="da-DK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endParaRPr lang="da-DK" altLang="zh-CN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2" hangingPunc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a-DK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Enhanced DL SPS</a:t>
            </a:r>
          </a:p>
          <a:p>
            <a:pPr marL="1143000" lvl="3" hangingPunct="0">
              <a:lnSpc>
                <a:spcPct val="100000"/>
              </a:lnSpc>
              <a:spcBef>
                <a:spcPts val="600"/>
              </a:spcBef>
            </a:pPr>
            <a:r>
              <a:rPr lang="da-DK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HARQ-ACK feedback skipping for DL SPS if the SPS is not tranmistted by the gNB due to LBT failure </a:t>
            </a:r>
            <a:endParaRPr lang="zh-CN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0" lvl="3" hangingPunct="0">
              <a:lnSpc>
                <a:spcPct val="100000"/>
              </a:lnSpc>
              <a:spcBef>
                <a:spcPts val="600"/>
              </a:spcBef>
            </a:pPr>
            <a:r>
              <a:rPr lang="da-DK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For enhanced type 2 HARQ codebook, HARQ-ACK retransmission for DL SPS due to LBT failure </a:t>
            </a:r>
            <a:endParaRPr lang="zh-CN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2" hangingPunc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Enhanced Intra-UE UCI multiplexing to reduce UCI dropping considering the LBT in NRU</a:t>
            </a:r>
          </a:p>
          <a:p>
            <a:pPr marL="1143000" lvl="3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Parallel PUCCH and PUSCH transmissions at least on different CCs, </a:t>
            </a:r>
          </a:p>
          <a:p>
            <a:pPr marL="1600200" lvl="4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i.e., PUCCH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on licensed CC and PUSCH on unlicensed CC. </a:t>
            </a:r>
          </a:p>
          <a:p>
            <a:pPr marL="1143000" lvl="3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UCI multiplexing on PUSCH depends on the LBT category and/or LBT outcome of the PUSCH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4</a:t>
            </a:fld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1679" y="2647192"/>
            <a:ext cx="8017722" cy="158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74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18486" y="193238"/>
            <a:ext cx="10207554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dirty="0" smtClean="0">
                <a:solidFill>
                  <a:schemeClr val="bg1"/>
                </a:solidFill>
                <a:latin typeface="+mn-lt"/>
                <a:ea typeface="vivo type CN简 Regular" panose="02000500000000000000" pitchFamily="50" charset="-122"/>
              </a:rPr>
              <a:t>NR-U enhancements to support URLLC/IIOT</a:t>
            </a:r>
            <a:endParaRPr lang="zh-CN" altLang="en-US" sz="3600" dirty="0">
              <a:solidFill>
                <a:schemeClr val="bg1"/>
              </a:solidFill>
              <a:latin typeface="+mn-lt"/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363926" y="1111866"/>
            <a:ext cx="11333140" cy="328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ea typeface="宋体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3429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Support FBE as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channel access mode for URLLC/IIOT unlicensed band 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operation and support following enhancements:  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0" lvl="3" hangingPunct="0">
              <a:lnSpc>
                <a:spcPct val="100000"/>
              </a:lnSpc>
              <a:spcBef>
                <a:spcPts val="600"/>
              </a:spcBef>
            </a:pPr>
            <a:r>
              <a:rPr lang="zh-CN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Support of UE initiated COT for UL transmission (DG and CG) in FBE mode, including the ED threshold </a:t>
            </a:r>
            <a:r>
              <a:rPr lang="zh-CN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determination</a:t>
            </a:r>
            <a:endParaRPr lang="en-US" altLang="zh-CN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0" lvl="3" hangingPunct="0">
              <a:lnSpc>
                <a:spcPct val="100000"/>
              </a:lnSpc>
              <a:spcBef>
                <a:spcPts val="600"/>
              </a:spcBef>
            </a:pPr>
            <a:r>
              <a:rPr lang="zh-CN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Consider different FFPs for gNB and UE, and different FFPs for different services.  </a:t>
            </a:r>
          </a:p>
          <a:p>
            <a:pPr marL="1143000" lvl="3" hangingPunct="0">
              <a:lnSpc>
                <a:spcPct val="100000"/>
              </a:lnSpc>
              <a:spcBef>
                <a:spcPts val="600"/>
              </a:spcBef>
            </a:pPr>
            <a:r>
              <a:rPr lang="zh-CN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Consider service dependent ED threshold</a:t>
            </a:r>
            <a:endParaRPr lang="da-DK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da-DK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Support of UL wideband transmission alt 2, i.e. UE transmits PUSCH (DG and CG) on all sub-bands within the sub-block of scheduled/configured PUSCH which passes CCA</a:t>
            </a:r>
          </a:p>
          <a:p>
            <a:pPr marL="3429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da-DK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Support 2-step RACH with no gap between MsgA PRACH and MsgA PUSCH, MsgA PRACH and MsgA PUSCH transmission in the same </a:t>
            </a:r>
            <a:r>
              <a:rPr lang="da-DK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slot</a:t>
            </a:r>
            <a:endParaRPr lang="da-DK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944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191206" y="193238"/>
            <a:ext cx="10044292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dirty="0" smtClean="0">
                <a:solidFill>
                  <a:schemeClr val="bg1"/>
                </a:solidFill>
                <a:latin typeface="+mn-lt"/>
                <a:ea typeface="vivo type CN简 Regular" panose="02000500000000000000" pitchFamily="50" charset="-122"/>
              </a:rPr>
              <a:t>Objectives in Approved WI of RP-193233</a:t>
            </a:r>
            <a:endParaRPr lang="zh-CN" altLang="en-US" sz="3600" dirty="0">
              <a:solidFill>
                <a:schemeClr val="bg1"/>
              </a:solidFill>
              <a:latin typeface="+mn-lt"/>
              <a:ea typeface="vivo type CN简 Regular" panose="02000500000000000000" pitchFamily="50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215600"/>
              </p:ext>
            </p:extLst>
          </p:nvPr>
        </p:nvGraphicFramePr>
        <p:xfrm>
          <a:off x="360680" y="1329266"/>
          <a:ext cx="11506200" cy="49140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06200">
                  <a:extLst>
                    <a:ext uri="{9D8B030D-6E8A-4147-A177-3AD203B41FA5}">
                      <a16:colId xmlns:a16="http://schemas.microsoft.com/office/drawing/2014/main" val="218524383"/>
                    </a:ext>
                  </a:extLst>
                </a:gridCol>
              </a:tblGrid>
              <a:tr h="4914054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altLang="zh-CN" sz="1800" dirty="0" smtClean="0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Study, identify and specify if needed, required Physical Layer feedback enhancements for meeting URLLC requirements covering </a:t>
                      </a:r>
                      <a:endParaRPr lang="zh-CN" altLang="zh-CN" sz="2000" dirty="0" smtClean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  <a:p>
                      <a:pPr marL="1143000" lvl="2" indent="-228600"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n-US" altLang="zh-CN" sz="1800" dirty="0" smtClean="0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UE feedback enhancements for HARQ-ACK [RAN1]</a:t>
                      </a:r>
                      <a:endParaRPr lang="zh-CN" altLang="zh-CN" sz="2000" dirty="0" smtClean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  <a:p>
                      <a:pPr marL="1143000" lvl="2" indent="-228600"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n-US" altLang="zh-CN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CSI feedback enhancements to allow for more accurate MCS selection [RAN1]</a:t>
                      </a:r>
                      <a:endParaRPr lang="zh-CN" altLang="zh-CN" sz="2000" dirty="0" smtClean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  <a:p>
                      <a:pPr marL="394970">
                        <a:spcAft>
                          <a:spcPts val="0"/>
                        </a:spcAft>
                      </a:pPr>
                      <a:r>
                        <a:rPr lang="en-US" altLang="zh-CN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Note: DMRS-based CSI feedback is not in scope of this WI </a:t>
                      </a:r>
                      <a:endParaRPr lang="zh-CN" altLang="zh-CN" sz="2000" dirty="0" smtClean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  <a:p>
                      <a:pPr marL="394970">
                        <a:spcAft>
                          <a:spcPts val="0"/>
                        </a:spcAft>
                      </a:pPr>
                      <a:r>
                        <a:rPr lang="en-US" altLang="zh-CN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altLang="zh-CN" sz="2000" dirty="0" smtClean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r>
                        <a:rPr lang="en-US" altLang="zh-CN" sz="18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Identify potential enhancements to ensure Release 16 feature compatibility with unlicensed band URLLC/</a:t>
                      </a:r>
                      <a:r>
                        <a:rPr lang="en-US" altLang="zh-CN" sz="18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IIoT</a:t>
                      </a:r>
                      <a:r>
                        <a:rPr lang="en-US" altLang="zh-CN" sz="18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 operation in controlled environment [RAN1, RAN2]</a:t>
                      </a:r>
                      <a:endParaRPr lang="zh-CN" altLang="zh-CN" sz="2000" dirty="0" smtClean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  <a:p>
                      <a:pPr marL="742950" lvl="1" indent="-285750" algn="just"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altLang="zh-CN" sz="18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Detailed objectives to be clarified at RAN#87 based on essential issues to be identified in RAN#87 (if any)</a:t>
                      </a:r>
                      <a:endParaRPr lang="zh-CN" altLang="zh-CN" sz="2000" dirty="0" smtClean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  <a:p>
                      <a:pPr marL="1151890">
                        <a:spcAft>
                          <a:spcPts val="0"/>
                        </a:spcAft>
                      </a:pPr>
                      <a:r>
                        <a:rPr lang="en-US" altLang="zh-CN" sz="1800" dirty="0" smtClean="0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 </a:t>
                      </a:r>
                      <a:endParaRPr lang="zh-CN" altLang="zh-CN" sz="2000" dirty="0" smtClean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 startAt="3"/>
                      </a:pPr>
                      <a:r>
                        <a:rPr lang="en-GB" altLang="zh-CN" sz="1800" dirty="0" smtClean="0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Intra-UE multiplexing and prioritization of traffic with different priority based on work done in Rel.16 [RAN1]:</a:t>
                      </a:r>
                      <a:endParaRPr lang="zh-CN" altLang="zh-CN" sz="2000" dirty="0" smtClean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  <a:p>
                      <a:pPr marL="800100" lvl="1" indent="-342900" algn="just"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altLang="zh-CN" sz="1800" dirty="0" smtClean="0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Specify multiplexing behavior among HARQ-ACK/SR/CSI and PUSCH for traffic with different priorities, including the cases with UCI on PUCCH and UCI on PUSCH. </a:t>
                      </a:r>
                      <a:endParaRPr lang="zh-CN" altLang="zh-CN" sz="2000" dirty="0" smtClean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  <a:p>
                      <a:pPr marL="342900" lvl="0" indent="-342900" algn="just" defTabSz="914400" rtl="0" eaLnBrk="1" latinLnBrk="0" hangingPunct="1">
                        <a:spcAft>
                          <a:spcPts val="0"/>
                        </a:spcAft>
                        <a:buFont typeface="+mj-lt"/>
                        <a:buAutoNum type="arabicPeriod" startAt="3"/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+mn-cs"/>
                        </a:rPr>
                        <a:t>Enhancements for support of time synchronization: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+mn-cs"/>
                      </a:endParaRPr>
                    </a:p>
                    <a:p>
                      <a:pPr marL="800100" lvl="1" indent="-342900" algn="just" defTabSz="914400" rtl="0" eaLnBrk="1" latinLnBrk="0" hangingPunct="1"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+mn-cs"/>
                        </a:rPr>
                        <a:t>RAN impacts of SA2 work on uplink time synchronization for TSN, if any.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+mn-cs"/>
                        </a:rPr>
                        <a:t> [RAN2]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+mn-cs"/>
                      </a:endParaRPr>
                    </a:p>
                    <a:p>
                      <a:pPr marL="800100" lvl="1" indent="-342900" algn="just" defTabSz="914400" rtl="0" eaLnBrk="1" latinLnBrk="0" hangingPunct="1"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+mn-cs"/>
                        </a:rPr>
                        <a:t>Propagation delay compensation enhancements (including mobility issues, if any). [RAN2, RAN1, RAN3, RAN4]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+mn-cs"/>
                      </a:endParaRPr>
                    </a:p>
                    <a:p>
                      <a:pPr marL="342900" lvl="0" indent="-342900" algn="just" defTabSz="914400" rtl="0" eaLnBrk="1" latinLnBrk="0" hangingPunct="1">
                        <a:spcAft>
                          <a:spcPts val="0"/>
                        </a:spcAft>
                        <a:buFont typeface="+mj-lt"/>
                        <a:buAutoNum type="arabicPeriod" startAt="3"/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+mn-cs"/>
                        </a:rPr>
                        <a:t>RAN enhancements based on new </a:t>
                      </a:r>
                      <a:r>
                        <a:rPr lang="en-GB" altLang="zh-CN" sz="1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+mn-cs"/>
                        </a:rPr>
                        <a:t>QoS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+mn-cs"/>
                        </a:rPr>
                        <a:t> related parameters if any, e.g. survival time, decided from SA2. [RAN2, RAN3] 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300503"/>
                  </a:ext>
                </a:extLst>
              </a:tr>
            </a:tbl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466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11366</TotalTime>
  <Words>662</Words>
  <Application>Microsoft Office PowerPoint</Application>
  <PresentationFormat>宽屏</PresentationFormat>
  <Paragraphs>94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MS Gothic</vt:lpstr>
      <vt:lpstr>vivo type CN简 Bold</vt:lpstr>
      <vt:lpstr>vivo type CN简 Regular</vt:lpstr>
      <vt:lpstr>等线</vt:lpstr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Wang Lihui</cp:lastModifiedBy>
  <cp:revision>1113</cp:revision>
  <dcterms:created xsi:type="dcterms:W3CDTF">2019-03-21T01:16:59Z</dcterms:created>
  <dcterms:modified xsi:type="dcterms:W3CDTF">2020-06-22T07:14:10Z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