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7" r:id="rId3"/>
    <p:sldId id="296" r:id="rId4"/>
    <p:sldId id="298" r:id="rId5"/>
    <p:sldId id="299" r:id="rId6"/>
    <p:sldId id="300" r:id="rId7"/>
    <p:sldId id="302" r:id="rId8"/>
    <p:sldId id="306" r:id="rId9"/>
    <p:sldId id="305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FF7"/>
    <a:srgbClr val="D2DEEF"/>
    <a:srgbClr val="5B9BD5"/>
    <a:srgbClr val="0000FF"/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4" autoAdjust="0"/>
    <p:restoredTop sz="97339" autoAdjust="0"/>
  </p:normalViewPr>
  <p:slideViewPr>
    <p:cSldViewPr snapToGrid="0">
      <p:cViewPr varScale="1">
        <p:scale>
          <a:sx n="69" d="100"/>
          <a:sy n="69" d="100"/>
        </p:scale>
        <p:origin x="84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7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99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94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38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885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28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7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tp://ftp.3gpp.org/tsg_ran/TSG_RAN/TSGR_66/Docs/RP-141966.zip" TargetMode="External"/><Relationship Id="rId13" Type="http://schemas.openxmlformats.org/officeDocument/2006/relationships/hyperlink" Target="ftp://ftp.3gpp.org/tsg_ran/TSG_RAN/TSGR_76/Docs/RP-171010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ftp://ftp.3gpp.org/tsg_ran/TSG_RAN/TSGR_60/Docs/RP-130703.zip" TargetMode="External"/><Relationship Id="rId12" Type="http://schemas.openxmlformats.org/officeDocument/2006/relationships/hyperlink" Target="ftp://ftp.3gpp.org/tsg_ran/TSG_RAN/TSGR_75/Docs/RP-17022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ftp://ftp.3gpp.org/tsg_ran/TSG_RAN/TSGR_59/Docs/RP-130217.zip" TargetMode="External"/><Relationship Id="rId11" Type="http://schemas.openxmlformats.org/officeDocument/2006/relationships/hyperlink" Target="ftp://ftp.3gpp.org/tsg_ran/TSG_RAN/TSGR_74/Docs/RP-162061.zip" TargetMode="External"/><Relationship Id="rId5" Type="http://schemas.openxmlformats.org/officeDocument/2006/relationships/hyperlink" Target="ftp://ftp.3gpp.org/tsg_ran/TSG_RAN/TSGR_58/Docs/RP-122030.zip" TargetMode="External"/><Relationship Id="rId10" Type="http://schemas.openxmlformats.org/officeDocument/2006/relationships/hyperlink" Target="ftp://ftp.3gpp.org/tsg_ran/TSG_RAN/TSGR_72/Docs/RP-161323.zip" TargetMode="External"/><Relationship Id="rId4" Type="http://schemas.openxmlformats.org/officeDocument/2006/relationships/image" Target="../media/image2.png"/><Relationship Id="rId9" Type="http://schemas.openxmlformats.org/officeDocument/2006/relationships/hyperlink" Target="ftp://ftp.3gpp.org/tsg_ran/TSG_RAN/TSGR_70/Docs/RP-151917.zip" TargetMode="External"/><Relationship Id="rId14" Type="http://schemas.openxmlformats.org/officeDocument/2006/relationships/hyperlink" Target="ftp://ftp.3gpp.org/tsg_ran/TSG_RAN/TSGR_77/Docs/RP-172035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Microsoft_Visio_2003-2010___1.vsd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.w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Excel____1.xlsx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41634"/>
            <a:ext cx="12192000" cy="3185887"/>
          </a:xfrm>
          <a:prstGeom prst="rect">
            <a:avLst/>
          </a:prstGeom>
        </p:spPr>
      </p:pic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44" y="3803473"/>
            <a:ext cx="1175957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629400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3GPP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TSG RAN 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Meeting #88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-e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	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                        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	    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		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RP-200941 </a:t>
            </a:r>
            <a:endParaRPr lang="zh-CN" altLang="zh-CN" sz="2000" dirty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US" altLang="zh-CN" sz="2000" b="1" dirty="0">
                <a:latin typeface="Arial" panose="020B0604020202020204" pitchFamily="34" charset="0"/>
                <a:ea typeface="MS Mincho"/>
              </a:rPr>
              <a:t>Electronic Meeting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,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29 June – 3 July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,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2020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Agenda item:	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9.1.2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60475" indent="-126047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Source:	vivo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Title:	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C</a:t>
            </a:r>
            <a:r>
              <a:rPr lang="en-GB" altLang="zh-CN" sz="2000" b="1" dirty="0" err="1" smtClean="0">
                <a:latin typeface="Arial" panose="020B0604020202020204" pitchFamily="34" charset="0"/>
                <a:ea typeface="MS Mincho"/>
              </a:rPr>
              <a:t>onsideration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on NR SISO OTA WI</a:t>
            </a:r>
            <a:endParaRPr lang="zh-CN" altLang="zh-CN" sz="2000" dirty="0">
              <a:effectLst/>
              <a:latin typeface="Times New Roman" panose="02020603050405020304" pitchFamily="18" charset="0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Outlines  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Background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Discussion of LTE history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Consideration on NR FR1 SISO OTA</a:t>
            </a:r>
            <a:endParaRPr lang="en-GB" altLang="zh-CN" sz="2000" b="1" dirty="0" smtClean="0"/>
          </a:p>
          <a:p>
            <a:pPr marL="342900" indent="-342900">
              <a:spcAft>
                <a:spcPts val="600"/>
              </a:spcAft>
              <a:buAutoNum type="arabicPeriod"/>
            </a:pPr>
            <a:endParaRPr lang="en-GB" altLang="zh-CN" sz="2000" b="1" dirty="0"/>
          </a:p>
          <a:p>
            <a:pPr>
              <a:spcAft>
                <a:spcPts val="600"/>
              </a:spcAft>
            </a:pPr>
            <a:endParaRPr lang="en-GB" altLang="zh-CN" sz="2000" dirty="0" smtClean="0"/>
          </a:p>
          <a:p>
            <a:pPr>
              <a:spcAft>
                <a:spcPts val="600"/>
              </a:spcAft>
            </a:pPr>
            <a:endParaRPr lang="en-GB" altLang="zh-CN" sz="2000" i="1" dirty="0" smtClean="0"/>
          </a:p>
          <a:p>
            <a:pPr>
              <a:spcAft>
                <a:spcPts val="600"/>
              </a:spcAft>
            </a:pPr>
            <a:r>
              <a:rPr lang="en-US" altLang="zh-CN" sz="2000" dirty="0" smtClean="0"/>
              <a:t>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540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Background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altLang="zh-CN" b="1" dirty="0" smtClean="0"/>
              <a:t>2019.11, Reno USA, </a:t>
            </a:r>
            <a:r>
              <a:rPr lang="en-GB" altLang="zh-CN" b="1" dirty="0"/>
              <a:t>RAN5#85</a:t>
            </a:r>
            <a:endParaRPr lang="en-GB" altLang="zh-CN" b="1" dirty="0" smtClean="0"/>
          </a:p>
          <a:p>
            <a:pPr>
              <a:spcAft>
                <a:spcPts val="600"/>
              </a:spcAft>
            </a:pPr>
            <a:r>
              <a:rPr lang="en-GB" altLang="zh-CN" b="1" dirty="0" smtClean="0"/>
              <a:t>R5-198965 </a:t>
            </a:r>
            <a:r>
              <a:rPr lang="en-GB" altLang="zh-CN" b="1" dirty="0"/>
              <a:t>New SID on NR FR1 and EN-DC FR1 UE TRP and TRS, RAN5#85, Rohde &amp; Schwarz, </a:t>
            </a:r>
            <a:r>
              <a:rPr lang="en-GB" altLang="zh-CN" b="1" dirty="0" smtClean="0"/>
              <a:t>Orange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GB" altLang="zh-CN" i="1" dirty="0" smtClean="0"/>
              <a:t>“The </a:t>
            </a:r>
            <a:r>
              <a:rPr lang="en-GB" altLang="zh-CN" i="1" dirty="0"/>
              <a:t>technical objective of this study item is to </a:t>
            </a:r>
            <a:r>
              <a:rPr lang="en-GB" altLang="zh-CN" i="1" dirty="0">
                <a:solidFill>
                  <a:srgbClr val="FF0000"/>
                </a:solidFill>
              </a:rPr>
              <a:t>define the necessary testing conditions</a:t>
            </a:r>
            <a:r>
              <a:rPr lang="en-GB" altLang="zh-CN" i="1" dirty="0"/>
              <a:t> to ensure NR FR1 UE TRP and TRS are tested properly when following the methodology already defined in TS 37.544. More specifically, the SI covers the definition of </a:t>
            </a:r>
            <a:r>
              <a:rPr lang="en-GB" altLang="zh-CN" i="1" dirty="0">
                <a:solidFill>
                  <a:srgbClr val="FF0000"/>
                </a:solidFill>
              </a:rPr>
              <a:t>measurement frequencies and test procedure </a:t>
            </a:r>
            <a:r>
              <a:rPr lang="en-GB" altLang="zh-CN" i="1" dirty="0"/>
              <a:t>for the following areas pertaining to Handheld UE, LEE (Laptop Embedded Equipment) and LME (Laptop Mounted Equipment</a:t>
            </a:r>
            <a:r>
              <a:rPr lang="en-GB" altLang="zh-CN" i="1" dirty="0" smtClean="0"/>
              <a:t>)”</a:t>
            </a:r>
          </a:p>
          <a:p>
            <a:pPr>
              <a:spcAft>
                <a:spcPts val="600"/>
              </a:spcAft>
            </a:pPr>
            <a:r>
              <a:rPr lang="en-GB" altLang="zh-CN" dirty="0" smtClean="0"/>
              <a:t>Conclusion</a:t>
            </a:r>
            <a:r>
              <a:rPr lang="en-GB" altLang="zh-CN" dirty="0"/>
              <a:t>: Due to sustained objection from Apple RAN5 didn't endorse the SI proposal. It is up to the proponents to present it at the RAN plenary</a:t>
            </a:r>
            <a:r>
              <a:rPr lang="en-GB" altLang="zh-CN" dirty="0" smtClean="0"/>
              <a:t>.</a:t>
            </a:r>
          </a:p>
          <a:p>
            <a:pPr marL="342900" indent="-342900">
              <a:buFont typeface="+mj-lt"/>
              <a:buAutoNum type="arabicPeriod" startAt="2"/>
            </a:pPr>
            <a:endParaRPr lang="en-GB" altLang="zh-CN" b="1" dirty="0" smtClean="0"/>
          </a:p>
          <a:p>
            <a:pPr marL="342900" indent="-342900">
              <a:buFont typeface="+mj-lt"/>
              <a:buAutoNum type="arabicPeriod" startAt="2"/>
            </a:pPr>
            <a:r>
              <a:rPr lang="en-GB" altLang="zh-CN" b="1" dirty="0" smtClean="0"/>
              <a:t>2019.12</a:t>
            </a:r>
            <a:r>
              <a:rPr lang="en-GB" altLang="zh-CN" b="1" dirty="0"/>
              <a:t>, Spain, RAN#86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US" altLang="zh-CN" b="1" dirty="0" smtClean="0"/>
              <a:t>RP-192905</a:t>
            </a:r>
            <a:r>
              <a:rPr lang="en-US" altLang="zh-CN" dirty="0" smtClean="0"/>
              <a:t> </a:t>
            </a:r>
            <a:r>
              <a:rPr lang="en-US" altLang="zh-CN" b="1" dirty="0"/>
              <a:t>New SID on NR FR1 and EN-DC FR1 UE TRP and TRS</a:t>
            </a:r>
            <a:r>
              <a:rPr lang="en-US" altLang="zh-CN" dirty="0"/>
              <a:t>	</a:t>
            </a:r>
            <a:r>
              <a:rPr lang="en-US" altLang="zh-CN" b="1" i="1" dirty="0"/>
              <a:t>Orange Spain, Rhode &amp; Schwarz, CMCC</a:t>
            </a:r>
          </a:p>
          <a:p>
            <a:r>
              <a:rPr lang="en-US" altLang="zh-CN" b="1" dirty="0" smtClean="0"/>
              <a:t>RP-192431</a:t>
            </a:r>
            <a:r>
              <a:rPr lang="en-US" altLang="zh-CN" dirty="0" smtClean="0"/>
              <a:t> </a:t>
            </a:r>
            <a:r>
              <a:rPr lang="en-US" altLang="zh-CN" b="1" dirty="0" smtClean="0"/>
              <a:t>Views </a:t>
            </a:r>
            <a:r>
              <a:rPr lang="en-US" altLang="zh-CN" b="1" dirty="0"/>
              <a:t>on the NR FR1 TRP/TRS requirement specification</a:t>
            </a:r>
            <a:r>
              <a:rPr lang="en-US" altLang="zh-CN" dirty="0"/>
              <a:t>	</a:t>
            </a:r>
            <a:r>
              <a:rPr lang="en-US" altLang="zh-CN" b="1" i="1" dirty="0"/>
              <a:t>Apple Inc.</a:t>
            </a:r>
            <a:endParaRPr lang="en-US" altLang="zh-CN" i="1" dirty="0"/>
          </a:p>
          <a:p>
            <a:r>
              <a:rPr lang="en-US" altLang="zh-CN" i="1" dirty="0"/>
              <a:t>“Proposal: It is proposed to recast the SI proposed in [1] into a work item led by RAN4 with RAN5 given secondary responsibility with </a:t>
            </a:r>
            <a:r>
              <a:rPr lang="en-US" altLang="zh-CN" i="1" dirty="0">
                <a:solidFill>
                  <a:srgbClr val="FF0000"/>
                </a:solidFill>
              </a:rPr>
              <a:t>the objective to define UE NR FR1 and EN-DC TRP and TRS minimum requirements </a:t>
            </a:r>
            <a:r>
              <a:rPr lang="en-US" altLang="zh-CN" i="1" dirty="0"/>
              <a:t>and conformance test specification”</a:t>
            </a:r>
          </a:p>
          <a:p>
            <a:r>
              <a:rPr lang="en-US" altLang="zh-CN" b="1" dirty="0" smtClean="0"/>
              <a:t>RAN </a:t>
            </a:r>
            <a:r>
              <a:rPr lang="en-US" altLang="zh-CN" b="1" dirty="0"/>
              <a:t>chair: suggests to discuss this until March 20 to converge so that the work could be done in 3GPP</a:t>
            </a:r>
            <a:endParaRPr lang="zh-CN" altLang="zh-CN" b="1" dirty="0"/>
          </a:p>
          <a:p>
            <a:pPr>
              <a:spcAft>
                <a:spcPts val="600"/>
              </a:spcAft>
            </a:pPr>
            <a:endParaRPr lang="en-GB" altLang="zh-CN" dirty="0" smtClean="0"/>
          </a:p>
          <a:p>
            <a:endParaRPr lang="en-GB" altLang="zh-CN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50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513206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It is “painful”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About 6 years : 2012.12 RAN#58~</a:t>
            </a:r>
            <a:r>
              <a:rPr lang="en-US" altLang="zh-CN" sz="2000" dirty="0"/>
              <a:t> 2018.3 </a:t>
            </a:r>
            <a:r>
              <a:rPr lang="en-US" altLang="zh-CN" sz="2000" dirty="0" smtClean="0"/>
              <a:t>RAN#79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3 </a:t>
            </a:r>
            <a:r>
              <a:rPr lang="en-GB" altLang="zh-CN" sz="2000" dirty="0" smtClean="0"/>
              <a:t>Rapporteur companies: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Nokia </a:t>
            </a:r>
            <a:r>
              <a:rPr lang="en-US" altLang="zh-CN" sz="2000" dirty="0" smtClean="0"/>
              <a:t>2012.12~2016.6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Telecom </a:t>
            </a:r>
            <a:r>
              <a:rPr lang="en-US" altLang="zh-CN" sz="2000" dirty="0"/>
              <a:t>Italia and </a:t>
            </a:r>
            <a:r>
              <a:rPr lang="en-US" altLang="zh-CN" sz="2000" dirty="0" smtClean="0"/>
              <a:t>Vodafone, 2016.6 ~2018.3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20 revisions of WID: most only change completion date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Numerous effort from participating companies: research,  testing, contributions, meeting time and life time!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No consensus, WI </a:t>
            </a:r>
            <a:r>
              <a:rPr lang="en-US" altLang="zh-CN" sz="2000" smtClean="0"/>
              <a:t>was stopped.</a:t>
            </a:r>
            <a:endParaRPr lang="zh-CN" altLang="zh-CN" sz="2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743548"/>
              </p:ext>
            </p:extLst>
          </p:nvPr>
        </p:nvGraphicFramePr>
        <p:xfrm>
          <a:off x="5783579" y="1592748"/>
          <a:ext cx="6223698" cy="50873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77290"/>
                <a:gridCol w="1244234"/>
                <a:gridCol w="1266166"/>
                <a:gridCol w="1418004"/>
                <a:gridCol w="1418004"/>
              </a:tblGrid>
              <a:tr h="11637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meeting #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TSG Tdoc number of status report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</a:t>
                      </a:r>
                      <a:r>
                        <a:rPr lang="en-GB" sz="1200" dirty="0" err="1">
                          <a:effectLst/>
                        </a:rPr>
                        <a:t>Tdoc</a:t>
                      </a:r>
                      <a:r>
                        <a:rPr lang="en-GB" sz="1200" dirty="0">
                          <a:effectLst/>
                        </a:rPr>
                        <a:t> of WI/SI description sheet as approved by TSG (if any)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overall level of completion 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completion date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4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WI/SI started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5"/>
                        </a:rPr>
                        <a:t>RP-122030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RP-130067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6"/>
                        </a:rPr>
                        <a:t>RP-130217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RP-130496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RP-130974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RP-131509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15%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RP-140257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RP-140785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RP-141158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RP-141973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8"/>
                        </a:rPr>
                        <a:t>RP-141966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RP-150104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RP-150615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RP-151227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Dec 2015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RP-151913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RP-160231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RP-161329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RP-161529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RP-162060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RP-</a:t>
                      </a:r>
                      <a:r>
                        <a:rPr lang="en-US" sz="1200" u="sng">
                          <a:effectLst/>
                          <a:hlinkClick r:id="rId11"/>
                        </a:rPr>
                        <a:t>162061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RP-170221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RP-</a:t>
                      </a:r>
                      <a:r>
                        <a:rPr lang="en-US" sz="1200" u="sng" dirty="0">
                          <a:effectLst/>
                          <a:hlinkClick r:id="rId12"/>
                        </a:rPr>
                        <a:t>170223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RP-171007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3"/>
                        </a:rPr>
                        <a:t>RP-171010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RP-171585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4"/>
                        </a:rPr>
                        <a:t>RP-172035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March 2018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995160" y="1131570"/>
            <a:ext cx="3015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Revisions of LTE SISO OTA WID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235498" y="4869180"/>
            <a:ext cx="1415848" cy="19888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445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7258051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Still, It is valuable.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Sophisticated frameworks have been developed.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CDF approach: obtain candidate values from </a:t>
            </a:r>
            <a:r>
              <a:rPr lang="en-US" altLang="zh-CN" sz="2000" dirty="0"/>
              <a:t>specific </a:t>
            </a:r>
            <a:r>
              <a:rPr lang="en-US" altLang="zh-CN" sz="2000" dirty="0" smtClean="0"/>
              <a:t>percentiles of CDF curves, then refine them by factors like number of supported bands 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joint band passing rate (JBPR</a:t>
            </a:r>
            <a:r>
              <a:rPr lang="en-US" altLang="zh-CN" sz="2000" dirty="0" smtClean="0"/>
              <a:t>): </a:t>
            </a:r>
            <a:r>
              <a:rPr lang="en-GB" altLang="zh-CN" sz="2000" dirty="0" smtClean="0"/>
              <a:t>measurement over </a:t>
            </a:r>
            <a:r>
              <a:rPr lang="en-GB" altLang="zh-CN" sz="2000" dirty="0"/>
              <a:t>a selected set of bands and evaluating the ratio of the number of passed UEs over the total number of </a:t>
            </a:r>
            <a:r>
              <a:rPr lang="en-GB" altLang="zh-CN" sz="2000" dirty="0" smtClean="0"/>
              <a:t>UEs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Numerals testing data submitted from operators, vendors and testing organizations: &gt; 1000 TRP&amp;TRS test points</a:t>
            </a:r>
            <a:endParaRPr lang="en-US" altLang="zh-CN" sz="20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340973"/>
              </p:ext>
            </p:extLst>
          </p:nvPr>
        </p:nvGraphicFramePr>
        <p:xfrm>
          <a:off x="7993366" y="2148841"/>
          <a:ext cx="3968129" cy="4300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1" name="Visio" r:id="rId7" imgW="6231427" imgH="8999100" progId="Visio.Drawing.11">
                  <p:embed/>
                </p:oleObj>
              </mc:Choice>
              <mc:Fallback>
                <p:oleObj name="Visio" r:id="rId7" imgW="6231427" imgH="89991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3366" y="2148841"/>
                        <a:ext cx="3968129" cy="430089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909560" y="1188720"/>
            <a:ext cx="3874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Example flow chart of JBPR </a:t>
            </a:r>
          </a:p>
          <a:p>
            <a:pPr algn="ctr"/>
            <a:r>
              <a:rPr lang="en-US" altLang="zh-CN" dirty="0" smtClean="0"/>
              <a:t>(from R4-1702766 Samsung)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781085"/>
              </p:ext>
            </p:extLst>
          </p:nvPr>
        </p:nvGraphicFramePr>
        <p:xfrm>
          <a:off x="2788920" y="5444847"/>
          <a:ext cx="2343150" cy="1208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" name="工作表" showAsIcon="1" r:id="rId10" imgW="914400" imgH="828720" progId="Excel.Sheet.12">
                  <p:embed/>
                </p:oleObj>
              </mc:Choice>
              <mc:Fallback>
                <p:oleObj name="工作表" showAsIcon="1" r:id="rId10" imgW="914400" imgH="8287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88920" y="5444847"/>
                        <a:ext cx="2343150" cy="1208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62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on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883539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3 options to proceed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Option1: only test methodology in RAN5 (</a:t>
            </a:r>
            <a:r>
              <a:rPr lang="en-US" altLang="zh-CN" sz="2000" dirty="0" smtClean="0"/>
              <a:t>RP-192905)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Option2: define minimum requirements in RAN4, then RAN5 (normal procedure, </a:t>
            </a:r>
            <a:r>
              <a:rPr lang="en-US" altLang="zh-CN" sz="2000" dirty="0"/>
              <a:t>RP-192431</a:t>
            </a:r>
            <a:r>
              <a:rPr lang="en-US" altLang="zh-CN" sz="2000" dirty="0" smtClean="0"/>
              <a:t>)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Option3: nothing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i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Proposal: adopt </a:t>
            </a:r>
            <a:r>
              <a:rPr lang="en-GB" altLang="zh-CN" sz="2000" b="1" dirty="0" smtClean="0"/>
              <a:t>option2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There are clear</a:t>
            </a:r>
            <a:r>
              <a:rPr lang="en-GB" altLang="zh-CN" sz="2000" dirty="0" smtClean="0"/>
              <a:t> demands from proponents of  option1</a:t>
            </a:r>
            <a:r>
              <a:rPr lang="en-US" altLang="zh-CN" sz="2000" dirty="0" smtClean="0"/>
              <a:t>, option3 is precluded</a:t>
            </a:r>
            <a:endParaRPr lang="en-GB" altLang="zh-CN" sz="2000" dirty="0" smtClean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3GPP study and consensus on </a:t>
            </a:r>
            <a:r>
              <a:rPr lang="en-US" altLang="zh-CN" sz="2000" dirty="0"/>
              <a:t>NR FR1 SISO OTA </a:t>
            </a:r>
            <a:r>
              <a:rPr lang="en-GB" altLang="zh-CN" sz="2000" dirty="0" smtClean="0"/>
              <a:t>performance requirements is highly meaningful for 5G industry  </a:t>
            </a:r>
            <a:endParaRPr lang="en-GB" altLang="zh-CN" sz="2000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82255"/>
              </p:ext>
            </p:extLst>
          </p:nvPr>
        </p:nvGraphicFramePr>
        <p:xfrm>
          <a:off x="9806940" y="4125530"/>
          <a:ext cx="1954530" cy="241615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5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Supporting IM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Vodafone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Telecom Italia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Rohde &amp; Schwarz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CMCC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NTT DOCOMO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China Unicom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China Telecom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25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KDDI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AT&amp;T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406604" y="3378485"/>
            <a:ext cx="2675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altLang="zh-CN" dirty="0"/>
              <a:t>Supporting </a:t>
            </a:r>
            <a:r>
              <a:rPr lang="en-GB" altLang="zh-CN" dirty="0" smtClean="0"/>
              <a:t>companies of </a:t>
            </a:r>
            <a:r>
              <a:rPr lang="en-US" altLang="zh-CN" dirty="0"/>
              <a:t>RP-192905 </a:t>
            </a:r>
            <a:endParaRPr lang="zh-CN" altLang="zh-CN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529" y="4868987"/>
            <a:ext cx="5555534" cy="1785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5494283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This time can be better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Experience: </a:t>
            </a:r>
            <a:r>
              <a:rPr lang="en-GB" altLang="zh-CN" sz="2000" dirty="0" smtClean="0"/>
              <a:t>long discussion on LTE, actually LTE was not far away from success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Technically</a:t>
            </a:r>
            <a:r>
              <a:rPr lang="en-GB" altLang="zh-CN" sz="2000" dirty="0" smtClean="0"/>
              <a:t>: </a:t>
            </a:r>
            <a:r>
              <a:rPr lang="en-GB" altLang="zh-CN" sz="2000" dirty="0"/>
              <a:t>NR FR2 tests are </a:t>
            </a:r>
            <a:r>
              <a:rPr lang="en-GB" altLang="zh-CN" sz="2000" dirty="0" smtClean="0"/>
              <a:t>all OTA. </a:t>
            </a:r>
            <a:r>
              <a:rPr lang="en-GB" altLang="zh-CN" sz="2000" dirty="0"/>
              <a:t>MIMO OTA is much more complex </a:t>
            </a:r>
            <a:r>
              <a:rPr lang="en-GB" altLang="zh-CN" sz="2000" dirty="0" smtClean="0"/>
              <a:t>from </a:t>
            </a:r>
            <a:r>
              <a:rPr lang="en-GB" altLang="zh-CN" sz="2000" dirty="0"/>
              <a:t>technology point of </a:t>
            </a:r>
            <a:r>
              <a:rPr lang="en-GB" altLang="zh-CN" sz="2000" dirty="0" smtClean="0"/>
              <a:t>view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/>
              <a:t>Interest</a:t>
            </a:r>
            <a:r>
              <a:rPr lang="en-GB" altLang="zh-CN" sz="2000" dirty="0" smtClean="0"/>
              <a:t>:  many operators, vendors jointed the discussion in </a:t>
            </a:r>
            <a:r>
              <a:rPr lang="en-GB" altLang="zh-CN" sz="2000" dirty="0"/>
              <a:t>both RAN5#85 and RAN#86 </a:t>
            </a:r>
            <a:r>
              <a:rPr lang="en-GB" altLang="zh-CN" sz="2000" dirty="0" smtClean="0"/>
              <a:t>meeting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zh-CN" sz="20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529" y="1535380"/>
            <a:ext cx="5607433" cy="285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756185" y="1070848"/>
            <a:ext cx="5220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dirty="0" smtClean="0"/>
              <a:t>Summary of LTE TRS proposal (from R4-1710392 intel)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70728" y="1630580"/>
            <a:ext cx="5770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B41/BHH: proposal is ~10dBm, same as CCSA requirements  which have been used for years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0943422" y="1999912"/>
            <a:ext cx="475148" cy="2746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967627" y="2274570"/>
            <a:ext cx="2267871" cy="31813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81076" y="4499654"/>
            <a:ext cx="2468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From CCSA YD/T 1484.6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6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118489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 smtClean="0"/>
              <a:t>Regional organizations already </a:t>
            </a:r>
            <a:r>
              <a:rPr lang="en-GB" altLang="zh-CN" sz="2400" dirty="0"/>
              <a:t>made significant </a:t>
            </a:r>
            <a:r>
              <a:rPr lang="en-GB" altLang="zh-CN" sz="2400" dirty="0" smtClean="0"/>
              <a:t>progress,</a:t>
            </a:r>
            <a:r>
              <a:rPr lang="en-US" altLang="zh-CN" sz="2400" dirty="0"/>
              <a:t> </a:t>
            </a:r>
            <a:r>
              <a:rPr lang="en-GB" altLang="zh-CN" sz="2400" dirty="0" smtClean="0"/>
              <a:t>CCSA</a:t>
            </a:r>
            <a:r>
              <a:rPr lang="en-GB" altLang="zh-CN" sz="2400" dirty="0"/>
              <a:t>, CTIA, etc</a:t>
            </a:r>
            <a:r>
              <a:rPr lang="en-GB" altLang="zh-CN" sz="2400" dirty="0" smtClean="0"/>
              <a:t>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/>
              <a:t>with expertise resource of 3GPP and reasonable spirit of compromise, 3GPP </a:t>
            </a:r>
            <a:r>
              <a:rPr lang="en-US" altLang="zh-CN" sz="2400" dirty="0"/>
              <a:t>consensus</a:t>
            </a:r>
            <a:r>
              <a:rPr lang="en-GB" altLang="zh-CN" sz="2400" dirty="0"/>
              <a:t> </a:t>
            </a:r>
            <a:r>
              <a:rPr lang="en-US" altLang="zh-CN" sz="2400" dirty="0"/>
              <a:t>will</a:t>
            </a:r>
            <a:r>
              <a:rPr lang="en-GB" altLang="zh-CN" sz="2400" dirty="0"/>
              <a:t> provide general guidance for the whole 5</a:t>
            </a:r>
            <a:r>
              <a:rPr lang="en-US" altLang="zh-CN" sz="2400" dirty="0"/>
              <a:t>G </a:t>
            </a:r>
            <a:r>
              <a:rPr lang="en-GB" altLang="zh-CN" sz="2400" dirty="0"/>
              <a:t>industry</a:t>
            </a:r>
            <a:r>
              <a:rPr lang="en-US" altLang="zh-CN" sz="2400" dirty="0"/>
              <a:t>!</a:t>
            </a:r>
            <a:r>
              <a:rPr lang="en-GB" altLang="zh-CN" sz="2400" dirty="0"/>
              <a:t> </a:t>
            </a: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05275"/>
              </p:ext>
            </p:extLst>
          </p:nvPr>
        </p:nvGraphicFramePr>
        <p:xfrm>
          <a:off x="651510" y="3863152"/>
          <a:ext cx="10759439" cy="23868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05000"/>
                <a:gridCol w="2407920"/>
                <a:gridCol w="1778000"/>
                <a:gridCol w="1524000"/>
                <a:gridCol w="1615440"/>
                <a:gridCol w="1529079"/>
              </a:tblGrid>
              <a:tr h="477361"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Operating band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Sensitivity (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N41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100MHz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N78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100MHz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55115" y="3105835"/>
            <a:ext cx="10594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en-GB" altLang="zh-CN" b="1" dirty="0" smtClean="0">
                <a:ea typeface="等线" panose="02010600030101010101" pitchFamily="2" charset="-122"/>
              </a:rPr>
              <a:t>Table: </a:t>
            </a:r>
            <a:r>
              <a:rPr lang="en-GB" altLang="zh-CN" b="1" dirty="0">
                <a:ea typeface="等线" panose="02010600030101010101" pitchFamily="2" charset="-122"/>
              </a:rPr>
              <a:t>Range of CCSA candidate values of Handheld NR UE TRS minimum performance requirement in free space</a:t>
            </a:r>
            <a:endParaRPr lang="zh-CN" altLang="zh-CN" dirty="0">
              <a:effectLst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98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6976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Draft WI proposal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1153424"/>
            <a:ext cx="11727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GB" altLang="zh-CN" dirty="0" smtClean="0"/>
          </a:p>
          <a:p>
            <a:pPr>
              <a:spcAft>
                <a:spcPts val="600"/>
              </a:spcAft>
            </a:pPr>
            <a:endParaRPr lang="en-GB" altLang="zh-CN" i="1" dirty="0" smtClean="0"/>
          </a:p>
          <a:p>
            <a:pPr>
              <a:spcAft>
                <a:spcPts val="600"/>
              </a:spcAft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51510" y="1440180"/>
            <a:ext cx="9396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/>
              <a:t>Please see draft </a:t>
            </a:r>
            <a:r>
              <a:rPr lang="en-US" altLang="zh-CN" sz="2400" b="1" dirty="0"/>
              <a:t>motivation and WID in </a:t>
            </a:r>
            <a:r>
              <a:rPr lang="en-US" altLang="zh-CN" sz="2400" b="1" dirty="0" smtClean="0"/>
              <a:t>RP-200942/RP-200943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10540</TotalTime>
  <Words>851</Words>
  <Application>Microsoft Office PowerPoint</Application>
  <PresentationFormat>宽屏</PresentationFormat>
  <Paragraphs>242</Paragraphs>
  <Slides>10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 Unicode MS</vt:lpstr>
      <vt:lpstr>MS Mincho</vt:lpstr>
      <vt:lpstr>vivo Bold</vt:lpstr>
      <vt:lpstr>vivo type CN简 Bold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Visio</vt:lpstr>
      <vt:lpstr>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冯三军</cp:lastModifiedBy>
  <cp:revision>810</cp:revision>
  <dcterms:created xsi:type="dcterms:W3CDTF">2019-03-21T01:16:59Z</dcterms:created>
  <dcterms:modified xsi:type="dcterms:W3CDTF">2020-06-22T09:56:58Z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