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349" r:id="rId2"/>
    <p:sldId id="363" r:id="rId3"/>
    <p:sldId id="364" r:id="rId4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330" y="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6/22/2020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22/06/2020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TSG_RAN/TSGR_86/Docs/RP-193234.zip" TargetMode="External"/><Relationship Id="rId13" Type="http://schemas.openxmlformats.org/officeDocument/2006/relationships/hyperlink" Target="https://www.3gpp.org/ftp/tsg_ran/TSG_RAN/TSGR_86/Docs/RP-193254.zip" TargetMode="External"/><Relationship Id="rId3" Type="http://schemas.openxmlformats.org/officeDocument/2006/relationships/hyperlink" Target="https://www.3gpp.org/ftp/tsg_ran/TSG_RAN/TSGR_86/Docs/RP-193239.zip" TargetMode="External"/><Relationship Id="rId7" Type="http://schemas.openxmlformats.org/officeDocument/2006/relationships/hyperlink" Target="https://www.3gpp.org/ftp/tsg_ran/TSG_RAN/TSGR_86/Docs/RP-193253.zip" TargetMode="External"/><Relationship Id="rId12" Type="http://schemas.openxmlformats.org/officeDocument/2006/relationships/hyperlink" Target="https://www.3gpp.org/ftp/tsg_ran/TSG_RAN/TSGR_86/Docs/RP-193263.zip" TargetMode="External"/><Relationship Id="rId2" Type="http://schemas.openxmlformats.org/officeDocument/2006/relationships/hyperlink" Target="https://www.3gpp.org/ftp/tsg_ran/TSG_RAN/TSGR_86/Docs/RP-193257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ran/TSG_RAN/TSGR_86/Docs/RP-193238.zip" TargetMode="External"/><Relationship Id="rId11" Type="http://schemas.openxmlformats.org/officeDocument/2006/relationships/hyperlink" Target="https://www.3gpp.org/ftp/tsg_ran/TSG_RAN/TSGR_86/Docs/RP-193255.zip" TargetMode="External"/><Relationship Id="rId5" Type="http://schemas.openxmlformats.org/officeDocument/2006/relationships/hyperlink" Target="https://www.3gpp.org/ftp/tsg_ran/TSG_RAN/TSGR_86/Docs/RP-193256.zip" TargetMode="External"/><Relationship Id="rId10" Type="http://schemas.openxmlformats.org/officeDocument/2006/relationships/hyperlink" Target="https://www.3gpp.org/ftp/tsg_ran/TSG_RAN/TSGR_86/Docs/RP-193248.zip" TargetMode="External"/><Relationship Id="rId4" Type="http://schemas.openxmlformats.org/officeDocument/2006/relationships/hyperlink" Target="https://www.3gpp.org/ftp/tsg_ran/TSG_RAN/TSGR_86/Docs/RP-193233.zip" TargetMode="External"/><Relationship Id="rId9" Type="http://schemas.openxmlformats.org/officeDocument/2006/relationships/hyperlink" Target="https://www.3gpp.org/ftp/tsg_ran/TSG_RAN/TSGR_86/Docs/RP-193251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Rel-17 Handling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RAN#88E	RP-200937</a:t>
            </a:r>
          </a:p>
          <a:p>
            <a:pPr>
              <a:tabLst>
                <a:tab pos="11199813" algn="r"/>
              </a:tabLst>
            </a:pPr>
            <a:r>
              <a:rPr lang="en-US" dirty="0" smtClean="0"/>
              <a:t>June 29</a:t>
            </a:r>
            <a:r>
              <a:rPr lang="en-US" baseline="30000" dirty="0" smtClean="0"/>
              <a:t>th</a:t>
            </a:r>
            <a:r>
              <a:rPr lang="en-US" dirty="0" smtClean="0"/>
              <a:t> – July 3</a:t>
            </a:r>
            <a:r>
              <a:rPr lang="en-US" baseline="30000" dirty="0" smtClean="0"/>
              <a:t>rd</a:t>
            </a:r>
            <a:r>
              <a:rPr lang="en-US" dirty="0" smtClean="0"/>
              <a:t>, 2020	Agenda Item 15</a:t>
            </a: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Rel-17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b="0" dirty="0" smtClean="0">
                <a:solidFill>
                  <a:schemeClr val="tx1"/>
                </a:solidFill>
                <a:latin typeface="+mn-lt"/>
              </a:rPr>
              <a:t>General</a:t>
            </a:r>
            <a:endParaRPr lang="en-US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dirty="0" smtClean="0">
                <a:latin typeface="+mj-lt"/>
              </a:rPr>
              <a:t>Current Timeline (RAN#87e shift)</a:t>
            </a:r>
            <a:endParaRPr lang="en-US" sz="2000" dirty="0">
              <a:latin typeface="+mj-lt"/>
            </a:endParaRPr>
          </a:p>
          <a:p>
            <a:pPr lvl="1"/>
            <a:r>
              <a:rPr lang="en-US" sz="1800" dirty="0"/>
              <a:t>Stage 2	</a:t>
            </a:r>
            <a:r>
              <a:rPr lang="en-US" sz="1800" dirty="0" smtClean="0"/>
              <a:t>	SA#90/Dec </a:t>
            </a:r>
            <a:r>
              <a:rPr lang="en-US" sz="1800" dirty="0"/>
              <a:t>2020</a:t>
            </a:r>
          </a:p>
          <a:p>
            <a:pPr lvl="1"/>
            <a:r>
              <a:rPr lang="en-US" sz="1800" dirty="0"/>
              <a:t>Stage 3 PHY	TSG#92/Jun 2021</a:t>
            </a:r>
          </a:p>
          <a:p>
            <a:pPr lvl="1"/>
            <a:r>
              <a:rPr lang="en-US" sz="1800" dirty="0"/>
              <a:t>Stage 3 Others	TSGS#93/Sep 2021</a:t>
            </a:r>
          </a:p>
          <a:p>
            <a:pPr lvl="1"/>
            <a:r>
              <a:rPr lang="en-US" sz="1800" dirty="0"/>
              <a:t>ASN.1/NAS	</a:t>
            </a:r>
            <a:r>
              <a:rPr lang="en-US" sz="1800" dirty="0" smtClean="0"/>
              <a:t>	TSG#94/December </a:t>
            </a:r>
            <a:r>
              <a:rPr lang="en-US" sz="1800" dirty="0"/>
              <a:t>2021</a:t>
            </a:r>
          </a:p>
          <a:p>
            <a:pPr lvl="1"/>
            <a:r>
              <a:rPr lang="en-US" sz="1800" dirty="0"/>
              <a:t>RAN4/Perf	</a:t>
            </a:r>
            <a:r>
              <a:rPr lang="en-US" sz="1800" dirty="0" smtClean="0"/>
              <a:t>	RAN#95/March </a:t>
            </a:r>
            <a:r>
              <a:rPr lang="en-US" sz="1800" dirty="0"/>
              <a:t>2022</a:t>
            </a:r>
          </a:p>
          <a:p>
            <a:r>
              <a:rPr lang="en-US" sz="2000" dirty="0" smtClean="0">
                <a:latin typeface="+mj-lt"/>
              </a:rPr>
              <a:t>Since RAN#87e, Q4 changed drastically</a:t>
            </a:r>
          </a:p>
          <a:p>
            <a:pPr lvl="1"/>
            <a:r>
              <a:rPr lang="en-US" sz="1800" dirty="0" smtClean="0"/>
              <a:t>Single meeting for RAN WG</a:t>
            </a:r>
          </a:p>
          <a:p>
            <a:pPr lvl="1"/>
            <a:r>
              <a:rPr lang="en-US" sz="1800" dirty="0" smtClean="0"/>
              <a:t>(SA2 TBD)</a:t>
            </a:r>
          </a:p>
          <a:p>
            <a:r>
              <a:rPr lang="en-US" sz="2000" dirty="0" smtClean="0"/>
              <a:t>Uncertainty with current situation and related persistence of e-meetings</a:t>
            </a:r>
            <a:endParaRPr lang="en-US" sz="20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2000" dirty="0" smtClean="0">
                <a:latin typeface="+mj-lt"/>
              </a:rPr>
              <a:t>RAN#87e timeline no longer suitable</a:t>
            </a:r>
          </a:p>
          <a:p>
            <a:r>
              <a:rPr lang="en-US" sz="2000" dirty="0" smtClean="0">
                <a:latin typeface="+mj-lt"/>
              </a:rPr>
              <a:t>MediaTek recommends additional </a:t>
            </a:r>
            <a:r>
              <a:rPr lang="en-US" sz="2000" dirty="0" smtClean="0"/>
              <a:t>3-month shift</a:t>
            </a:r>
          </a:p>
          <a:p>
            <a:pPr lvl="1"/>
            <a:r>
              <a:rPr lang="en-US" sz="1800" dirty="0"/>
              <a:t>Stage 2		</a:t>
            </a:r>
            <a:r>
              <a:rPr lang="en-US" sz="1800" dirty="0" smtClean="0"/>
              <a:t>SA#91/Mar 2021</a:t>
            </a:r>
            <a:endParaRPr lang="en-US" sz="1800" dirty="0"/>
          </a:p>
          <a:p>
            <a:pPr lvl="1"/>
            <a:r>
              <a:rPr lang="en-US" sz="1800" dirty="0"/>
              <a:t>Stage 3 PHY	</a:t>
            </a:r>
            <a:r>
              <a:rPr lang="en-US" sz="1800" dirty="0" smtClean="0"/>
              <a:t>TSG#92/Sep </a:t>
            </a:r>
            <a:r>
              <a:rPr lang="en-US" sz="1800" dirty="0"/>
              <a:t>2021</a:t>
            </a:r>
          </a:p>
          <a:p>
            <a:pPr lvl="1"/>
            <a:r>
              <a:rPr lang="en-US" sz="1800" dirty="0"/>
              <a:t>Stage 3 Others	</a:t>
            </a:r>
            <a:r>
              <a:rPr lang="en-US" sz="1800" dirty="0" smtClean="0"/>
              <a:t>TSGS#93/Dec </a:t>
            </a:r>
            <a:r>
              <a:rPr lang="en-US" sz="1800" dirty="0"/>
              <a:t>2021</a:t>
            </a:r>
          </a:p>
          <a:p>
            <a:pPr lvl="1"/>
            <a:r>
              <a:rPr lang="en-US" sz="1800" dirty="0"/>
              <a:t>ASN.1/NAS		</a:t>
            </a:r>
            <a:r>
              <a:rPr lang="en-US" sz="1800" dirty="0" smtClean="0"/>
              <a:t>TSG#94/Mar 2022</a:t>
            </a:r>
            <a:endParaRPr lang="en-US" sz="1800" dirty="0"/>
          </a:p>
          <a:p>
            <a:pPr lvl="1"/>
            <a:r>
              <a:rPr lang="en-US" sz="1800" dirty="0"/>
              <a:t>RAN4/Perf		</a:t>
            </a:r>
            <a:r>
              <a:rPr lang="en-US" sz="1800" dirty="0" smtClean="0"/>
              <a:t>RAN#95/Jun </a:t>
            </a:r>
            <a:r>
              <a:rPr lang="en-US" sz="1800" dirty="0"/>
              <a:t>2022</a:t>
            </a:r>
          </a:p>
          <a:p>
            <a:pPr lvl="1"/>
            <a:r>
              <a:rPr lang="en-US" sz="1800" dirty="0" smtClean="0"/>
              <a:t>RAN#86 scope unchanged (with possible exception of SL </a:t>
            </a:r>
            <a:r>
              <a:rPr lang="en-US" sz="1800" dirty="0" err="1" smtClean="0"/>
              <a:t>Pos</a:t>
            </a:r>
            <a:r>
              <a:rPr lang="en-US" sz="1800" dirty="0" smtClean="0"/>
              <a:t>, and URLLC refinement)</a:t>
            </a:r>
            <a:endParaRPr lang="en-US" sz="1600" dirty="0" smtClean="0">
              <a:latin typeface="+mj-lt"/>
            </a:endParaRPr>
          </a:p>
          <a:p>
            <a:endParaRPr lang="en-US" sz="2000" dirty="0" smtClean="0">
              <a:latin typeface="+mj-lt"/>
            </a:endParaRPr>
          </a:p>
          <a:p>
            <a:r>
              <a:rPr lang="en-US" sz="2000" dirty="0" smtClean="0">
                <a:latin typeface="+mj-lt"/>
              </a:rPr>
              <a:t>MediaTek recommends</a:t>
            </a:r>
          </a:p>
          <a:p>
            <a:pPr lvl="1"/>
            <a:r>
              <a:rPr lang="en-US" sz="1800" dirty="0" smtClean="0"/>
              <a:t>Confirming January 2021 AH (1-week e/f2f)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5102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Rel-17 Handling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b="0" dirty="0" smtClean="0">
                <a:solidFill>
                  <a:schemeClr val="tx1"/>
                </a:solidFill>
                <a:latin typeface="+mn-lt"/>
              </a:rPr>
              <a:t>Q3 Start</a:t>
            </a:r>
            <a:endParaRPr lang="en-US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/>
          <a:p>
            <a:r>
              <a:rPr lang="en-US" sz="1800" dirty="0" smtClean="0"/>
              <a:t>RAN1/2 led items with RAN4 TU proposed in Q3</a:t>
            </a:r>
          </a:p>
          <a:p>
            <a:pPr lvl="1"/>
            <a:r>
              <a:rPr lang="en-US" sz="1600" dirty="0" smtClean="0"/>
              <a:t>Q3 RAN4 TUs to be deferred to Q4</a:t>
            </a:r>
          </a:p>
          <a:p>
            <a:pPr lvl="1"/>
            <a:r>
              <a:rPr lang="en-US" sz="1600" dirty="0" smtClean="0"/>
              <a:t>Exception</a:t>
            </a:r>
            <a:r>
              <a:rPr lang="en-US" sz="1600" smtClean="0"/>
              <a:t>: </a:t>
            </a:r>
            <a:r>
              <a:rPr lang="en-US" sz="1600" smtClean="0"/>
              <a:t>TU </a:t>
            </a:r>
            <a:r>
              <a:rPr lang="en-US" sz="1600" dirty="0" smtClean="0"/>
              <a:t>for </a:t>
            </a:r>
            <a:r>
              <a:rPr lang="en-US" sz="1600" b="1" dirty="0" smtClean="0">
                <a:latin typeface="+mj-lt"/>
              </a:rPr>
              <a:t>SID &gt;52.6GHz </a:t>
            </a:r>
            <a:r>
              <a:rPr lang="en-US" sz="1600" dirty="0" smtClean="0"/>
              <a:t>to be discussed</a:t>
            </a:r>
          </a:p>
          <a:p>
            <a:r>
              <a:rPr lang="en-US" sz="1800" dirty="0" smtClean="0"/>
              <a:t>Feature WIDs with </a:t>
            </a:r>
            <a:r>
              <a:rPr lang="en-US" sz="1800" dirty="0" err="1" smtClean="0"/>
              <a:t>Eval.Ass</a:t>
            </a:r>
            <a:r>
              <a:rPr lang="en-US" sz="1800" dirty="0" smtClean="0"/>
              <a:t>./Study Phase to start in Q3</a:t>
            </a:r>
          </a:p>
          <a:p>
            <a:pPr lvl="1"/>
            <a:r>
              <a:rPr lang="en-US" sz="1600" b="1" dirty="0" smtClean="0">
                <a:latin typeface="+mj-lt"/>
              </a:rPr>
              <a:t>SL Enhancemen</a:t>
            </a:r>
            <a:r>
              <a:rPr lang="en-US" sz="1600" b="1" dirty="0" smtClean="0"/>
              <a:t>t </a:t>
            </a:r>
            <a:r>
              <a:rPr lang="en-US" sz="1600" dirty="0" smtClean="0"/>
              <a:t>(</a:t>
            </a:r>
            <a:r>
              <a:rPr lang="en-US" sz="1600" dirty="0" smtClean="0">
                <a:hlinkClick r:id="rId2"/>
              </a:rPr>
              <a:t>RP-193257</a:t>
            </a:r>
            <a:r>
              <a:rPr lang="en-US" sz="1600" dirty="0" smtClean="0"/>
              <a:t> – </a:t>
            </a:r>
            <a:r>
              <a:rPr lang="en-US" sz="1600" dirty="0" err="1" smtClean="0"/>
              <a:t>eval</a:t>
            </a:r>
            <a:r>
              <a:rPr lang="en-US" sz="1600" dirty="0" smtClean="0"/>
              <a:t>. methodology): RAN1 (</a:t>
            </a:r>
            <a:r>
              <a:rPr lang="en-US" sz="1600" i="1" dirty="0" smtClean="0"/>
              <a:t>some SA2 dependency</a:t>
            </a:r>
            <a:r>
              <a:rPr lang="en-US" sz="1600" dirty="0"/>
              <a:t>)</a:t>
            </a:r>
            <a:endParaRPr lang="en-US" sz="1600" i="1" dirty="0" smtClean="0"/>
          </a:p>
          <a:p>
            <a:pPr lvl="1"/>
            <a:r>
              <a:rPr lang="en-US" sz="1600" b="1" dirty="0" smtClean="0">
                <a:latin typeface="+mj-lt"/>
              </a:rPr>
              <a:t>UE Power Saving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smtClean="0"/>
              <a:t>(</a:t>
            </a:r>
            <a:r>
              <a:rPr lang="en-US" sz="1600" dirty="0" smtClean="0">
                <a:hlinkClick r:id="rId3"/>
              </a:rPr>
              <a:t>RP-193239</a:t>
            </a:r>
            <a:r>
              <a:rPr lang="en-US" sz="1600" dirty="0" smtClean="0"/>
              <a:t> - study phase): RAN1, RAN2</a:t>
            </a:r>
          </a:p>
          <a:p>
            <a:pPr lvl="1"/>
            <a:r>
              <a:rPr lang="en-US" sz="1600" b="1" dirty="0" err="1" smtClean="0">
                <a:latin typeface="+mj-lt"/>
              </a:rPr>
              <a:t>IIoT</a:t>
            </a:r>
            <a:r>
              <a:rPr lang="en-US" sz="1600" b="1" dirty="0" smtClean="0">
                <a:latin typeface="+mj-lt"/>
              </a:rPr>
              <a:t>/URLLC</a:t>
            </a:r>
            <a:r>
              <a:rPr lang="en-US" sz="1600" dirty="0" smtClean="0"/>
              <a:t> </a:t>
            </a:r>
            <a:r>
              <a:rPr lang="en-US" sz="1600" dirty="0"/>
              <a:t>(</a:t>
            </a:r>
            <a:r>
              <a:rPr lang="en-US" sz="1600" dirty="0" smtClean="0">
                <a:hlinkClick r:id="rId4"/>
              </a:rPr>
              <a:t>RP-193233</a:t>
            </a:r>
            <a:r>
              <a:rPr lang="en-US" sz="1600" dirty="0" smtClean="0"/>
              <a:t> – study phase): RAN2</a:t>
            </a:r>
          </a:p>
          <a:p>
            <a:pPr lvl="1"/>
            <a:r>
              <a:rPr lang="en-US" sz="1600" b="1" dirty="0">
                <a:latin typeface="+mj-lt"/>
              </a:rPr>
              <a:t>NR </a:t>
            </a:r>
            <a:r>
              <a:rPr lang="en-US" sz="1600" b="1" dirty="0" err="1">
                <a:latin typeface="+mj-lt"/>
              </a:rPr>
              <a:t>QoE</a:t>
            </a:r>
            <a:r>
              <a:rPr lang="en-US" sz="1600" b="1" dirty="0">
                <a:latin typeface="+mj-lt"/>
              </a:rPr>
              <a:t> </a:t>
            </a:r>
            <a:r>
              <a:rPr lang="en-US" sz="1600" dirty="0"/>
              <a:t>(</a:t>
            </a:r>
            <a:r>
              <a:rPr lang="en-US" sz="1600" dirty="0">
                <a:hlinkClick r:id="rId5"/>
              </a:rPr>
              <a:t>RP-193256</a:t>
            </a:r>
            <a:r>
              <a:rPr lang="en-US" sz="1600" dirty="0"/>
              <a:t> </a:t>
            </a:r>
            <a:r>
              <a:rPr lang="en-US" sz="1600" dirty="0" smtClean="0"/>
              <a:t>– </a:t>
            </a:r>
            <a:r>
              <a:rPr lang="en-US" sz="1600" dirty="0"/>
              <a:t>study </a:t>
            </a:r>
            <a:r>
              <a:rPr lang="en-US" sz="1600" dirty="0" smtClean="0"/>
              <a:t>phase): RAN3 </a:t>
            </a:r>
            <a:br>
              <a:rPr lang="en-US" sz="1600" dirty="0" smtClean="0"/>
            </a:br>
            <a:r>
              <a:rPr lang="en-US" sz="1600" dirty="0" smtClean="0"/>
              <a:t>(RAN2 part could start in Q4 if needed)</a:t>
            </a:r>
          </a:p>
          <a:p>
            <a:r>
              <a:rPr lang="en-US" sz="1800" dirty="0" smtClean="0"/>
              <a:t>RAN1 SID (Q2 start) RAN2 part</a:t>
            </a:r>
          </a:p>
          <a:p>
            <a:pPr lvl="1"/>
            <a:r>
              <a:rPr lang="en-US" sz="1600" b="1" dirty="0">
                <a:latin typeface="+mj-lt"/>
              </a:rPr>
              <a:t>SID NR </a:t>
            </a:r>
            <a:r>
              <a:rPr lang="en-US" sz="1600" b="1" dirty="0" err="1">
                <a:latin typeface="+mj-lt"/>
              </a:rPr>
              <a:t>RedCap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/>
              <a:t>(</a:t>
            </a:r>
            <a:r>
              <a:rPr lang="en-US" sz="1600" dirty="0">
                <a:hlinkClick r:id="rId6"/>
              </a:rPr>
              <a:t>RP-193238</a:t>
            </a:r>
            <a:r>
              <a:rPr lang="en-US" sz="1600" dirty="0"/>
              <a:t>) (</a:t>
            </a:r>
            <a:r>
              <a:rPr lang="en-US" sz="1600" dirty="0" smtClean="0"/>
              <a:t>RAN2) </a:t>
            </a:r>
            <a:endParaRPr lang="en-US" sz="1400" dirty="0"/>
          </a:p>
          <a:p>
            <a:r>
              <a:rPr lang="en-US" sz="1800" dirty="0" smtClean="0"/>
              <a:t>RAN2 SID to start in Q3</a:t>
            </a:r>
          </a:p>
          <a:p>
            <a:pPr lvl="1"/>
            <a:r>
              <a:rPr lang="en-US" sz="1600" b="1" dirty="0" smtClean="0">
                <a:latin typeface="+mj-lt"/>
              </a:rPr>
              <a:t>SID SL Relay </a:t>
            </a:r>
            <a:r>
              <a:rPr lang="en-US" sz="1600" dirty="0" smtClean="0"/>
              <a:t>(</a:t>
            </a:r>
            <a:r>
              <a:rPr lang="en-US" sz="1600" dirty="0" smtClean="0">
                <a:hlinkClick r:id="rId7"/>
              </a:rPr>
              <a:t>RP-193253</a:t>
            </a:r>
            <a:r>
              <a:rPr lang="en-US" sz="1600" dirty="0" smtClean="0"/>
              <a:t>) (+SA2 dependency)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/>
          <a:p>
            <a:r>
              <a:rPr lang="en-US" sz="1800" dirty="0" smtClean="0"/>
              <a:t>Other WID to start in Q3</a:t>
            </a:r>
            <a:endParaRPr lang="en-US" sz="1800" dirty="0"/>
          </a:p>
          <a:p>
            <a:pPr lvl="1"/>
            <a:r>
              <a:rPr lang="en-US" sz="1600" b="1" dirty="0">
                <a:latin typeface="+mj-lt"/>
              </a:rPr>
              <a:t>NR NTN </a:t>
            </a:r>
            <a:r>
              <a:rPr lang="en-US" sz="1600" dirty="0"/>
              <a:t>(</a:t>
            </a:r>
            <a:r>
              <a:rPr lang="en-US" sz="1600" dirty="0">
                <a:hlinkClick r:id="rId8"/>
              </a:rPr>
              <a:t>RP-193234</a:t>
            </a:r>
            <a:r>
              <a:rPr lang="en-US" sz="1600" dirty="0"/>
              <a:t>): </a:t>
            </a:r>
            <a:r>
              <a:rPr lang="en-US" sz="1600" dirty="0" smtClean="0"/>
              <a:t>RAN1</a:t>
            </a:r>
            <a:endParaRPr lang="en-US" sz="1600" dirty="0"/>
          </a:p>
          <a:p>
            <a:pPr lvl="1"/>
            <a:r>
              <a:rPr lang="en-US" sz="1600" b="1" dirty="0" smtClean="0">
                <a:latin typeface="+mj-lt"/>
              </a:rPr>
              <a:t>IAB</a:t>
            </a:r>
            <a:r>
              <a:rPr lang="en-US" sz="1600" dirty="0" smtClean="0"/>
              <a:t> (</a:t>
            </a:r>
            <a:r>
              <a:rPr lang="en-US" sz="1600" dirty="0" smtClean="0">
                <a:hlinkClick r:id="rId9"/>
              </a:rPr>
              <a:t>RP-193251</a:t>
            </a:r>
            <a:r>
              <a:rPr lang="en-US" sz="1600" dirty="0" smtClean="0"/>
              <a:t>): RAN3</a:t>
            </a:r>
          </a:p>
          <a:p>
            <a:pPr lvl="1"/>
            <a:r>
              <a:rPr lang="en-US" sz="1600" b="1" dirty="0" smtClean="0">
                <a:latin typeface="+mj-lt"/>
              </a:rPr>
              <a:t>MBS</a:t>
            </a:r>
            <a:r>
              <a:rPr lang="en-US" sz="1600" dirty="0" smtClean="0"/>
              <a:t> (</a:t>
            </a:r>
            <a:r>
              <a:rPr lang="en-US" sz="1600" dirty="0" smtClean="0">
                <a:hlinkClick r:id="rId10"/>
              </a:rPr>
              <a:t>RP-193248</a:t>
            </a:r>
            <a:r>
              <a:rPr lang="en-US" sz="1600" dirty="0" smtClean="0"/>
              <a:t>): RAN3, RAN2</a:t>
            </a:r>
          </a:p>
          <a:p>
            <a:pPr lvl="1"/>
            <a:r>
              <a:rPr lang="en-US" sz="1600" b="1" dirty="0" smtClean="0">
                <a:latin typeface="+mj-lt"/>
              </a:rPr>
              <a:t>SON/MDT </a:t>
            </a:r>
            <a:r>
              <a:rPr lang="en-US" sz="1600" dirty="0" smtClean="0"/>
              <a:t>(</a:t>
            </a:r>
            <a:r>
              <a:rPr lang="en-US" sz="1600" dirty="0">
                <a:hlinkClick r:id="rId11"/>
              </a:rPr>
              <a:t>RP-193255</a:t>
            </a:r>
            <a:r>
              <a:rPr lang="en-US" sz="1600" dirty="0" smtClean="0"/>
              <a:t>): RAN3</a:t>
            </a:r>
          </a:p>
          <a:p>
            <a:r>
              <a:rPr lang="en-US" sz="1800" dirty="0" smtClean="0"/>
              <a:t>AOB</a:t>
            </a:r>
          </a:p>
          <a:p>
            <a:pPr lvl="1"/>
            <a:r>
              <a:rPr lang="en-US" sz="1600" b="1" dirty="0" smtClean="0">
                <a:latin typeface="+mj-lt"/>
              </a:rPr>
              <a:t>MUSIM</a:t>
            </a:r>
            <a:r>
              <a:rPr lang="en-US" sz="1600" dirty="0" smtClean="0"/>
              <a:t> (</a:t>
            </a:r>
            <a:r>
              <a:rPr lang="en-US" sz="1600" dirty="0" smtClean="0">
                <a:hlinkClick r:id="rId12"/>
              </a:rPr>
              <a:t>RP-193263</a:t>
            </a:r>
            <a:r>
              <a:rPr lang="en-US" sz="1600" dirty="0" smtClean="0"/>
              <a:t>): no urgent need to start in Q3 if Stage 2 delayed by 3mo (strong SA2 dependency)</a:t>
            </a:r>
          </a:p>
          <a:p>
            <a:pPr lvl="1"/>
            <a:r>
              <a:rPr lang="en-US" sz="1600" b="1" dirty="0" smtClean="0">
                <a:latin typeface="+mj-lt"/>
              </a:rPr>
              <a:t>SID RAN Slicing </a:t>
            </a:r>
            <a:r>
              <a:rPr lang="en-US" sz="1600" dirty="0" smtClean="0"/>
              <a:t>(</a:t>
            </a:r>
            <a:r>
              <a:rPr lang="en-US" sz="1600" dirty="0">
                <a:hlinkClick r:id="rId13"/>
              </a:rPr>
              <a:t>RP-193254</a:t>
            </a:r>
            <a:r>
              <a:rPr lang="en-US" sz="1600" dirty="0" smtClean="0"/>
              <a:t>): SA2 dependency however no need to start in Q3 (limited SA2 progress)</a:t>
            </a:r>
          </a:p>
          <a:p>
            <a:endParaRPr lang="en-US" sz="1800" dirty="0" smtClean="0"/>
          </a:p>
          <a:p>
            <a:r>
              <a:rPr lang="en-US" sz="1800" dirty="0" smtClean="0"/>
              <a:t>Others: Decision due in RAN#89</a:t>
            </a:r>
            <a:endParaRPr lang="en-US" sz="1800" dirty="0"/>
          </a:p>
          <a:p>
            <a:pPr lvl="1"/>
            <a:r>
              <a:rPr lang="en-US" sz="1600" dirty="0" smtClean="0"/>
              <a:t>DSS, NB-</a:t>
            </a:r>
            <a:r>
              <a:rPr lang="en-US" sz="1600" dirty="0" err="1" smtClean="0"/>
              <a:t>IoT</a:t>
            </a:r>
            <a:r>
              <a:rPr lang="en-US" sz="1600" dirty="0" smtClean="0"/>
              <a:t> </a:t>
            </a:r>
            <a:r>
              <a:rPr lang="en-US" sz="1600" dirty="0" err="1" smtClean="0"/>
              <a:t>Enh</a:t>
            </a:r>
            <a:r>
              <a:rPr lang="en-US" sz="1600" dirty="0" smtClean="0"/>
              <a:t>., NPN, MR-DC/CA </a:t>
            </a:r>
            <a:r>
              <a:rPr lang="en-US" sz="1600" dirty="0" err="1" smtClean="0"/>
              <a:t>Enh</a:t>
            </a:r>
            <a:r>
              <a:rPr lang="en-US" sz="1600" dirty="0" smtClean="0"/>
              <a:t>., Small Data </a:t>
            </a:r>
            <a:r>
              <a:rPr lang="en-US" sz="1600" dirty="0" err="1" smtClean="0"/>
              <a:t>Enh</a:t>
            </a:r>
            <a:r>
              <a:rPr lang="en-US" sz="1600" dirty="0" smtClean="0"/>
              <a:t>.</a:t>
            </a:r>
            <a:br>
              <a:rPr lang="en-US" sz="1600" dirty="0" smtClean="0"/>
            </a:br>
            <a:r>
              <a:rPr lang="en-US" sz="1600" dirty="0" smtClean="0"/>
              <a:t>SID NTN </a:t>
            </a:r>
            <a:r>
              <a:rPr lang="en-US" sz="1600" dirty="0" err="1"/>
              <a:t>IoT</a:t>
            </a:r>
            <a:r>
              <a:rPr lang="en-US" sz="1600" dirty="0"/>
              <a:t>, SID </a:t>
            </a:r>
            <a:r>
              <a:rPr lang="en-US" sz="1600" dirty="0" smtClean="0"/>
              <a:t>XR</a:t>
            </a:r>
            <a:endParaRPr lang="en-US" sz="1600" dirty="0"/>
          </a:p>
          <a:p>
            <a:pPr lvl="1"/>
            <a:r>
              <a:rPr lang="en-US" sz="1600" i="1" dirty="0" smtClean="0"/>
              <a:t>UDC, UAV (pending approval)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3148685958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4519</TotalTime>
  <Words>208</Words>
  <Application>Microsoft Office PowerPoint</Application>
  <PresentationFormat>Custom</PresentationFormat>
  <Paragraphs>54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MediaTek_PPT_Template_16x9_Internal Use</vt:lpstr>
      <vt:lpstr>Rel-17 Handling</vt:lpstr>
      <vt:lpstr>Rel-17 General</vt:lpstr>
      <vt:lpstr>Rel-17 Handling Q3 Start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112</cp:revision>
  <dcterms:created xsi:type="dcterms:W3CDTF">2019-11-21T19:15:22Z</dcterms:created>
  <dcterms:modified xsi:type="dcterms:W3CDTF">2020-06-22T17:00:37Z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