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74" r:id="rId4"/>
    <p:sldId id="382" r:id="rId5"/>
    <p:sldId id="381" r:id="rId6"/>
    <p:sldId id="352" r:id="rId7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 varScale="1">
        <p:scale>
          <a:sx n="74" d="100"/>
          <a:sy n="74" d="100"/>
        </p:scale>
        <p:origin x="12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06.19 Fri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on Handling Small TEI Items in RAN5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RP-200931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0" y="765109"/>
            <a:ext cx="6270983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88e</a:t>
            </a:r>
            <a:endParaRPr lang="en-US" altLang="zh-CN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29 June 2020 - 03 July 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9.8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pPr algn="ctr"/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422302"/>
            <a:ext cx="8229600" cy="424847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In RAN#84, the guidance of TEI in RP-191602 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ha</a:t>
            </a:r>
            <a:r>
              <a:rPr lang="en-US" altLang="zh-CN" dirty="0" smtClean="0">
                <a:solidFill>
                  <a:schemeClr val="tx1"/>
                </a:solidFill>
                <a:cs typeface="Arial" pitchFamily="34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been endorsed:</a:t>
            </a:r>
          </a:p>
          <a:p>
            <a:pPr lvl="1"/>
            <a:r>
              <a:rPr lang="en-US" altLang="en-US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RAN will not utilize the procedure described in 21.900 to create a 'mini' WID for each </a:t>
            </a:r>
            <a:r>
              <a:rPr lang="en-US" altLang="en-US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TEI.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In this guidance, 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work</a:t>
            </a:r>
            <a:r>
              <a:rPr lang="en-US" altLang="zh-CN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ing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 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procedure for RAN5 is not mentioned.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In RAN2, some small TEI-16 items have been agreed, e.g., IDC, B1C, DL segmentation etc., which may also require 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RAN5’s 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testing based on industry requirements.</a:t>
            </a: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The situation in RAN5:</a:t>
            </a:r>
          </a:p>
          <a:p>
            <a:pPr lvl="1"/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RAN5’s new WIs are normally related to regular core group </a:t>
            </a:r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WIs but not </a:t>
            </a:r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to core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TEIs.</a:t>
            </a:r>
            <a:endParaRPr lang="en-US" altLang="en-US" b="1" dirty="0">
              <a:solidFill>
                <a:srgbClr val="7030A0"/>
              </a:solidFill>
              <a:ea typeface="ＭＳ Ｐゴシック" charset="-128"/>
              <a:cs typeface="Arial" pitchFamily="34" charset="0"/>
            </a:endParaRPr>
          </a:p>
          <a:p>
            <a:pPr lvl="1"/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Most RAN5’s TEI work is for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corrections on closed WIs </a:t>
            </a:r>
            <a:r>
              <a:rPr lang="en-US" altLang="zh-CN" b="1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only, which is </a:t>
            </a:r>
            <a:r>
              <a:rPr lang="en-US" altLang="zh-CN" b="1" dirty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not controlled by work plans.</a:t>
            </a:r>
            <a:endParaRPr lang="zh-CN" altLang="zh-CN" b="1" dirty="0">
              <a:solidFill>
                <a:srgbClr val="7030A0"/>
              </a:solidFill>
              <a:ea typeface="ＭＳ Ｐゴシック" charset="-128"/>
              <a:cs typeface="Arial" pitchFamily="34" charset="0"/>
            </a:endParaRPr>
          </a:p>
          <a:p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Considering the backgrounds above, </a:t>
            </a:r>
            <a:r>
              <a:rPr lang="en-US" altLang="en-US" b="1" u="sng" dirty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a clear </a:t>
            </a:r>
            <a:r>
              <a:rPr lang="en-US" altLang="en-US" b="1" u="sng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guidance for </a:t>
            </a:r>
            <a:r>
              <a:rPr lang="en-US" altLang="en-US" b="1" u="sng" dirty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RAN5’s </a:t>
            </a:r>
            <a:r>
              <a:rPr lang="en-US" altLang="en-US" b="1" u="sng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possible works on handling TEI-16 items</a:t>
            </a:r>
            <a:r>
              <a:rPr lang="en-US" altLang="en-US" dirty="0" smtClean="0">
                <a:solidFill>
                  <a:schemeClr val="tx1"/>
                </a:solidFill>
                <a:ea typeface="ＭＳ Ｐゴシック" charset="-128"/>
                <a:cs typeface="Arial" pitchFamily="34" charset="0"/>
              </a:rPr>
              <a:t> from RAN plenary is necessary.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Background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507288" cy="57606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There are </a:t>
            </a:r>
            <a:r>
              <a:rPr lang="en-US" b="1" u="sng" dirty="0" smtClean="0">
                <a:solidFill>
                  <a:schemeClr val="tx1"/>
                </a:solidFill>
                <a:cs typeface="Arial" pitchFamily="34" charset="0"/>
              </a:rPr>
              <a:t>two possible working procedures</a:t>
            </a:r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 for RAN5 handling TEI items.</a:t>
            </a:r>
            <a:endParaRPr lang="en-US" altLang="zh-CN" dirty="0">
              <a:cs typeface="Arial" pitchFamily="34" charset="0"/>
            </a:endParaRPr>
          </a:p>
          <a:p>
            <a:pPr lvl="1"/>
            <a:endParaRPr lang="en-US" sz="2000" dirty="0">
              <a:cs typeface="Arial" pitchFamily="34" charset="0"/>
            </a:endParaRPr>
          </a:p>
          <a:p>
            <a:endParaRPr lang="en-US" dirty="0" smtClean="0"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lang="en-US" dirty="0"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200" b="1" dirty="0" smtClean="0">
                <a:latin typeface="Arial" pitchFamily="34" charset="0"/>
                <a:cs typeface="Arial" pitchFamily="34" charset="0"/>
              </a:rPr>
              <a:t>Options of Handling TEI Items in RAN5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916334"/>
              </p:ext>
            </p:extLst>
          </p:nvPr>
        </p:nvGraphicFramePr>
        <p:xfrm>
          <a:off x="461144" y="1772816"/>
          <a:ext cx="8143304" cy="3261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5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6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Option 1 (Under RAN5 TEI)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Option 2 (New RAN5 WIs)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483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Description</a:t>
                      </a:r>
                      <a:r>
                        <a:rPr lang="en-US" sz="1400" b="1" baseline="0" dirty="0" smtClean="0"/>
                        <a:t> of the option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Handling the small TEI items under current RAN5 TEIs, no new WIs</a:t>
                      </a:r>
                      <a:r>
                        <a:rPr lang="en-US" sz="1200" baseline="0" dirty="0" smtClean="0"/>
                        <a:t> is set up in RAN5.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itchFamily="34" charset="0"/>
                        <a:buNone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For a TEI item that requires RAN5 work, a new WI can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 be set up</a:t>
                      </a:r>
                      <a:r>
                        <a:rPr lang="en-US" altLang="zh-CN" sz="1200" dirty="0" smtClean="0">
                          <a:cs typeface="Arial" pitchFamily="34" charset="0"/>
                        </a:rPr>
                        <a:t> based on company’s proposal.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RAN5’s new WID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 </a:t>
                      </a:r>
                      <a:r>
                        <a:rPr lang="en-US" altLang="zh-CN" sz="1200" dirty="0" smtClean="0">
                          <a:cs typeface="Arial" pitchFamily="34" charset="0"/>
                        </a:rPr>
                        <a:t>can be 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set up relate to core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 TEI items besides core </a:t>
                      </a:r>
                      <a:r>
                        <a:rPr lang="en-US" altLang="zh-CN" sz="1200" baseline="0" dirty="0" err="1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WIs.</a:t>
                      </a:r>
                      <a:endParaRPr lang="en-US" altLang="zh-CN" sz="1200" baseline="0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cs typeface="Arial" pitchFamily="34" charset="0"/>
                        </a:rPr>
                        <a:t>Possible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LS f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rom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the leading WG 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or company proposals with the related CR information </a:t>
                      </a:r>
                      <a:r>
                        <a:rPr lang="en-US" altLang="zh-CN" sz="1200" baseline="0" dirty="0" smtClean="0">
                          <a:cs typeface="Arial" pitchFamily="34" charset="0"/>
                        </a:rPr>
                        <a:t>of the respective TEI item can be used for information.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621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Pros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latin typeface="+mn-lt"/>
                        </a:rPr>
                        <a:t>No new</a:t>
                      </a:r>
                      <a:r>
                        <a:rPr lang="en-US" sz="1200" baseline="0" dirty="0" smtClean="0">
                          <a:latin typeface="+mn-lt"/>
                        </a:rPr>
                        <a:t> WI needed. </a:t>
                      </a:r>
                      <a:endParaRPr lang="en-US" sz="1200" dirty="0" smtClean="0">
                        <a:latin typeface="+mn-lt"/>
                      </a:endParaRP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latin typeface="+mn-lt"/>
                        </a:rPr>
                        <a:t>Direct CRs can</a:t>
                      </a:r>
                      <a:r>
                        <a:rPr lang="en-US" sz="1200" baseline="0" dirty="0" smtClean="0">
                          <a:latin typeface="+mn-lt"/>
                        </a:rPr>
                        <a:t> be handled as</a:t>
                      </a:r>
                      <a:r>
                        <a:rPr lang="en-US" sz="1200" dirty="0" smtClean="0">
                          <a:latin typeface="+mn-lt"/>
                        </a:rPr>
                        <a:t> working procedure.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Can be controlled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by work plan.</a:t>
                      </a:r>
                      <a:endParaRPr lang="en-US" altLang="zh-CN" sz="1200" dirty="0" smtClean="0">
                        <a:solidFill>
                          <a:srgbClr val="FF0000"/>
                        </a:solidFill>
                        <a:latin typeface="+mn-lt"/>
                        <a:cs typeface="Arial" pitchFamily="34" charset="0"/>
                      </a:endParaRP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A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c</a:t>
                      </a: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lear and traceable working procedure.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621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Cons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Poor t</a:t>
                      </a:r>
                      <a:r>
                        <a:rPr lang="en-US" sz="1200" dirty="0" smtClean="0">
                          <a:latin typeface="+mn-lt"/>
                          <a:cs typeface="Arial" pitchFamily="34" charset="0"/>
                        </a:rPr>
                        <a:t>raceability.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RAN5’s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work with direct CRs are driven by company(s). It is hard to take the overall consideration without work plan.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latin typeface="+mn-lt"/>
                          <a:cs typeface="Arial" pitchFamily="34" charset="0"/>
                        </a:rPr>
                        <a:t>Some</a:t>
                      </a:r>
                      <a:r>
                        <a:rPr lang="en-US" altLang="zh-CN" sz="1200" baseline="0" dirty="0" smtClean="0">
                          <a:latin typeface="+mn-lt"/>
                          <a:cs typeface="Arial" pitchFamily="34" charset="0"/>
                        </a:rPr>
                        <a:t> small WIs may be set up in RAN5 for TEI.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59172" y="5214966"/>
            <a:ext cx="8147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7030A0"/>
                </a:solidFill>
                <a:cs typeface="Arial" pitchFamily="34" charset="0"/>
              </a:rPr>
              <a:t>Above options are proposed at RAN#87e and the discussion paper is postponed to RAN#88e.  After the discussion with the RAN5 leadership team, the updated working procedure is </a:t>
            </a:r>
            <a:r>
              <a:rPr lang="en-US" altLang="zh-CN" dirty="0" smtClean="0">
                <a:solidFill>
                  <a:srgbClr val="7030A0"/>
                </a:solidFill>
                <a:cs typeface="Arial" pitchFamily="34" charset="0"/>
              </a:rPr>
              <a:t>proposed </a:t>
            </a:r>
            <a:r>
              <a:rPr lang="en-US" altLang="zh-CN" dirty="0" smtClean="0">
                <a:solidFill>
                  <a:srgbClr val="7030A0"/>
                </a:solidFill>
                <a:cs typeface="Arial" pitchFamily="34" charset="0"/>
              </a:rPr>
              <a:t>as the following page.</a:t>
            </a:r>
            <a:endParaRPr lang="en-US" altLang="zh-CN" dirty="0">
              <a:solidFill>
                <a:srgbClr val="7030A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45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>
                <a:latin typeface="Arial" pitchFamily="34" charset="0"/>
                <a:cs typeface="Arial" pitchFamily="34" charset="0"/>
              </a:rPr>
              <a:t>Proposals</a:t>
            </a:r>
            <a:endParaRPr lang="zh-CN" alt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/>
          </a:bodyPr>
          <a:lstStyle/>
          <a:p>
            <a:r>
              <a:rPr lang="en-US" altLang="zh-CN" sz="2200" dirty="0" smtClean="0">
                <a:cs typeface="Arial" pitchFamily="34" charset="0"/>
              </a:rPr>
              <a:t>The following is proposed as potential RP guidance on RAN5 handling of small TEI items in other WGs.</a:t>
            </a:r>
          </a:p>
          <a:p>
            <a:pPr lvl="1"/>
            <a:r>
              <a:rPr lang="en-US" dirty="0"/>
              <a:t>Any minor TEI16 enhancement that has cross WG impact (work as well as specs) would need either a dedicated Rel-16 conformance WI or be part of a basket WI. </a:t>
            </a:r>
            <a:r>
              <a:rPr lang="en-US" dirty="0" smtClean="0"/>
              <a:t>(TEI-16 could be used as </a:t>
            </a:r>
            <a:r>
              <a:rPr lang="en-GB" dirty="0"/>
              <a:t>Parent Work </a:t>
            </a:r>
            <a:r>
              <a:rPr lang="en-GB" dirty="0" smtClean="0"/>
              <a:t>Items?)</a:t>
            </a:r>
            <a:endParaRPr lang="en-US" dirty="0" smtClean="0"/>
          </a:p>
          <a:p>
            <a:pPr lvl="1"/>
            <a:r>
              <a:rPr lang="en-US" dirty="0"/>
              <a:t>Minor TEI16 enhancements with single WG impact and only need few TCs may not need a dedicated conformance WI, could be handled under TEI16_Test </a:t>
            </a:r>
            <a:r>
              <a:rPr lang="en-US" dirty="0" smtClean="0"/>
              <a:t>within RAN5 with the following </a:t>
            </a:r>
            <a:r>
              <a:rPr lang="en-US" dirty="0"/>
              <a:t>recommended</a:t>
            </a:r>
            <a:r>
              <a:rPr lang="en-US" dirty="0" smtClean="0"/>
              <a:t> working procedures:</a:t>
            </a:r>
          </a:p>
          <a:p>
            <a:pPr lvl="2"/>
            <a:r>
              <a:rPr lang="en-US" altLang="zh-CN" sz="1500" dirty="0" smtClean="0">
                <a:solidFill>
                  <a:srgbClr val="7030A0"/>
                </a:solidFill>
                <a:ea typeface="ＭＳ Ｐゴシック" charset="-128"/>
                <a:cs typeface="Arial" pitchFamily="34" charset="0"/>
              </a:rPr>
              <a:t>A discussion paper together WP should be endorsed by RAN5 before new test cases are introduced under TEI16_Test.</a:t>
            </a:r>
          </a:p>
          <a:p>
            <a:pPr lvl="2"/>
            <a:r>
              <a:rPr lang="en-US" altLang="zh-CN" sz="1500" dirty="0" smtClean="0">
                <a:ea typeface="ＭＳ Ｐゴシック" charset="-128"/>
                <a:cs typeface="Arial" pitchFamily="34" charset="0"/>
              </a:rPr>
              <a:t>A </a:t>
            </a:r>
            <a:r>
              <a:rPr lang="en-US" dirty="0" smtClean="0"/>
              <a:t>document </a:t>
            </a:r>
            <a:r>
              <a:rPr lang="en-US" dirty="0"/>
              <a:t>that captures status </a:t>
            </a:r>
            <a:r>
              <a:rPr lang="en-US" dirty="0" smtClean="0"/>
              <a:t>of all </a:t>
            </a:r>
            <a:r>
              <a:rPr lang="en-US" dirty="0"/>
              <a:t>test </a:t>
            </a:r>
            <a:r>
              <a:rPr lang="en-US" dirty="0" smtClean="0"/>
              <a:t>cases in TS38.523-1 should be maintained by RAN5 for traceability issue.</a:t>
            </a:r>
            <a:endParaRPr lang="en-US" altLang="zh-CN" sz="1500" dirty="0" smtClean="0">
              <a:solidFill>
                <a:srgbClr val="7030A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061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12166</TotalTime>
  <Words>551</Words>
  <Application>Microsoft Office PowerPoint</Application>
  <PresentationFormat>全屏显示(4:3)</PresentationFormat>
  <Paragraphs>49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ＭＳ Ｐゴシック</vt:lpstr>
      <vt:lpstr>黑体</vt:lpstr>
      <vt:lpstr>宋体</vt:lpstr>
      <vt:lpstr>Arial</vt:lpstr>
      <vt:lpstr>Calibri</vt:lpstr>
      <vt:lpstr>1_Office 主题</vt:lpstr>
      <vt:lpstr>Office 主题</vt:lpstr>
      <vt:lpstr>Views on Handling Small TEI Items in RAN5</vt:lpstr>
      <vt:lpstr>PowerPoint 演示文稿</vt:lpstr>
      <vt:lpstr>PowerPoint 演示文稿</vt:lpstr>
      <vt:lpstr>Proposals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陈晓忠</cp:lastModifiedBy>
  <cp:revision>1147</cp:revision>
  <dcterms:created xsi:type="dcterms:W3CDTF">2016-07-17T04:57:15Z</dcterms:created>
  <dcterms:modified xsi:type="dcterms:W3CDTF">2020-06-19T09:46:19Z</dcterms:modified>
</cp:coreProperties>
</file>