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 autoCompressPictures="0">
  <p:sldMasterIdLst>
    <p:sldMasterId id="2147483648" r:id="rId4"/>
  </p:sldMasterIdLst>
  <p:notesMasterIdLst>
    <p:notesMasterId r:id="rId13"/>
  </p:notesMasterIdLst>
  <p:handoutMasterIdLst>
    <p:handoutMasterId r:id="rId14"/>
  </p:handoutMasterIdLst>
  <p:sldIdLst>
    <p:sldId id="297" r:id="rId5"/>
    <p:sldId id="499" r:id="rId6"/>
    <p:sldId id="500" r:id="rId7"/>
    <p:sldId id="501" r:id="rId8"/>
    <p:sldId id="508" r:id="rId9"/>
    <p:sldId id="502" r:id="rId10"/>
    <p:sldId id="503" r:id="rId11"/>
    <p:sldId id="434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81">
          <p15:clr>
            <a:srgbClr val="A4A3A4"/>
          </p15:clr>
        </p15:guide>
        <p15:guide id="2" orient="horz" pos="3004">
          <p15:clr>
            <a:srgbClr val="A4A3A4"/>
          </p15:clr>
        </p15:guide>
        <p15:guide id="3" orient="horz" pos="422">
          <p15:clr>
            <a:srgbClr val="A4A3A4"/>
          </p15:clr>
        </p15:guide>
        <p15:guide id="4" orient="horz" pos="824">
          <p15:clr>
            <a:srgbClr val="A4A3A4"/>
          </p15:clr>
        </p15:guide>
        <p15:guide id="5" orient="horz" pos="2916">
          <p15:clr>
            <a:srgbClr val="A4A3A4"/>
          </p15:clr>
        </p15:guide>
        <p15:guide id="6" orient="horz" pos="1643">
          <p15:clr>
            <a:srgbClr val="A4A3A4"/>
          </p15:clr>
        </p15:guide>
        <p15:guide id="7" pos="5470">
          <p15:clr>
            <a:srgbClr val="A4A3A4"/>
          </p15:clr>
        </p15:guide>
        <p15:guide id="8" pos="287">
          <p15:clr>
            <a:srgbClr val="A4A3A4"/>
          </p15:clr>
        </p15:guide>
        <p15:guide id="9" pos="2909">
          <p15:clr>
            <a:srgbClr val="A4A3A4"/>
          </p15:clr>
        </p15:guide>
        <p15:guide id="10" pos="2811">
          <p15:clr>
            <a:srgbClr val="A4A3A4"/>
          </p15:clr>
        </p15:guide>
        <p15:guide id="11" pos="2852">
          <p15:clr>
            <a:srgbClr val="A4A3A4"/>
          </p15:clr>
        </p15:guide>
        <p15:guide id="12" orient="horz" pos="1576">
          <p15:clr>
            <a:srgbClr val="A4A3A4"/>
          </p15:clr>
        </p15:guide>
        <p15:guide id="13" orient="horz" pos="2059">
          <p15:clr>
            <a:srgbClr val="A4A3A4"/>
          </p15:clr>
        </p15:guide>
        <p15:guide id="14" orient="horz" pos="1164" userDrawn="1">
          <p15:clr>
            <a:srgbClr val="A4A3A4"/>
          </p15:clr>
        </p15:guide>
        <p15:guide id="15" pos="2182">
          <p15:clr>
            <a:srgbClr val="A4A3A4"/>
          </p15:clr>
        </p15:guide>
        <p15:guide id="16" pos="351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9208"/>
    <a:srgbClr val="0071C5"/>
    <a:srgbClr val="F83308"/>
    <a:srgbClr val="009FDF"/>
    <a:srgbClr val="F3D54E"/>
    <a:srgbClr val="F0CE3E"/>
    <a:srgbClr val="003C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preferSingleView="1">
    <p:restoredLeft sz="14316" autoAdjust="0"/>
    <p:restoredTop sz="94087" autoAdjust="0"/>
  </p:normalViewPr>
  <p:slideViewPr>
    <p:cSldViewPr snapToGrid="0">
      <p:cViewPr varScale="1">
        <p:scale>
          <a:sx n="100" d="100"/>
          <a:sy n="100" d="100"/>
        </p:scale>
        <p:origin x="840" y="52"/>
      </p:cViewPr>
      <p:guideLst>
        <p:guide orient="horz" pos="1581"/>
        <p:guide orient="horz" pos="3004"/>
        <p:guide orient="horz" pos="422"/>
        <p:guide orient="horz" pos="824"/>
        <p:guide orient="horz" pos="2916"/>
        <p:guide orient="horz" pos="1643"/>
        <p:guide pos="5470"/>
        <p:guide pos="287"/>
        <p:guide pos="2909"/>
        <p:guide pos="2811"/>
        <p:guide pos="2852"/>
        <p:guide orient="horz" pos="1576"/>
        <p:guide orient="horz" pos="2059"/>
        <p:guide orient="horz" pos="1164"/>
        <p:guide pos="2182"/>
        <p:guide pos="35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6" d="100"/>
        <a:sy n="86" d="100"/>
      </p:scale>
      <p:origin x="0" y="0"/>
    </p:cViewPr>
  </p:sorterViewPr>
  <p:notesViewPr>
    <p:cSldViewPr snapToGrid="0" showGuides="1">
      <p:cViewPr varScale="1">
        <p:scale>
          <a:sx n="63" d="100"/>
          <a:sy n="63" d="100"/>
        </p:scale>
        <p:origin x="2285" y="53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FD7B2-88A6-E34E-8EF8-CB0C7BA47ADD}" type="datetimeFigureOut">
              <a:rPr lang="en-US" smtClean="0">
                <a:latin typeface="Arial" panose="020B0604020202020204" pitchFamily="34" charset="0"/>
              </a:rPr>
              <a:pPr/>
              <a:t>6/22/2020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CFA4E-18EB-6D49-8DE2-7A74038C2C1C}" type="slidenum">
              <a:rPr lang="en-US" smtClean="0">
                <a:latin typeface="Arial" panose="020B0604020202020204" pitchFamily="34" charset="0"/>
              </a:rPr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299412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ED7FC5FE-6F0D-D34A-8EE6-C95B4F5F4DC8}" type="datetimeFigureOut">
              <a:rPr lang="en-US" smtClean="0"/>
              <a:pPr/>
              <a:t>6/22/2020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fld id="{D61C8689-8455-3546-ADF9-3B7273760F6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842922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8608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1C8689-8455-3546-ADF9-3B7273760F6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6250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Arial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Subhead, Date, Etc.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919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4678363" y="1"/>
            <a:ext cx="4465637" cy="476884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4006850" cy="868680"/>
          </a:xfrm>
        </p:spPr>
        <p:txBody>
          <a:bodyPr>
            <a:noAutofit/>
          </a:bodyPr>
          <a:lstStyle>
            <a:lvl1pPr>
              <a:defRPr sz="2800"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4" y="1325244"/>
            <a:ext cx="4006850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</p:spTree>
    <p:extLst>
      <p:ext uri="{BB962C8B-B14F-4D97-AF65-F5344CB8AC3E}">
        <p14:creationId xmlns:p14="http://schemas.microsoft.com/office/powerpoint/2010/main" val="2900421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tx2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Arial </a:t>
            </a:r>
            <a:br>
              <a:rPr lang="en-US" dirty="0"/>
            </a:br>
            <a:r>
              <a:rPr lang="en-US" dirty="0"/>
              <a:t>white section break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2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37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lue Section Break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 userDrawn="1">
            <p:ph type="title" hasCustomPrompt="1"/>
          </p:nvPr>
        </p:nvSpPr>
        <p:spPr>
          <a:xfrm>
            <a:off x="455613" y="2108062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10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Arial </a:t>
            </a:r>
            <a:br>
              <a:rPr lang="en-US" dirty="0"/>
            </a:br>
            <a:r>
              <a:rPr lang="en-US" dirty="0"/>
              <a:t>blue section break</a:t>
            </a:r>
          </a:p>
        </p:txBody>
      </p:sp>
      <p:sp>
        <p:nvSpPr>
          <p:cNvPr id="3" name="Text Placeholder 2"/>
          <p:cNvSpPr>
            <a:spLocks noGrp="1"/>
          </p:cNvSpPr>
          <p:nvPr userDrawn="1">
            <p:ph type="body" idx="1" hasCustomPrompt="1"/>
          </p:nvPr>
        </p:nvSpPr>
        <p:spPr>
          <a:xfrm>
            <a:off x="455613" y="3241150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i="0" baseline="0">
                <a:solidFill>
                  <a:srgbClr val="F3D54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</a:t>
            </a:r>
          </a:p>
        </p:txBody>
      </p:sp>
    </p:spTree>
    <p:extLst>
      <p:ext uri="{BB962C8B-B14F-4D97-AF65-F5344CB8AC3E}">
        <p14:creationId xmlns:p14="http://schemas.microsoft.com/office/powerpoint/2010/main" val="111011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ro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2234882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4000" b="0" baseline="0">
                <a:solidFill>
                  <a:schemeClr val="accent2"/>
                </a:solidFill>
                <a:latin typeface="Arial" panose="020B0604020202020204" pitchFamily="34" charset="0"/>
                <a:ea typeface="Intel Clear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40pt Arial Body.</a:t>
            </a:r>
            <a:br>
              <a:rPr lang="en-US" dirty="0"/>
            </a:br>
            <a:r>
              <a:rPr lang="en-US" dirty="0"/>
              <a:t>For content that is not a section, but has a big idea in text only.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1101794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tx2"/>
                </a:solidFill>
                <a:latin typeface="Arial" panose="020B0604020202020204" pitchFamily="34" charset="0"/>
                <a:ea typeface="Intel Clear" panose="020B0604020203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Arial Heading</a:t>
            </a:r>
          </a:p>
        </p:txBody>
      </p:sp>
    </p:spTree>
    <p:extLst>
      <p:ext uri="{BB962C8B-B14F-4D97-AF65-F5344CB8AC3E}">
        <p14:creationId xmlns:p14="http://schemas.microsoft.com/office/powerpoint/2010/main" val="4001256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ue Section Break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5613" y="2260088"/>
            <a:ext cx="7772400" cy="1021556"/>
          </a:xfrm>
        </p:spPr>
        <p:txBody>
          <a:bodyPr anchor="b" anchorCtr="0">
            <a:noAutofit/>
          </a:bodyPr>
          <a:lstStyle>
            <a:lvl1pPr algn="l">
              <a:lnSpc>
                <a:spcPct val="80000"/>
              </a:lnSpc>
              <a:defRPr sz="4000" b="0" cap="none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40pt Arial blue section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5613" y="3348787"/>
            <a:ext cx="7772400" cy="1125140"/>
          </a:xfrm>
        </p:spPr>
        <p:txBody>
          <a:bodyPr anchor="t" anchorCtr="0">
            <a:noAutofit/>
          </a:bodyPr>
          <a:lstStyle>
            <a:lvl1pPr marL="0" indent="0">
              <a:buNone/>
              <a:defRPr sz="1600" b="0" baseline="0">
                <a:solidFill>
                  <a:schemeClr val="accent3"/>
                </a:solidFill>
                <a:latin typeface="+mn-lt"/>
                <a:cs typeface="Arial" panose="020B0604020202020204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9144000" cy="2574131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baseline="0">
                <a:solidFill>
                  <a:srgbClr val="0071C5"/>
                </a:solidFill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</p:spTree>
    <p:extLst>
      <p:ext uri="{BB962C8B-B14F-4D97-AF65-F5344CB8AC3E}">
        <p14:creationId xmlns:p14="http://schemas.microsoft.com/office/powerpoint/2010/main" val="3843762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</p:spTree>
    <p:extLst>
      <p:ext uri="{BB962C8B-B14F-4D97-AF65-F5344CB8AC3E}">
        <p14:creationId xmlns:p14="http://schemas.microsoft.com/office/powerpoint/2010/main" val="413716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896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Inte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7432" y="1875130"/>
            <a:ext cx="2108795" cy="1389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 userDrawn="1"/>
        </p:nvSpPr>
        <p:spPr>
          <a:xfrm>
            <a:off x="1381327" y="3748391"/>
            <a:ext cx="6478621" cy="700392"/>
          </a:xfrm>
          <a:prstGeom prst="rect">
            <a:avLst/>
          </a:prstGeom>
          <a:noFill/>
        </p:spPr>
        <p:txBody>
          <a:bodyPr vert="horz" wrap="square" lIns="0" tIns="0" rIns="0" bIns="0" rtlCol="0">
            <a:no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Intel Communication and Devices Group</a:t>
            </a:r>
          </a:p>
          <a:p>
            <a:pPr algn="ctr"/>
            <a:endParaRPr lang="en-GB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700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1_Back Cover Radial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int_experience_hrz_wht_rgb_3000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8150" y="1874822"/>
            <a:ext cx="3646443" cy="1514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3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Linear Gradient"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Arial Title</a:t>
            </a:r>
            <a:br>
              <a:rPr lang="en-US" dirty="0"/>
            </a:br>
            <a:r>
              <a:rPr lang="en-US" dirty="0"/>
              <a:t>with Linear gradient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Subhead, Date, Etc.</a:t>
            </a:r>
          </a:p>
        </p:txBody>
      </p:sp>
      <p:pic>
        <p:nvPicPr>
          <p:cNvPr id="5" name="Picture 4" descr="int_experience_hrz_wht_rgb_1500.png"/>
          <p:cNvPicPr>
            <a:picLocks noChangeAspect="1"/>
          </p:cNvPicPr>
          <p:nvPr userDrawn="1"/>
        </p:nvPicPr>
        <p:blipFill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693" y="389228"/>
            <a:ext cx="2121766" cy="887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006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with Image">
    <p:bg>
      <p:bgPr>
        <a:gradFill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1797" y="383169"/>
            <a:ext cx="1248049" cy="82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444687" y="2408398"/>
            <a:ext cx="8212886" cy="1102519"/>
          </a:xfrm>
        </p:spPr>
        <p:txBody>
          <a:bodyPr lIns="0" rIns="0" anchor="b" anchorCtr="0">
            <a:noAutofit/>
          </a:bodyPr>
          <a:lstStyle>
            <a:lvl1pPr>
              <a:lnSpc>
                <a:spcPct val="100000"/>
              </a:lnSpc>
              <a:defRPr sz="5000" b="0" spc="0" baseline="0">
                <a:solidFill>
                  <a:schemeClr val="bg1">
                    <a:alpha val="90000"/>
                  </a:schemeClr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50pt Arial Title</a:t>
            </a:r>
            <a:br>
              <a:rPr lang="en-US" dirty="0"/>
            </a:br>
            <a:r>
              <a:rPr lang="en-US" dirty="0"/>
              <a:t>with image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5613" y="3493008"/>
            <a:ext cx="6330212" cy="925360"/>
          </a:xfrm>
        </p:spPr>
        <p:txBody>
          <a:bodyPr lIns="0" rIns="0">
            <a:noAutofit/>
          </a:bodyPr>
          <a:lstStyle>
            <a:lvl1pPr marL="0" indent="0" algn="l">
              <a:buNone/>
              <a:defRPr sz="1600" b="0" i="0" baseline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16pt Arial Subhead, Date, Etc.</a:t>
            </a:r>
          </a:p>
        </p:txBody>
      </p:sp>
    </p:spTree>
    <p:extLst>
      <p:ext uri="{BB962C8B-B14F-4D97-AF65-F5344CB8AC3E}">
        <p14:creationId xmlns:p14="http://schemas.microsoft.com/office/powerpoint/2010/main" val="180832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203325"/>
            <a:ext cx="8228012" cy="3425825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18pt Arial body text</a:t>
            </a:r>
          </a:p>
          <a:p>
            <a:pPr lvl="1"/>
            <a:r>
              <a:rPr lang="en-US" dirty="0"/>
              <a:t>18pt Arial bullet one</a:t>
            </a:r>
          </a:p>
          <a:p>
            <a:pPr lvl="2"/>
            <a:r>
              <a:rPr lang="en-US" dirty="0"/>
              <a:t>16pt Arial sub-bullet</a:t>
            </a:r>
          </a:p>
          <a:p>
            <a:pPr lvl="3"/>
            <a:r>
              <a:rPr lang="en-US" dirty="0"/>
              <a:t>14pt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</p:spTree>
    <p:extLst>
      <p:ext uri="{BB962C8B-B14F-4D97-AF65-F5344CB8AC3E}">
        <p14:creationId xmlns:p14="http://schemas.microsoft.com/office/powerpoint/2010/main" val="1358511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4830763" y="943430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830763" y="2843897"/>
            <a:ext cx="3181123" cy="16709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>
              <a:defRPr sz="1800">
                <a:latin typeface="Intel Clear"/>
              </a:defRPr>
            </a:lvl1pPr>
          </a:lstStyle>
          <a:p>
            <a:endParaRPr lang="en-US" sz="1100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891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4"/>
            <a:ext cx="4006851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sz="half" idx="13" hasCustomPrompt="1"/>
          </p:nvPr>
        </p:nvSpPr>
        <p:spPr>
          <a:xfrm>
            <a:off x="4678363" y="1203324"/>
            <a:ext cx="4005264" cy="3425825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  <p:sp>
        <p:nvSpPr>
          <p:cNvPr id="8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</p:spTree>
    <p:extLst>
      <p:ext uri="{BB962C8B-B14F-4D97-AF65-F5344CB8AC3E}">
        <p14:creationId xmlns:p14="http://schemas.microsoft.com/office/powerpoint/2010/main" val="4062063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with Attribu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5613" y="1203325"/>
            <a:ext cx="8228013" cy="3425825"/>
          </a:xfrm>
        </p:spPr>
        <p:txBody>
          <a:bodyPr anchor="ctr" anchorCtr="0"/>
          <a:lstStyle>
            <a:lvl1pPr marL="190500" indent="-190500">
              <a:defRPr sz="3600" b="1" baseline="0">
                <a:solidFill>
                  <a:schemeClr val="accent1"/>
                </a:solidFill>
                <a:latin typeface="+mn-lt"/>
                <a:cs typeface="Arial" panose="020B0604020202020204" pitchFamily="34" charset="0"/>
              </a:defRPr>
            </a:lvl1pPr>
            <a:lvl2pPr marL="417513" indent="-225425">
              <a:buFont typeface="Intel Clear" pitchFamily="34" charset="0"/>
              <a:buChar char="–"/>
              <a:defRPr sz="1200" baseline="0">
                <a:latin typeface="+mn-lt"/>
                <a:cs typeface="Arial" panose="020B0604020202020204" pitchFamily="34" charset="0"/>
              </a:defRPr>
            </a:lvl2pPr>
            <a:lvl3pPr marL="685800" indent="-228600">
              <a:buFont typeface="Intel Clear" pitchFamily="34" charset="0"/>
              <a:buChar char="–"/>
              <a:defRPr sz="1200">
                <a:latin typeface="+mn-lt"/>
              </a:defRPr>
            </a:lvl3pPr>
            <a:lvl4pPr>
              <a:buFont typeface="Intel Clear" pitchFamily="34" charset="0"/>
              <a:buChar char="–"/>
              <a:defRPr sz="1100">
                <a:latin typeface="+mn-lt"/>
              </a:defRPr>
            </a:lvl4pPr>
            <a:lvl5pPr>
              <a:buFont typeface="Intel Clear" pitchFamily="34" charset="0"/>
              <a:buChar char="–"/>
              <a:defRPr sz="1050">
                <a:latin typeface="+mn-lt"/>
              </a:defRPr>
            </a:lvl5pPr>
          </a:lstStyle>
          <a:p>
            <a:pPr lvl="0"/>
            <a:r>
              <a:rPr lang="en-US" dirty="0"/>
              <a:t>“36pt Arial Bold Text”</a:t>
            </a:r>
          </a:p>
          <a:p>
            <a:pPr lvl="1"/>
            <a:r>
              <a:rPr lang="en-US" dirty="0" err="1"/>
              <a:t>12pt</a:t>
            </a:r>
            <a:r>
              <a:rPr lang="en-US" dirty="0"/>
              <a:t> Attribution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</p:spTree>
    <p:extLst>
      <p:ext uri="{BB962C8B-B14F-4D97-AF65-F5344CB8AC3E}">
        <p14:creationId xmlns:p14="http://schemas.microsoft.com/office/powerpoint/2010/main" val="119294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Blee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9144000" cy="4768850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>
                <a:latin typeface="+mj-lt"/>
              </a:defRPr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</p:spTree>
    <p:extLst>
      <p:ext uri="{BB962C8B-B14F-4D97-AF65-F5344CB8AC3E}">
        <p14:creationId xmlns:p14="http://schemas.microsoft.com/office/powerpoint/2010/main" val="363820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Bottom Half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2574131"/>
            <a:ext cx="9144000" cy="2194719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tabLst/>
              <a:defRPr baseline="0"/>
            </a:lvl1pPr>
          </a:lstStyle>
          <a:p>
            <a:r>
              <a:rPr lang="en-US" dirty="0"/>
              <a:t>Insert photo here. Drag picture to placeholder or click icon to add.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4824387"/>
            <a:ext cx="2133600" cy="273844"/>
          </a:xfr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8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5613" y="1203325"/>
            <a:ext cx="4006851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  <p:sp>
        <p:nvSpPr>
          <p:cNvPr id="19" name="Content Placeholder 2"/>
          <p:cNvSpPr>
            <a:spLocks noGrp="1"/>
          </p:cNvSpPr>
          <p:nvPr>
            <p:ph sz="half" idx="15" hasCustomPrompt="1"/>
          </p:nvPr>
        </p:nvSpPr>
        <p:spPr>
          <a:xfrm>
            <a:off x="4678363" y="1203325"/>
            <a:ext cx="4005264" cy="1309290"/>
          </a:xfrm>
        </p:spPr>
        <p:txBody>
          <a:bodyPr vert="horz" lIns="0" tIns="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>
                <a:solidFill>
                  <a:schemeClr val="tx2"/>
                </a:solidFill>
              </a:defRPr>
            </a:lvl2pPr>
            <a:lvl3pPr>
              <a:defRPr lang="en-US" sz="1400" dirty="0" smtClean="0">
                <a:solidFill>
                  <a:schemeClr val="tx2"/>
                </a:solidFill>
              </a:defRPr>
            </a:lvl3pPr>
            <a:lvl4pPr>
              <a:defRPr lang="en-US" sz="1200" dirty="0" smtClean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marR="0" lvl="0" fontAlgn="auto">
              <a:lnSpc>
                <a:spcPct val="100000"/>
              </a:lnSpc>
              <a:buClrTx/>
              <a:buSzTx/>
              <a:tabLst/>
            </a:pPr>
            <a:r>
              <a:rPr lang="en-US" dirty="0"/>
              <a:t>18pt Arial body text</a:t>
            </a:r>
          </a:p>
          <a:p>
            <a:pPr marR="0" lvl="1" fontAlgn="auto">
              <a:lnSpc>
                <a:spcPct val="100000"/>
              </a:lnSpc>
              <a:spcAft>
                <a:spcPts val="0"/>
              </a:spcAft>
              <a:buClrTx/>
              <a:buSzTx/>
              <a:tabLst/>
            </a:pPr>
            <a:r>
              <a:rPr lang="en-US" dirty="0"/>
              <a:t>16pt Arial bullet one</a:t>
            </a:r>
          </a:p>
          <a:p>
            <a:pPr lvl="2"/>
            <a:r>
              <a:rPr lang="en-US" dirty="0"/>
              <a:t>14pt Arial third level</a:t>
            </a:r>
          </a:p>
          <a:p>
            <a:pPr lvl="3"/>
            <a:r>
              <a:rPr lang="en-US" dirty="0"/>
              <a:t>12pt Arial fourth level</a:t>
            </a:r>
          </a:p>
          <a:p>
            <a:pPr lvl="4"/>
            <a:r>
              <a:rPr lang="en-US" dirty="0"/>
              <a:t>12pt Arial fifth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1009487" y="4975795"/>
            <a:ext cx="18466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000" dirty="0">
              <a:solidFill>
                <a:schemeClr val="tx2"/>
              </a:solidFill>
              <a:cs typeface="Arial" panose="020B0604020202020204" pitchFamily="34" charset="0"/>
            </a:endParaRPr>
          </a:p>
        </p:txBody>
      </p:sp>
      <p:sp>
        <p:nvSpPr>
          <p:cNvPr id="10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308848"/>
            <a:ext cx="8229600" cy="86868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/>
              <a:t>28pt Arial Headline</a:t>
            </a:r>
          </a:p>
        </p:txBody>
      </p:sp>
    </p:spTree>
    <p:extLst>
      <p:ext uri="{BB962C8B-B14F-4D97-AF65-F5344CB8AC3E}">
        <p14:creationId xmlns:p14="http://schemas.microsoft.com/office/powerpoint/2010/main" val="23926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-1587" y="4759452"/>
            <a:ext cx="9144000" cy="384048"/>
          </a:xfrm>
          <a:prstGeom prst="rect">
            <a:avLst/>
          </a:prstGeom>
          <a:gradFill flip="none" rotWithShape="1">
            <a:gsLst>
              <a:gs pos="32000">
                <a:schemeClr val="tx2"/>
              </a:gs>
              <a:gs pos="95000">
                <a:srgbClr val="009FDF"/>
              </a:gs>
              <a:gs pos="78000">
                <a:srgbClr val="0071C5"/>
              </a:gs>
            </a:gsLst>
            <a:lin ang="1986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2" descr="\\.psf\Home\Desktop\Intel.png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9915" y="4830589"/>
            <a:ext cx="364336" cy="2401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" name="Straight Connector 11"/>
          <p:cNvCxnSpPr/>
          <p:nvPr/>
        </p:nvCxnSpPr>
        <p:spPr>
          <a:xfrm>
            <a:off x="8718551" y="4824510"/>
            <a:ext cx="2381" cy="237744"/>
          </a:xfrm>
          <a:prstGeom prst="line">
            <a:avLst/>
          </a:prstGeom>
          <a:ln w="9525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613" y="310130"/>
            <a:ext cx="8229600" cy="86868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28pt Arial Headline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613" y="1203325"/>
            <a:ext cx="8228012" cy="34258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18pt Arial body text</a:t>
            </a:r>
          </a:p>
          <a:p>
            <a:pPr lvl="1"/>
            <a:r>
              <a:rPr lang="en-US" dirty="0"/>
              <a:t>16pt Arial bullet one</a:t>
            </a:r>
          </a:p>
          <a:p>
            <a:pPr lvl="2"/>
            <a:r>
              <a:rPr lang="en-US" dirty="0"/>
              <a:t>16pt Arial sub-bullet</a:t>
            </a:r>
          </a:p>
          <a:p>
            <a:pPr lvl="3"/>
            <a:r>
              <a:rPr lang="en-US" dirty="0"/>
              <a:t>14pt Arial fourth level</a:t>
            </a:r>
          </a:p>
          <a:p>
            <a:pPr lvl="4"/>
            <a:r>
              <a:rPr lang="en-US" dirty="0"/>
              <a:t>14pt Arial 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72352" y="4824387"/>
            <a:ext cx="2133600" cy="27384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bg1"/>
                </a:solidFill>
                <a:latin typeface="+mn-lt"/>
                <a:cs typeface="Arial" panose="020B0604020202020204" pitchFamily="34" charset="0"/>
              </a:defRPr>
            </a:lvl1pPr>
          </a:lstStyle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227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74" r:id="rId3"/>
    <p:sldLayoutId id="2147483650" r:id="rId4"/>
    <p:sldLayoutId id="2147483684" r:id="rId5"/>
    <p:sldLayoutId id="2147483652" r:id="rId6"/>
    <p:sldLayoutId id="2147483660" r:id="rId7"/>
    <p:sldLayoutId id="2147483668" r:id="rId8"/>
    <p:sldLayoutId id="2147483669" r:id="rId9"/>
    <p:sldLayoutId id="2147483670" r:id="rId10"/>
    <p:sldLayoutId id="2147483672" r:id="rId11"/>
    <p:sldLayoutId id="2147483651" r:id="rId12"/>
    <p:sldLayoutId id="2147483677" r:id="rId13"/>
    <p:sldLayoutId id="2147483665" r:id="rId14"/>
    <p:sldLayoutId id="2147483654" r:id="rId15"/>
    <p:sldLayoutId id="2147483655" r:id="rId16"/>
    <p:sldLayoutId id="2147483676" r:id="rId17"/>
    <p:sldLayoutId id="2147483681" r:id="rId1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i="0" kern="1200" spc="0" baseline="0">
          <a:solidFill>
            <a:schemeClr val="tx2"/>
          </a:solidFill>
          <a:latin typeface="+mj-lt"/>
          <a:ea typeface="Intel Clear"/>
          <a:cs typeface="Arial" panose="020B0604020202020204" pitchFamily="34" charset="0"/>
        </a:defRPr>
      </a:lvl1pPr>
    </p:titleStyle>
    <p:bodyStyle>
      <a:lvl1pPr marL="0" indent="0" algn="l" defTabSz="457200" rtl="0" eaLnBrk="1" latinLnBrk="0" hangingPunct="1">
        <a:spcBef>
          <a:spcPts val="1200"/>
        </a:spcBef>
        <a:spcAft>
          <a:spcPts val="0"/>
        </a:spcAft>
        <a:buFont typeface="Wingdings" panose="05000000000000000000" pitchFamily="2" charset="2"/>
        <a:buNone/>
        <a:defRPr sz="1800" b="0" kern="1200">
          <a:solidFill>
            <a:srgbClr val="0071C5"/>
          </a:solidFill>
          <a:latin typeface="+mn-lt"/>
          <a:ea typeface="+mn-ea"/>
          <a:cs typeface="Arial" panose="020B0604020202020204" pitchFamily="34" charset="0"/>
        </a:defRPr>
      </a:lvl1pPr>
      <a:lvl2pPr marL="225425" indent="-225425" algn="l" defTabSz="457200" rtl="0" eaLnBrk="1" latinLnBrk="0" hangingPunct="1">
        <a:spcBef>
          <a:spcPts val="1200"/>
        </a:spcBef>
        <a:buFont typeface="Wingdings" charset="2"/>
        <a:buChar char="§"/>
        <a:defRPr sz="1600" kern="1200" baseline="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2pPr>
      <a:lvl3pPr marL="571500" indent="-228600" algn="l" defTabSz="457200" rtl="0" eaLnBrk="1" latinLnBrk="0" hangingPunct="1">
        <a:spcBef>
          <a:spcPts val="800"/>
        </a:spcBef>
        <a:buFont typeface="Intel Clear" panose="020B0604020203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3pPr>
      <a:lvl4pPr marL="969963" indent="-228600" algn="l" defTabSz="457200" rtl="0" eaLnBrk="1" latinLnBrk="0" hangingPunct="1">
        <a:spcBef>
          <a:spcPct val="20000"/>
        </a:spcBef>
        <a:buFont typeface="Arial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4pPr>
      <a:lvl5pPr marL="1319213" indent="-228600" algn="l" defTabSz="457200" rtl="0" eaLnBrk="1" latinLnBrk="0" hangingPunct="1">
        <a:spcBef>
          <a:spcPct val="20000"/>
        </a:spcBef>
        <a:buFont typeface="Intel Clear" panose="020B0604020203020204" pitchFamily="34" charset="0"/>
        <a:buChar char="–"/>
        <a:defRPr sz="1400" kern="1200">
          <a:solidFill>
            <a:schemeClr val="tx2"/>
          </a:solidFill>
          <a:latin typeface="+mn-lt"/>
          <a:ea typeface="+mn-ea"/>
          <a:cs typeface="Arial" panose="020B0604020202020204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emf"/><Relationship Id="rId3" Type="http://schemas.openxmlformats.org/officeDocument/2006/relationships/package" Target="../embeddings/Microsoft_Visio_Drawing.vsdx"/><Relationship Id="rId7" Type="http://schemas.openxmlformats.org/officeDocument/2006/relationships/package" Target="../embeddings/Microsoft_Visio_Drawing2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2000">
              <a:schemeClr val="tx2"/>
            </a:gs>
            <a:gs pos="95000">
              <a:srgbClr val="009FDF"/>
            </a:gs>
            <a:gs pos="78000">
              <a:srgbClr val="0071C5"/>
            </a:gs>
          </a:gsLst>
          <a:lin ang="1986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sz="3600" dirty="0"/>
              <a:t>Motivation for SI:</a:t>
            </a:r>
            <a:br>
              <a:rPr lang="en-GB" sz="3600" dirty="0"/>
            </a:br>
            <a:r>
              <a:rPr lang="en-US" sz="3600" dirty="0"/>
              <a:t>Study on NR Sidelink Positioning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44686" y="3826778"/>
            <a:ext cx="4681791" cy="10156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GB" sz="1600" dirty="0">
                <a:solidFill>
                  <a:schemeClr val="accent3"/>
                </a:solidFill>
                <a:cs typeface="Arial" panose="020B0604020202020204" pitchFamily="34" charset="0"/>
              </a:rPr>
              <a:t>Agenda Item:	9.1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GB" sz="1600" dirty="0">
                <a:solidFill>
                  <a:schemeClr val="accent3"/>
                </a:solidFill>
                <a:cs typeface="Arial" panose="020B0604020202020204" pitchFamily="34" charset="0"/>
              </a:rPr>
              <a:t>Source:		Intel Corporation</a:t>
            </a:r>
          </a:p>
          <a:p>
            <a:pPr>
              <a:spcBef>
                <a:spcPts val="600"/>
              </a:spcBef>
              <a:buFont typeface="Wingdings" panose="05000000000000000000" pitchFamily="2" charset="2"/>
              <a:buNone/>
            </a:pPr>
            <a:r>
              <a:rPr lang="en-GB" sz="1600" dirty="0">
                <a:solidFill>
                  <a:schemeClr val="accent3"/>
                </a:solidFill>
                <a:cs typeface="Arial" panose="020B0604020202020204" pitchFamily="34" charset="0"/>
              </a:rPr>
              <a:t>Document for: 	Discussion</a:t>
            </a:r>
            <a:endParaRPr lang="ru-RU" sz="1600" dirty="0">
              <a:solidFill>
                <a:schemeClr val="accent3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21444" y="342732"/>
            <a:ext cx="68816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solidFill>
                  <a:schemeClr val="bg1"/>
                </a:solidFill>
              </a:rPr>
              <a:t>3GPP TSG RAN Meeting #88-E					</a:t>
            </a:r>
            <a:r>
              <a:rPr lang="ru-RU" dirty="0">
                <a:solidFill>
                  <a:schemeClr val="bg1"/>
                </a:solidFill>
              </a:rPr>
              <a:t>RP-200898</a:t>
            </a:r>
            <a:endParaRPr lang="en-GB" dirty="0">
              <a:solidFill>
                <a:schemeClr val="bg1"/>
              </a:solidFill>
            </a:endParaRPr>
          </a:p>
          <a:p>
            <a:r>
              <a:rPr lang="en-GB" dirty="0">
                <a:solidFill>
                  <a:schemeClr val="bg1"/>
                </a:solidFill>
              </a:rPr>
              <a:t>June 29 - July 03, 2020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0096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16F185-6AC7-455D-A4E8-7F8681F90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354789F-5046-4E74-97BB-CAB2628936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Overview of Rel.16 NR Positioning Framework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C44BBB-2E23-49F8-A607-E39BF5EAACC6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/>
              <a:t>Positioning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One of the most popular and demanded services along with communication service</a:t>
            </a:r>
          </a:p>
          <a:p>
            <a:pPr>
              <a:spcBef>
                <a:spcPts val="600"/>
              </a:spcBef>
            </a:pPr>
            <a:r>
              <a:rPr lang="en-US" sz="1600" dirty="0"/>
              <a:t>NR Release 16 Technology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Defined solid framework to facilitate RAT dependent positioning methods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DL-TDOA, DL-</a:t>
            </a:r>
            <a:r>
              <a:rPr lang="en-US" sz="1400" dirty="0" err="1"/>
              <a:t>AoD</a:t>
            </a:r>
            <a:r>
              <a:rPr lang="en-US" sz="1400" dirty="0"/>
              <a:t>, UL-TDOA, UL-</a:t>
            </a:r>
            <a:r>
              <a:rPr lang="en-US" sz="1400" dirty="0" err="1"/>
              <a:t>AoA</a:t>
            </a:r>
            <a:r>
              <a:rPr lang="en-US" sz="1400" dirty="0"/>
              <a:t>, multi-RTT, E-CID + hybrid positioning techniques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Network &amp; UE based RAT dependent positioning solutions for positioning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Strict target performance requirements on positioning accuracy</a:t>
            </a:r>
          </a:p>
          <a:p>
            <a:pPr lvl="3">
              <a:spcBef>
                <a:spcPts val="600"/>
              </a:spcBef>
            </a:pPr>
            <a:r>
              <a:rPr lang="en-US" sz="1200" dirty="0"/>
              <a:t>&lt; 1m indoor and 3m outdoor horizontal positioning accuracy</a:t>
            </a:r>
          </a:p>
          <a:p>
            <a:pPr lvl="3">
              <a:spcBef>
                <a:spcPts val="600"/>
              </a:spcBef>
            </a:pPr>
            <a:r>
              <a:rPr lang="en-US" sz="1200" dirty="0"/>
              <a:t>&lt; 1s end-to-end latency for positioning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Assistance for RAT independent positioning solutions for precise positioning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Tight integration w/ sister technology - GNSS solutions for precise positioning, etc.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000859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66BA29E-D351-4EDA-9890-B1C1EE717D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C6F84E0-A93B-4613-8BC0-A04261275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NR Positioning Evolution in Rel.17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Enhancements of NR Positioning Study Item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74FE00-5E3C-40DC-850D-1EA4BCF8A97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sz="1600" dirty="0"/>
              <a:t>Study item on enhancements of NR Positioning is started in May 2020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Motivation - New industrial IoT use cases, scenarios and target performance 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Less than [0.2-1] m positioning accuracy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Less than &lt; [10-100] </a:t>
            </a:r>
            <a:r>
              <a:rPr lang="en-US" sz="1400" dirty="0" err="1"/>
              <a:t>ms</a:t>
            </a:r>
            <a:r>
              <a:rPr lang="en-US" sz="1400" dirty="0"/>
              <a:t> latency requirement (end-to-end)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Potential enhancements areas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Low latency positioning solutions and signaling protocols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Solutions to improve accuracy of horizontal and/or vertical positioning performance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Integrity of NR positioning solutions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All NR positioning solutions defined so far are based on </a:t>
            </a:r>
            <a:r>
              <a:rPr lang="en-US" sz="1600" dirty="0" err="1"/>
              <a:t>Uu</a:t>
            </a:r>
            <a:r>
              <a:rPr lang="en-US" sz="1600" dirty="0"/>
              <a:t> air-interface design 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DL &amp; UL reference signals and UE &amp; </a:t>
            </a:r>
            <a:r>
              <a:rPr lang="en-US" sz="1400" dirty="0" err="1"/>
              <a:t>gNB</a:t>
            </a:r>
            <a:r>
              <a:rPr lang="en-US" sz="1400" dirty="0"/>
              <a:t> measurements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Benefits of sidelink air-interface (PC5) are still not explored and not utilized by 3GPP NR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4845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12A3F3-AB11-42D7-84A5-9B9F6D22FD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3C93963-0145-4F0F-83F7-3D8CA726C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NR Positioning Enhancements in Rel. 17 and Beyond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Sidelink Air-Interface for NR Positioning</a:t>
            </a:r>
            <a:endParaRPr lang="ru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B0E903-8CD0-4A4B-A649-FB3E0F209BA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C-V2X use cases require support of positioning in and out of NW coverage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Sidelink is the only NR interface that can be used for positioning in out-of-coverage scenarios together with GNSS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Sidelink can be used to perform direct ranging b/w UEs or UEs and RSUs</a:t>
            </a:r>
            <a:endParaRPr lang="en-US" dirty="0"/>
          </a:p>
          <a:p>
            <a:pPr>
              <a:spcBef>
                <a:spcPts val="600"/>
              </a:spcBef>
            </a:pPr>
            <a:r>
              <a:rPr lang="en-US" dirty="0"/>
              <a:t>Integration of sidelink opens new performance bounds for NR positioning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More links for UE positioning reference signal transmissions and measurements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Additional UE based reference sources with known precise time and coordinates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Cooperative positioning principles and higher layer protocols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Proximity based solutions and crowdsourcing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Empowers </a:t>
            </a:r>
            <a:r>
              <a:rPr lang="en-US" sz="1600" dirty="0" err="1"/>
              <a:t>Uu</a:t>
            </a:r>
            <a:r>
              <a:rPr lang="en-US" sz="1600" dirty="0"/>
              <a:t> RAT dependent and RAT independent positioning solutions </a:t>
            </a:r>
          </a:p>
          <a:p>
            <a:pPr>
              <a:spcBef>
                <a:spcPts val="600"/>
              </a:spcBef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98630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EDB9C5F-4C14-4F63-B5FB-CC5313A0AD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DA3D73B-C16A-49F3-940D-D8F52848D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NR Positioning Enhancements in Rel. 17 and Beyond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Sidelink Air-Interface for NR Positioning</a:t>
            </a:r>
            <a:endParaRPr lang="ru-RU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6106F7-AFF0-4D86-8F68-2DC3C124E7F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600"/>
              </a:spcBef>
            </a:pPr>
            <a:r>
              <a:rPr lang="en-US" dirty="0"/>
              <a:t>Sources of GNSS performance degradation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Satellite outages, atmospheric conditions, availability issues</a:t>
            </a:r>
            <a:endParaRPr lang="ru-RU" dirty="0"/>
          </a:p>
          <a:p>
            <a:pPr lvl="1">
              <a:spcBef>
                <a:spcPts val="600"/>
              </a:spcBef>
            </a:pPr>
            <a:r>
              <a:rPr lang="en-US" dirty="0"/>
              <a:t>Satellite geometry leads to reduced accuracy </a:t>
            </a:r>
          </a:p>
          <a:p>
            <a:pPr lvl="1">
              <a:spcBef>
                <a:spcPts val="600"/>
              </a:spcBef>
            </a:pPr>
            <a:r>
              <a:rPr lang="en-US" dirty="0"/>
              <a:t>Multipath signal propagation in indoor, urban and dense urban environments </a:t>
            </a:r>
          </a:p>
          <a:p>
            <a:pPr>
              <a:spcBef>
                <a:spcPts val="600"/>
              </a:spcBef>
            </a:pPr>
            <a:r>
              <a:rPr lang="en-US" dirty="0"/>
              <a:t>Satellite augmentation by NR cellular network + sidelink radio interfaces</a:t>
            </a:r>
          </a:p>
          <a:p>
            <a:pPr>
              <a:spcBef>
                <a:spcPts val="600"/>
              </a:spcBef>
            </a:pPr>
            <a:endParaRPr lang="ru-RU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0914B4B-AB0D-4292-9716-05FD5A64180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28614646"/>
              </p:ext>
            </p:extLst>
          </p:nvPr>
        </p:nvGraphicFramePr>
        <p:xfrm>
          <a:off x="282205" y="3016899"/>
          <a:ext cx="2788024" cy="16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5" name="Visio" r:id="rId3" imgW="6864359" imgH="3987800" progId="Visio.Drawing.15">
                  <p:embed/>
                </p:oleObj>
              </mc:Choice>
              <mc:Fallback>
                <p:oleObj name="Visio" r:id="rId3" imgW="6864359" imgH="3987800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90914B4B-AB0D-4292-9716-05FD5A64180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2205" y="3016899"/>
                        <a:ext cx="2788024" cy="16200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9FC6C44E-87D5-46FF-9161-335D0F8AAF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35013948"/>
              </p:ext>
            </p:extLst>
          </p:nvPr>
        </p:nvGraphicFramePr>
        <p:xfrm>
          <a:off x="3175606" y="3024663"/>
          <a:ext cx="2788026" cy="16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6" name="Visio" r:id="rId5" imgW="6864359" imgH="3987800" progId="Visio.Drawing.15">
                  <p:embed/>
                </p:oleObj>
              </mc:Choice>
              <mc:Fallback>
                <p:oleObj name="Visio" r:id="rId5" imgW="6864359" imgH="3987800" progId="Visio.Drawing.15">
                  <p:embed/>
                  <p:pic>
                    <p:nvPicPr>
                      <p:cNvPr id="8" name="Object 7">
                        <a:extLst>
                          <a:ext uri="{FF2B5EF4-FFF2-40B4-BE49-F238E27FC236}">
                            <a16:creationId xmlns:a16="http://schemas.microsoft.com/office/drawing/2014/main" id="{9FC6C44E-87D5-46FF-9161-335D0F8AAFA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606" y="3024663"/>
                        <a:ext cx="2788026" cy="162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46A3CC01-7B46-4A3D-9BAD-AED4F600701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7705235"/>
              </p:ext>
            </p:extLst>
          </p:nvPr>
        </p:nvGraphicFramePr>
        <p:xfrm>
          <a:off x="6051904" y="3009150"/>
          <a:ext cx="2783592" cy="1620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7" name="Visio" r:id="rId7" imgW="8305910" imgH="4819869" progId="Visio.Drawing.15">
                  <p:embed/>
                </p:oleObj>
              </mc:Choice>
              <mc:Fallback>
                <p:oleObj name="Visio" r:id="rId7" imgW="8305910" imgH="4819869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46A3CC01-7B46-4A3D-9BAD-AED4F600701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51904" y="3009150"/>
                        <a:ext cx="2783592" cy="1620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92448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1BDF59-3D42-4358-A364-CE697F0BC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EC6B358-A0F7-40C2-A0C7-7A63B0830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Sidelink NR Positioning for V2X Use Cases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Importance of NR Sidelink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B763C09-7152-4DE2-B520-230E7DC072BB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lvl="1">
              <a:spcBef>
                <a:spcPts val="600"/>
              </a:spcBef>
            </a:pPr>
            <a:r>
              <a:rPr lang="en-US" sz="1600" dirty="0"/>
              <a:t>Majority of V2X applications demand and rely on accurate object positioning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Emerging autonomous driving systems actively utilize GNSS, camera and radio-vision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Radars/lidars measure relative distance, speed, sense on road objects and can be complemented by NR radio-vision and communication solutions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NR sidelink radio designed for V2X use cases is expected to enter market in near future</a:t>
            </a:r>
          </a:p>
          <a:p>
            <a:pPr lvl="2">
              <a:spcBef>
                <a:spcPts val="600"/>
              </a:spcBef>
            </a:pPr>
            <a:r>
              <a:rPr lang="en-US" sz="1400" dirty="0"/>
              <a:t>On top of communication service, future sidelink radio can also provide ranging/positioning 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Sidelink aided positioning is of strong interest in automotive sector [5GAA LS – R1-2003253] and its benefits should be explored through 3GPP study and evaluation</a:t>
            </a:r>
          </a:p>
          <a:p>
            <a:pPr lvl="1">
              <a:spcBef>
                <a:spcPts val="600"/>
              </a:spcBef>
            </a:pPr>
            <a:r>
              <a:rPr lang="en-US" sz="1600" dirty="0"/>
              <a:t>Automotive standard organizations develop / finalize protocols to support positioning </a:t>
            </a:r>
          </a:p>
          <a:p>
            <a:pPr lvl="2">
              <a:spcBef>
                <a:spcPts val="600"/>
              </a:spcBef>
            </a:pPr>
            <a:r>
              <a:rPr lang="en-US" sz="1050" dirty="0"/>
              <a:t>ETSI EN “Intelligent Transport Systems (ITS); Facilities Layer function; Part 2: Position and Time management (</a:t>
            </a:r>
            <a:r>
              <a:rPr lang="en-US" sz="1050" dirty="0" err="1"/>
              <a:t>PoTi</a:t>
            </a:r>
            <a:r>
              <a:rPr lang="en-US" sz="1050" dirty="0"/>
              <a:t>); Release 2”</a:t>
            </a:r>
            <a:endParaRPr lang="ru-RU" sz="1050" dirty="0"/>
          </a:p>
          <a:p>
            <a:pPr lvl="2">
              <a:spcBef>
                <a:spcPts val="600"/>
              </a:spcBef>
            </a:pPr>
            <a:r>
              <a:rPr lang="en-US" sz="1050" dirty="0"/>
              <a:t>SAE J2945/7 “Positioning Enhancements for V2X systems”</a:t>
            </a:r>
          </a:p>
        </p:txBody>
      </p:sp>
    </p:spTree>
    <p:extLst>
      <p:ext uri="{BB962C8B-B14F-4D97-AF65-F5344CB8AC3E}">
        <p14:creationId xmlns:p14="http://schemas.microsoft.com/office/powerpoint/2010/main" val="2093637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197B17C-458C-435F-ABDC-86F490266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2556C5-CE8C-6547-B838-EA80C61A4AF7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75AA5B8-6CD5-4494-81D7-3279BEF22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SID Objectives</a:t>
            </a:r>
            <a:br>
              <a:rPr lang="en-US" dirty="0"/>
            </a:br>
            <a:r>
              <a:rPr lang="en-US" dirty="0">
                <a:solidFill>
                  <a:srgbClr val="C00000"/>
                </a:solidFill>
              </a:rPr>
              <a:t>Sidelink for NR Positioning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7C60CBA-AF12-48D3-94B3-0240F5E9248E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RAN Study Item Objectives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Study use cases and requirements for sidelink-aided NR positioning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Prioritize V2X use case as a starting point for development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Later consider extension to I-IoT, public safety, general commercial use cases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Study deployment / operating scenarios for sidelink-aided NR positioning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In and out of NW coverage, indoor and outdoor, 2D and 3D, dense and sparse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Proposal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Inform SA WG about RAN WG study on sidelink positioning in order to analyze potential impact on positioning architecture and other higher layer protocols</a:t>
            </a:r>
          </a:p>
        </p:txBody>
      </p:sp>
    </p:spTree>
    <p:extLst>
      <p:ext uri="{BB962C8B-B14F-4D97-AF65-F5344CB8AC3E}">
        <p14:creationId xmlns:p14="http://schemas.microsoft.com/office/powerpoint/2010/main" val="336623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022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Int_PPT Template_ClearPro_16x9">
  <a:themeElements>
    <a:clrScheme name="Intel Color Palette">
      <a:dk1>
        <a:sysClr val="windowText" lastClr="000000"/>
      </a:dk1>
      <a:lt1>
        <a:sysClr val="window" lastClr="FFFFFF"/>
      </a:lt1>
      <a:dk2>
        <a:srgbClr val="003C71"/>
      </a:dk2>
      <a:lt2>
        <a:srgbClr val="B1BABF"/>
      </a:lt2>
      <a:accent1>
        <a:srgbClr val="0071C5"/>
      </a:accent1>
      <a:accent2>
        <a:srgbClr val="00AEEF"/>
      </a:accent2>
      <a:accent3>
        <a:srgbClr val="F3D54E"/>
      </a:accent3>
      <a:accent4>
        <a:srgbClr val="FFA300"/>
      </a:accent4>
      <a:accent5>
        <a:srgbClr val="FC4C02"/>
      </a:accent5>
      <a:accent6>
        <a:srgbClr val="C3D600"/>
      </a:accent6>
      <a:hlink>
        <a:srgbClr val="0071C5"/>
      </a:hlink>
      <a:folHlink>
        <a:srgbClr val="00AEE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vert="horz" wrap="square" lIns="0" tIns="0" rIns="0" bIns="0" rtlCol="0">
        <a:spAutoFit/>
      </a:bodyPr>
      <a:lstStyle>
        <a:defPPr>
          <a:defRPr sz="1100" dirty="0" err="1" smtClean="0">
            <a:solidFill>
              <a:srgbClr val="003C71"/>
            </a:solidFill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E17741353BC71439DA3E80555B6384B" ma:contentTypeVersion="13" ma:contentTypeDescription="Create a new document." ma:contentTypeScope="" ma:versionID="f6963f130c1cf923a94d1eedb33c01e1">
  <xsd:schema xmlns:xsd="http://www.w3.org/2001/XMLSchema" xmlns:xs="http://www.w3.org/2001/XMLSchema" xmlns:p="http://schemas.microsoft.com/office/2006/metadata/properties" xmlns:ns3="62f0e3c9-b9bd-4201-a3db-c194daf94caa" xmlns:ns4="2eca322e-59ec-4a93-963a-d82d35646e0e" targetNamespace="http://schemas.microsoft.com/office/2006/metadata/properties" ma:root="true" ma:fieldsID="0b204b9b520008ca7ef7b7dfdabf20c8" ns3:_="" ns4:_="">
    <xsd:import namespace="62f0e3c9-b9bd-4201-a3db-c194daf94caa"/>
    <xsd:import namespace="2eca322e-59ec-4a93-963a-d82d35646e0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f0e3c9-b9bd-4201-a3db-c194daf94ca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GenerationTime" ma:index="1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eca322e-59ec-4a93-963a-d82d35646e0e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B0786C-F403-4576-BD49-C35D93CCAD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2f0e3c9-b9bd-4201-a3db-c194daf94caa"/>
    <ds:schemaRef ds:uri="2eca322e-59ec-4a93-963a-d82d35646e0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A3A2062-6A02-4ABC-9213-C8AA7064B40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D1BC41-340E-4329-BAF1-B47BD117F9F4}">
  <ds:schemaRefs>
    <ds:schemaRef ds:uri="http://purl.org/dc/terms/"/>
    <ds:schemaRef ds:uri="62f0e3c9-b9bd-4201-a3db-c194daf94caa"/>
    <ds:schemaRef ds:uri="http://schemas.microsoft.com/office/2006/documentManagement/types"/>
    <ds:schemaRef ds:uri="2eca322e-59ec-4a93-963a-d82d35646e0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639</Words>
  <Application>Microsoft Office PowerPoint</Application>
  <PresentationFormat>On-screen Show (16:9)</PresentationFormat>
  <Paragraphs>73</Paragraphs>
  <Slides>8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Intel Clear</vt:lpstr>
      <vt:lpstr>Wingdings</vt:lpstr>
      <vt:lpstr>Int_PPT Template_ClearPro_16x9</vt:lpstr>
      <vt:lpstr>Visio</vt:lpstr>
      <vt:lpstr>Motivation for SI: Study on NR Sidelink Positioning</vt:lpstr>
      <vt:lpstr>Introduction Overview of Rel.16 NR Positioning Framework</vt:lpstr>
      <vt:lpstr>NR Positioning Evolution in Rel.17 Enhancements of NR Positioning Study Item</vt:lpstr>
      <vt:lpstr>NR Positioning Enhancements in Rel. 17 and Beyond Sidelink Air-Interface for NR Positioning</vt:lpstr>
      <vt:lpstr>NR Positioning Enhancements in Rel. 17 and Beyond Sidelink Air-Interface for NR Positioning</vt:lpstr>
      <vt:lpstr>Sidelink NR Positioning for V2X Use Cases Importance of NR Sidelink</vt:lpstr>
      <vt:lpstr>SID Objectives Sidelink for NR Positioning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CTPClassification=CTP_PUBLIC:VisualMarkings=, CTPClassification=CTP_NT</cp:keywords>
  <cp:lastModifiedBy/>
  <cp:revision>1</cp:revision>
  <dcterms:created xsi:type="dcterms:W3CDTF">2015-05-06T16:36:39Z</dcterms:created>
  <dcterms:modified xsi:type="dcterms:W3CDTF">2020-06-22T12:53:09Z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827b6eb8-1bfe-418e-b049-f980b220c51c</vt:lpwstr>
  </property>
  <property fmtid="{D5CDD505-2E9C-101B-9397-08002B2CF9AE}" pid="3" name="CTP_TimeStamp">
    <vt:lpwstr>2020-06-22 12:53:09Z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0x0101003E17741353BC71439DA3E80555B6384B</vt:lpwstr>
  </property>
</Properties>
</file>