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0"/>
  </p:handoutMasterIdLst>
  <p:sldIdLst>
    <p:sldId id="258" r:id="rId3"/>
    <p:sldId id="257" r:id="rId4"/>
    <p:sldId id="260" r:id="rId6"/>
    <p:sldId id="261" r:id="rId7"/>
    <p:sldId id="263" r:id="rId8"/>
    <p:sldId id="265" r:id="rId9"/>
  </p:sldIdLst>
  <p:sldSz cx="12192000" cy="6858000"/>
  <p:notesSz cx="7103745" cy="1023429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1" d="100"/>
          <a:sy n="41" d="100"/>
        </p:scale>
        <p:origin x="1794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696C064A-D61B-4B21-B757-51A9B82445B8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50305E07-67EA-4042-A3F6-853A8AD8D20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E335A3-22D2-49B2-A3FB-CDE6C8016C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E335A3-22D2-49B2-A3FB-CDE6C8016C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E335A3-22D2-49B2-A3FB-CDE6C8016C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6"/>
          <p:cNvGrpSpPr/>
          <p:nvPr userDrawn="1"/>
        </p:nvGrpSpPr>
        <p:grpSpPr bwMode="auto">
          <a:xfrm>
            <a:off x="479425" y="407988"/>
            <a:ext cx="179388" cy="404812"/>
            <a:chOff x="0" y="0"/>
            <a:chExt cx="180000" cy="404660"/>
          </a:xfrm>
        </p:grpSpPr>
        <p:sp>
          <p:nvSpPr>
            <p:cNvPr id="4" name="圆角矩形 7"/>
            <p:cNvSpPr>
              <a:spLocks noChangeArrowheads="1"/>
            </p:cNvSpPr>
            <p:nvPr userDrawn="1"/>
          </p:nvSpPr>
          <p:spPr bwMode="auto">
            <a:xfrm>
              <a:off x="0" y="0"/>
              <a:ext cx="180000" cy="17932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90204" pitchFamily="34" charset="0"/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90204" pitchFamily="34" charset="0"/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90204" pitchFamily="34" charset="0"/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90204" pitchFamily="34" charset="0"/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9pPr>
            </a:lstStyle>
            <a:p>
              <a:pPr algn="ctr" eaLnBrk="1" hangingPunct="1">
                <a:buFont typeface="Arial" panose="020B060402020209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圆角矩形 8"/>
            <p:cNvSpPr>
              <a:spLocks noChangeArrowheads="1"/>
            </p:cNvSpPr>
            <p:nvPr userDrawn="1"/>
          </p:nvSpPr>
          <p:spPr bwMode="auto">
            <a:xfrm>
              <a:off x="0" y="225340"/>
              <a:ext cx="180000" cy="17932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90204" pitchFamily="34" charset="0"/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90204" pitchFamily="34" charset="0"/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90204" pitchFamily="34" charset="0"/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90204" pitchFamily="34" charset="0"/>
                <a:defRPr>
                  <a:solidFill>
                    <a:schemeClr val="tx1"/>
                  </a:solidFill>
                  <a:latin typeface="Segoe UI" pitchFamily="34" charset="0"/>
                  <a:ea typeface="微软雅黑" charset="-122"/>
                </a:defRPr>
              </a:lvl9pPr>
            </a:lstStyle>
            <a:p>
              <a:pPr algn="ctr" eaLnBrk="1" hangingPunct="1">
                <a:buFont typeface="Arial" panose="020B060402020209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0" y="-285"/>
            <a:ext cx="12192000" cy="5003800"/>
          </a:xfrm>
          <a:prstGeom prst="rect">
            <a:avLst/>
          </a:prstGeom>
          <a:solidFill>
            <a:srgbClr val="354B5E">
              <a:alpha val="69804"/>
            </a:srgb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9pPr>
          </a:lstStyle>
          <a:p>
            <a:pPr algn="ctr" eaLnBrk="1" hangingPunct="1">
              <a:buFont typeface="Arial" panose="020B0604020202090204" pitchFamily="34" charset="0"/>
              <a:buNone/>
              <a:defRPr/>
            </a:pPr>
            <a:endParaRPr lang="zh-CN" altLang="en-US">
              <a:solidFill>
                <a:srgbClr val="FFFFFF"/>
              </a:solidFill>
              <a:latin typeface="Arial" panose="020B0604020202090204" pitchFamily="34" charset="0"/>
            </a:endParaRPr>
          </a:p>
        </p:txBody>
      </p:sp>
      <p:sp>
        <p:nvSpPr>
          <p:cNvPr id="18" name="矩形 8"/>
          <p:cNvSpPr>
            <a:spLocks noChangeArrowheads="1"/>
          </p:cNvSpPr>
          <p:nvPr/>
        </p:nvSpPr>
        <p:spPr bwMode="auto">
          <a:xfrm>
            <a:off x="0" y="4932363"/>
            <a:ext cx="12192000" cy="7143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Segoe UI" pitchFamily="34" charset="0"/>
                <a:ea typeface="微软雅黑" charset="-122"/>
              </a:defRPr>
            </a:lvl9pPr>
          </a:lstStyle>
          <a:p>
            <a:pPr algn="ctr" eaLnBrk="1" hangingPunct="1">
              <a:buFont typeface="Arial" panose="020B0604020202090204" pitchFamily="34" charset="0"/>
              <a:buNone/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660" y="307340"/>
            <a:ext cx="2491105" cy="86614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/>
        </p:nvSpPr>
        <p:spPr>
          <a:xfrm>
            <a:off x="847090" y="1956435"/>
            <a:ext cx="10497820" cy="20015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300" b="1" dirty="0" smtClean="0">
                <a:solidFill>
                  <a:schemeClr val="bg1"/>
                </a:solidFill>
                <a:latin typeface="Arial" panose="020B0604020202090204" pitchFamily="34" charset="0"/>
                <a:ea typeface="Arial Unicode MS" panose="020B0604020202020204" charset="-122"/>
              </a:rPr>
              <a:t>Motivation on support of Free-to-Air mode in Rel-17 NR Multicast and Broadcast Services</a:t>
            </a:r>
            <a:endParaRPr lang="en-US" altLang="zh-CN" sz="4300" b="1" dirty="0" smtClean="0">
              <a:solidFill>
                <a:schemeClr val="bg1"/>
              </a:solidFill>
              <a:latin typeface="Arial" panose="020B0604020202090204" pitchFamily="34" charset="0"/>
              <a:ea typeface="Arial Unicode MS" panose="020B060402020202020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2678" y="233225"/>
            <a:ext cx="5662474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90204" pitchFamily="34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panose="020B0604020202090204" pitchFamily="34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panose="020B0604020202090204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panose="020B0604020202090204" pitchFamily="34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panose="020B0604020202090204" pitchFamily="34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90204" pitchFamily="34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90204" pitchFamily="34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90204" pitchFamily="34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90204" pitchFamily="34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2000" dirty="0" smtClean="0">
                <a:solidFill>
                  <a:schemeClr val="bg1"/>
                </a:solidFill>
                <a:latin typeface="Arial" panose="020B0604020202090204" pitchFamily="34" charset="0"/>
                <a:ea typeface="Arial Unicode MS" panose="020B0604020202020204" pitchFamily="50" charset="-127"/>
                <a:cs typeface="Arial Unicode MS" panose="020B0604020202020204" pitchFamily="50" charset="-127"/>
              </a:rPr>
              <a:t>3GPP TSG RAN Meeting #88e	</a:t>
            </a:r>
            <a:endParaRPr lang="en-US" altLang="ja-JP" sz="2000" dirty="0" smtClean="0">
              <a:solidFill>
                <a:schemeClr val="bg1"/>
              </a:solidFill>
              <a:latin typeface="Arial" panose="020B0604020202090204" pitchFamily="34" charset="0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ja-JP" altLang="en-US" sz="2000" dirty="0">
                <a:solidFill>
                  <a:schemeClr val="bg1"/>
                </a:solidFill>
                <a:latin typeface="Arial" panose="020B0604020202090204" pitchFamily="34" charset="0"/>
                <a:ea typeface="Arial Unicode MS" panose="020B0604020202020204" pitchFamily="50" charset="-127"/>
                <a:cs typeface="Arial Unicode MS" panose="020B0604020202020204" pitchFamily="50" charset="-127"/>
              </a:rPr>
              <a:t>Electronic Meeting, June 29 - July 3, 2020</a:t>
            </a:r>
            <a:endParaRPr lang="ja-JP" altLang="en-US" sz="2000" dirty="0">
              <a:solidFill>
                <a:schemeClr val="bg1"/>
              </a:solidFill>
              <a:latin typeface="Arial" panose="020B0604020202090204" pitchFamily="34" charset="0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ja-JP" altLang="en-US" sz="2000" dirty="0">
                <a:solidFill>
                  <a:schemeClr val="bg1"/>
                </a:solidFill>
                <a:latin typeface="Arial" panose="020B0604020202090204" pitchFamily="34" charset="0"/>
                <a:ea typeface="Arial Unicode MS" panose="020B0604020202020204" pitchFamily="50" charset="-127"/>
                <a:cs typeface="Arial Unicode MS" panose="020B0604020202020204" pitchFamily="50" charset="-127"/>
              </a:rPr>
              <a:t>Agenda item: 9.10.8</a:t>
            </a:r>
            <a:endParaRPr lang="ja-JP" altLang="en-US" sz="2000" dirty="0">
              <a:solidFill>
                <a:schemeClr val="bg1"/>
              </a:solidFill>
              <a:latin typeface="Arial" panose="020B0604020202090204" pitchFamily="34" charset="0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40056" y="6256378"/>
            <a:ext cx="14662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GB" sz="2000" b="1" dirty="0" smtClean="0">
                <a:latin typeface="Arial" panose="020B0604020202090204" pitchFamily="34" charset="0"/>
              </a:rPr>
              <a:t>RP-</a:t>
            </a:r>
            <a:r>
              <a:rPr lang="en-US" altLang="en-GB" sz="2000" b="1" dirty="0" smtClean="0">
                <a:latin typeface="Arial" panose="020B0604020202090204" pitchFamily="34" charset="0"/>
              </a:rPr>
              <a:t>200750</a:t>
            </a:r>
            <a:endParaRPr lang="en-US" altLang="en-GB" sz="2000" b="1" dirty="0" smtClean="0">
              <a:latin typeface="Arial" panose="020B0604020202090204" pitchFamily="34" charset="0"/>
            </a:endParaRPr>
          </a:p>
        </p:txBody>
      </p:sp>
      <p:sp>
        <p:nvSpPr>
          <p:cNvPr id="6" name="Subtitle 2"/>
          <p:cNvSpPr>
            <a:spLocks noGrp="1"/>
          </p:cNvSpPr>
          <p:nvPr/>
        </p:nvSpPr>
        <p:spPr>
          <a:xfrm>
            <a:off x="996950" y="5095240"/>
            <a:ext cx="10198100" cy="16554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lvl="1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lvl="2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35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lvl="3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lvl="4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lvl="5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lvl="6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lvl="7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lvl="8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400" dirty="0" smtClean="0">
              <a:latin typeface="+mj-lt"/>
              <a:ea typeface="+mj-ea"/>
              <a:cs typeface="+mj-cs"/>
            </a:endParaRPr>
          </a:p>
        </p:txBody>
      </p:sp>
      <p:sp>
        <p:nvSpPr>
          <p:cNvPr id="7" name="Subtitle 2"/>
          <p:cNvSpPr>
            <a:spLocks noGrp="1"/>
          </p:cNvSpPr>
          <p:nvPr/>
        </p:nvSpPr>
        <p:spPr>
          <a:xfrm>
            <a:off x="629920" y="5318760"/>
            <a:ext cx="10932160" cy="117030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lvl="1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lvl="2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35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lvl="3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lvl="4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lvl="5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lvl="6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lvl="7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lvl="8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+mj-lt"/>
                <a:ea typeface="+mj-ea"/>
                <a:cs typeface="+mj-cs"/>
              </a:rPr>
              <a:t>CBN, </a:t>
            </a:r>
            <a:r>
              <a:rPr lang="en-GB" sz="2400" dirty="0" smtClean="0">
                <a:latin typeface="+mj-lt"/>
                <a:ea typeface="+mj-ea"/>
                <a:cs typeface="+mj-cs"/>
              </a:rPr>
              <a:t>ABS, </a:t>
            </a:r>
            <a:r>
              <a:rPr lang="en-US" altLang="en-GB" sz="2400" dirty="0" smtClean="0">
                <a:latin typeface="+mj-lt"/>
                <a:ea typeface="+mj-ea"/>
                <a:cs typeface="+mj-cs"/>
              </a:rPr>
              <a:t>ABP,</a:t>
            </a:r>
            <a:r>
              <a:rPr lang="en-US" altLang="zh-CN" sz="2400" dirty="0" smtClean="0">
                <a:latin typeface="+mj-lt"/>
                <a:ea typeface="+mj-ea"/>
                <a:cs typeface="+mj-cs"/>
              </a:rPr>
              <a:t> CATT, CUC, OPPO,</a:t>
            </a:r>
            <a:r>
              <a:rPr lang="en-US" altLang="zh-CN" sz="2400" dirty="0">
                <a:latin typeface="+mj-lt"/>
                <a:ea typeface="+mj-ea"/>
                <a:cs typeface="+mj-cs"/>
              </a:rPr>
              <a:t> Huawei, Reliance Jio, </a:t>
            </a:r>
            <a:r>
              <a:rPr lang="en-US" altLang="zh-CN" sz="2400" dirty="0" smtClean="0">
                <a:latin typeface="+mj-lt"/>
                <a:ea typeface="+mj-ea"/>
                <a:cs typeface="+mj-cs"/>
                <a:sym typeface="+mn-ea"/>
              </a:rPr>
              <a:t>Samsung, </a:t>
            </a:r>
            <a:r>
              <a:rPr lang="en-US" altLang="zh-CN" sz="2400" dirty="0">
                <a:latin typeface="+mj-lt"/>
                <a:ea typeface="+mj-ea"/>
                <a:cs typeface="+mj-cs"/>
              </a:rPr>
              <a:t>ZTE</a:t>
            </a:r>
            <a:endParaRPr lang="en-GB" sz="2400" dirty="0" smtClean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743585" y="390525"/>
            <a:ext cx="10582910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GB" sz="2500" b="1" dirty="0" smtClean="0">
                <a:latin typeface="Palatino" charset="0"/>
                <a:ea typeface="Heiti SC" panose="02000000000000000000" charset="-122"/>
                <a:sym typeface="+mn-ea"/>
              </a:rPr>
              <a:t>Motivation</a:t>
            </a:r>
            <a:endParaRPr lang="zh-CN" altLang="en-US" sz="2600" b="1" dirty="0" smtClean="0">
              <a:latin typeface="Palatino" charset="0"/>
              <a:ea typeface="Heiti SC" panose="02000000000000000000" charset="-122"/>
              <a:sym typeface="+mn-ea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55320" y="1421765"/>
            <a:ext cx="10515600" cy="4351338"/>
          </a:xfrm>
        </p:spPr>
        <p:txBody>
          <a:bodyPr>
            <a:normAutofit fontScale="92500"/>
          </a:bodyPr>
          <a:p>
            <a:pPr hangingPunct="0">
              <a:lnSpc>
                <a:spcPct val="100000"/>
              </a:lnSpc>
            </a:pPr>
            <a:r>
              <a:rPr lang="en-GB" sz="2400" dirty="0" smtClean="0"/>
              <a:t>Free-to-Air mode was introduced in LTE </a:t>
            </a:r>
            <a:r>
              <a:rPr lang="en-GB" sz="2400" dirty="0" err="1" smtClean="0"/>
              <a:t>eMBMS</a:t>
            </a:r>
            <a:r>
              <a:rPr lang="en-GB" sz="2400" dirty="0" smtClean="0"/>
              <a:t> </a:t>
            </a:r>
            <a:r>
              <a:rPr lang="en-US" altLang="zh-CN" sz="2400" dirty="0" smtClean="0"/>
              <a:t>since</a:t>
            </a:r>
            <a:r>
              <a:rPr lang="en-GB" sz="2400" dirty="0" smtClean="0"/>
              <a:t> Rel-14, and the definition of </a:t>
            </a:r>
            <a:r>
              <a:rPr lang="en-US" altLang="en-GB" sz="2400" dirty="0" smtClean="0"/>
              <a:t>Free-to-Air</a:t>
            </a:r>
            <a:r>
              <a:rPr lang="en-GB" sz="2400" dirty="0" smtClean="0"/>
              <a:t> mode can </a:t>
            </a:r>
            <a:r>
              <a:rPr lang="en-GB" sz="2400" dirty="0"/>
              <a:t>be found in TS </a:t>
            </a:r>
            <a:r>
              <a:rPr lang="en-GB" sz="2400" dirty="0" smtClean="0"/>
              <a:t>22.101:</a:t>
            </a:r>
            <a:endParaRPr lang="en-GB" sz="2400" dirty="0" smtClean="0"/>
          </a:p>
          <a:p>
            <a:pPr lvl="1" hangingPunct="0">
              <a:lnSpc>
                <a:spcPct val="100000"/>
              </a:lnSpc>
              <a:spcBef>
                <a:spcPts val="1000"/>
              </a:spcBef>
            </a:pPr>
            <a:r>
              <a:rPr lang="en-GB" altLang="zh-CN" sz="2000" i="1" dirty="0"/>
              <a:t>Free-to-Air (FTA) TV: A TV service characterised by no content encryption and being made available at no additional cost to the end </a:t>
            </a:r>
            <a:r>
              <a:rPr lang="en-GB" altLang="zh-CN" sz="2000" i="1" dirty="0" smtClean="0"/>
              <a:t>user</a:t>
            </a:r>
            <a:endParaRPr lang="en-GB" altLang="zh-CN" sz="2000" i="1" dirty="0" smtClean="0"/>
          </a:p>
          <a:p>
            <a:pPr lvl="1" hangingPunct="0">
              <a:lnSpc>
                <a:spcPct val="100000"/>
              </a:lnSpc>
              <a:spcBef>
                <a:spcPts val="1000"/>
              </a:spcBef>
            </a:pPr>
            <a:endParaRPr lang="en-GB" dirty="0"/>
          </a:p>
          <a:p>
            <a:pPr hangingPunct="0">
              <a:lnSpc>
                <a:spcPct val="100000"/>
              </a:lnSpc>
            </a:pPr>
            <a:r>
              <a:rPr lang="en-GB" sz="2400" dirty="0"/>
              <a:t>Some </a:t>
            </a:r>
            <a:r>
              <a:rPr lang="en-GB" sz="2400" dirty="0" smtClean="0"/>
              <a:t>spectrums are </a:t>
            </a:r>
            <a:r>
              <a:rPr lang="en-GB" sz="2400" dirty="0"/>
              <a:t>designated only to </a:t>
            </a:r>
            <a:r>
              <a:rPr lang="en-US" altLang="en-GB" sz="2400" dirty="0"/>
              <a:t>Free-to-Air</a:t>
            </a:r>
            <a:r>
              <a:rPr lang="en-GB" sz="2400" dirty="0"/>
              <a:t> </a:t>
            </a:r>
            <a:r>
              <a:rPr lang="en-GB" sz="2400" dirty="0" smtClean="0"/>
              <a:t>services </a:t>
            </a:r>
            <a:r>
              <a:rPr lang="en-US" altLang="zh-CN" sz="2400" dirty="0" smtClean="0"/>
              <a:t>in some countries</a:t>
            </a:r>
            <a:r>
              <a:rPr lang="en-US" sz="2400" dirty="0" smtClean="0"/>
              <a:t>, and supporting Free-to-Air mode makes Rel-17 </a:t>
            </a:r>
            <a:r>
              <a:rPr lang="en-GB" altLang="zh-CN" sz="2400" dirty="0"/>
              <a:t>NR </a:t>
            </a:r>
            <a:r>
              <a:rPr lang="en-GB" altLang="zh-CN" sz="2400" dirty="0" smtClean="0"/>
              <a:t>MBS applicable to such spectrums </a:t>
            </a:r>
            <a:r>
              <a:rPr lang="en-US" altLang="en-GB" sz="2400" dirty="0" smtClean="0"/>
              <a:t>and makes 5G NR applicable to innovative services as well.</a:t>
            </a:r>
            <a:endParaRPr lang="en-GB" altLang="zh-CN" sz="2400" dirty="0" smtClean="0"/>
          </a:p>
          <a:p>
            <a:pPr hangingPunct="0">
              <a:lnSpc>
                <a:spcPct val="100000"/>
              </a:lnSpc>
            </a:pPr>
            <a:endParaRPr lang="en-GB" sz="2400" dirty="0"/>
          </a:p>
          <a:p>
            <a:pPr hangingPunct="0">
              <a:lnSpc>
                <a:spcPct val="100000"/>
              </a:lnSpc>
            </a:pPr>
            <a:r>
              <a:rPr lang="en-GB" sz="2400" dirty="0" smtClean="0"/>
              <a:t>Free-to-Air services include but not limited to </a:t>
            </a:r>
            <a:r>
              <a:rPr lang="en-US" altLang="en-GB" sz="2400" dirty="0" smtClean="0"/>
              <a:t>Free-to-Air</a:t>
            </a:r>
            <a:r>
              <a:rPr lang="en-GB" sz="2400" dirty="0" smtClean="0"/>
              <a:t> TV </a:t>
            </a:r>
            <a:r>
              <a:rPr lang="en-US" altLang="zh-CN" sz="2400" dirty="0" smtClean="0"/>
              <a:t>and</a:t>
            </a:r>
            <a:r>
              <a:rPr lang="en-GB" sz="2400" smtClean="0"/>
              <a:t> </a:t>
            </a:r>
            <a:r>
              <a:rPr lang="en-GB" sz="2400" dirty="0" smtClean="0"/>
              <a:t>public safety </a:t>
            </a:r>
            <a:r>
              <a:rPr lang="en-GB" sz="2400" smtClean="0"/>
              <a:t>applications.</a:t>
            </a:r>
            <a:endParaRPr lang="en-GB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743585" y="401955"/>
            <a:ext cx="1058291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GB" sz="2600" b="1" dirty="0" smtClean="0">
                <a:latin typeface="Palatino" charset="0"/>
                <a:ea typeface="Heiti SC" panose="02000000000000000000" charset="-122"/>
                <a:sym typeface="+mn-ea"/>
              </a:rPr>
              <a:t>RAN Impact Analysis</a:t>
            </a:r>
            <a:endParaRPr lang="en-US" altLang="en-GB" sz="2600" b="1" dirty="0" smtClean="0">
              <a:latin typeface="Palatino" charset="0"/>
              <a:ea typeface="Heiti SC" panose="02000000000000000000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7720" y="1467485"/>
            <a:ext cx="10515600" cy="4351338"/>
          </a:xfrm>
        </p:spPr>
        <p:txBody>
          <a:bodyPr>
            <a:normAutofit lnSpcReduction="20000"/>
          </a:bodyPr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altLang="zh-CN" sz="2000" dirty="0" smtClean="0"/>
              <a:t>RRC_IDLE state and RRC_INACTIVE state are supported in </a:t>
            </a:r>
            <a:r>
              <a:rPr lang="en-US" altLang="zh-CN" sz="2000" dirty="0"/>
              <a:t>Rel-17 NR </a:t>
            </a:r>
            <a:r>
              <a:rPr lang="en-US" altLang="zh-CN" sz="2000" dirty="0" smtClean="0"/>
              <a:t>MBS WI [1]</a:t>
            </a:r>
            <a:endParaRPr lang="en-US" altLang="zh-CN" sz="2000" dirty="0" smtClean="0"/>
          </a:p>
          <a:p>
            <a:pPr lvl="1">
              <a:lnSpc>
                <a:spcPct val="110000"/>
              </a:lnSpc>
              <a:spcBef>
                <a:spcPts val="1200"/>
              </a:spcBef>
            </a:pPr>
            <a:r>
              <a:rPr lang="en-GB" altLang="zh-CN" sz="1800" i="1" dirty="0"/>
              <a:t>Specify RAN basic functions for broadcast/multicast for UEs in RRC_IDLE/ RRC_INACTIVE states [RAN2, RAN1</a:t>
            </a:r>
            <a:r>
              <a:rPr lang="en-GB" altLang="zh-CN" sz="1800" i="1" dirty="0" smtClean="0"/>
              <a:t>]</a:t>
            </a:r>
            <a:endParaRPr lang="zh-CN" altLang="zh-CN" sz="1800" i="1" dirty="0" smtClean="0"/>
          </a:p>
          <a:p>
            <a:pPr lvl="1"/>
            <a:endParaRPr lang="en-US" altLang="zh-CN" sz="1800" dirty="0" smtClean="0"/>
          </a:p>
          <a:p>
            <a:pPr>
              <a:lnSpc>
                <a:spcPct val="110000"/>
              </a:lnSpc>
            </a:pPr>
            <a:r>
              <a:rPr lang="en-US" altLang="zh-CN" sz="2000" dirty="0"/>
              <a:t>According to LTE work in Rel-14, additional effort to support basic Free-to-Air mode on top of RRC_IDLE state can be very small</a:t>
            </a:r>
            <a:endParaRPr lang="en-US" altLang="zh-CN" sz="2000" dirty="0"/>
          </a:p>
          <a:p>
            <a:pPr lvl="1">
              <a:lnSpc>
                <a:spcPct val="110000"/>
              </a:lnSpc>
            </a:pPr>
            <a:r>
              <a:rPr lang="en-US" altLang="zh-CN" sz="1800" i="1" dirty="0" smtClean="0"/>
              <a:t>RAN2 concluded: From </a:t>
            </a:r>
            <a:r>
              <a:rPr lang="en-US" altLang="zh-CN" sz="1800" i="1" dirty="0"/>
              <a:t>RAN2 point of view there is no difference in the way the MBMS data is delivered to Receive Only Mode and legacy </a:t>
            </a:r>
            <a:r>
              <a:rPr lang="en-US" altLang="zh-CN" sz="1800" i="1" dirty="0" err="1"/>
              <a:t>eMBMS</a:t>
            </a:r>
            <a:r>
              <a:rPr lang="en-US" altLang="zh-CN" sz="1800" i="1" dirty="0"/>
              <a:t> UEs. </a:t>
            </a:r>
            <a:r>
              <a:rPr lang="en-US" altLang="zh-CN" sz="1800" dirty="0"/>
              <a:t>[2</a:t>
            </a:r>
            <a:r>
              <a:rPr lang="en-US" altLang="zh-CN" sz="1800" dirty="0" smtClean="0"/>
              <a:t>]</a:t>
            </a:r>
            <a:endParaRPr lang="en-US" altLang="zh-CN" sz="1800" dirty="0" smtClean="0"/>
          </a:p>
          <a:p>
            <a:pPr lvl="1">
              <a:lnSpc>
                <a:spcPct val="110000"/>
              </a:lnSpc>
            </a:pPr>
            <a:r>
              <a:rPr lang="en-US" altLang="zh-CN" sz="1800" i="1" dirty="0" smtClean="0"/>
              <a:t>Small </a:t>
            </a:r>
            <a:r>
              <a:rPr lang="en-US" altLang="zh-CN" sz="1800" i="1" dirty="0"/>
              <a:t>change on stage 2 specification </a:t>
            </a:r>
            <a:r>
              <a:rPr lang="en-US" altLang="zh-CN" sz="1800" i="1" dirty="0" smtClean="0"/>
              <a:t>enables Receive Only Mode from RAN perspective </a:t>
            </a:r>
            <a:r>
              <a:rPr lang="en-US" altLang="zh-CN" sz="1800" dirty="0"/>
              <a:t>[3]</a:t>
            </a:r>
            <a:endParaRPr lang="en-GB" altLang="zh-CN" sz="1800" dirty="0"/>
          </a:p>
          <a:p>
            <a:endParaRPr lang="en-US" altLang="zh-CN" sz="2000" dirty="0"/>
          </a:p>
          <a:p>
            <a:pPr>
              <a:lnSpc>
                <a:spcPct val="120000"/>
              </a:lnSpc>
            </a:pPr>
            <a:r>
              <a:rPr lang="en-US" altLang="zh-CN" sz="2000" dirty="0" smtClean="0"/>
              <a:t>Supporting Free-to-Air mode does not mean supporting </a:t>
            </a:r>
            <a:r>
              <a:rPr lang="en-GB" altLang="zh-CN" sz="2000" dirty="0" smtClean="0"/>
              <a:t>MPMT (</a:t>
            </a:r>
            <a:r>
              <a:rPr lang="en-GB" altLang="zh-CN" sz="2000" dirty="0"/>
              <a:t>Medium Power </a:t>
            </a:r>
            <a:r>
              <a:rPr lang="en-US" altLang="zh-CN" sz="2000" dirty="0"/>
              <a:t>M</a:t>
            </a:r>
            <a:r>
              <a:rPr lang="en-GB" altLang="zh-CN" sz="2000" dirty="0" err="1"/>
              <a:t>edium</a:t>
            </a:r>
            <a:r>
              <a:rPr lang="en-GB" altLang="zh-CN" sz="2000" dirty="0"/>
              <a:t> Tower) and </a:t>
            </a:r>
            <a:r>
              <a:rPr lang="en-GB" altLang="zh-CN" sz="2000" dirty="0" smtClean="0"/>
              <a:t>HPHT (</a:t>
            </a:r>
            <a:r>
              <a:rPr lang="en-GB" altLang="zh-CN" sz="2000" dirty="0"/>
              <a:t>High Power High Tower</a:t>
            </a:r>
            <a:r>
              <a:rPr lang="en-GB" altLang="zh-CN" sz="2000" dirty="0" smtClean="0"/>
              <a:t>)</a:t>
            </a:r>
            <a:r>
              <a:rPr lang="en-US" altLang="zh-CN" sz="2000" dirty="0" smtClean="0"/>
              <a:t>, and hence does not conflict with the way forward agreed in RAN#83 [4]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743585" y="401955"/>
            <a:ext cx="1058291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GB" sz="2600" b="1" dirty="0" smtClean="0">
                <a:latin typeface="Palatino" charset="0"/>
                <a:ea typeface="Heiti SC" panose="02000000000000000000" charset="-122"/>
                <a:sym typeface="+mn-ea"/>
              </a:rPr>
              <a:t>SA Impact Analysis</a:t>
            </a:r>
            <a:endParaRPr lang="en-US" altLang="en-GB" sz="2600" b="1" dirty="0" smtClean="0">
              <a:latin typeface="Palatino" charset="0"/>
              <a:ea typeface="Heiti SC" panose="02000000000000000000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36065"/>
            <a:ext cx="10515600" cy="4351338"/>
          </a:xfrm>
        </p:spPr>
        <p:txBody>
          <a:bodyPr>
            <a:normAutofit lnSpcReduction="10000"/>
          </a:bodyPr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altLang="zh-CN" sz="2000" dirty="0"/>
              <a:t>SA2 study/23.757 progressed well so far focusing on </a:t>
            </a:r>
            <a:r>
              <a:rPr lang="en-GB" altLang="zh-CN" sz="2000" dirty="0"/>
              <a:t>NR connecting to 5GC</a:t>
            </a:r>
            <a:endParaRPr lang="en-GB" altLang="zh-CN" sz="2000" dirty="0"/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GB" altLang="zh-CN" sz="2000" dirty="0"/>
              <a:t>The broadcast service definition is included as below in 23.757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</a:rPr>
              <a:t>Free-to-Air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service can be treated as one of the broadcast service)</a:t>
            </a:r>
            <a:r>
              <a:rPr lang="en-GB" altLang="zh-CN" sz="2000" dirty="0"/>
              <a:t>:</a:t>
            </a:r>
            <a:endParaRPr lang="en-GB" altLang="zh-CN" sz="2000" dirty="0"/>
          </a:p>
          <a:p>
            <a:pPr lvl="1">
              <a:lnSpc>
                <a:spcPct val="110000"/>
              </a:lnSpc>
              <a:spcBef>
                <a:spcPts val="1200"/>
              </a:spcBef>
            </a:pPr>
            <a:r>
              <a:rPr lang="en-GB" altLang="zh-CN" sz="1600" dirty="0"/>
              <a:t>Broadcast communication service: A communication service in which the same service and the same specific content data are provided simultaneously to all UEs in a geographical area (i.e., all UEs in the broadcast coverage area are authorized to receive the data).</a:t>
            </a:r>
            <a:endParaRPr lang="en-GB" altLang="zh-CN" sz="1600" dirty="0"/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GB" altLang="zh-CN" sz="2000" dirty="0"/>
              <a:t>Key issue #1: MBS session management includes both the broadcast and multicast service</a:t>
            </a:r>
            <a:endParaRPr lang="en-GB" altLang="zh-CN" sz="2000" dirty="0"/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GB" altLang="zh-CN" sz="2000" dirty="0"/>
              <a:t>Some solutions introduced in the TR can be used to serve the </a:t>
            </a:r>
            <a:r>
              <a:rPr lang="en-US" altLang="en-GB" sz="2000" dirty="0"/>
              <a:t>F</a:t>
            </a:r>
            <a:r>
              <a:rPr lang="en-GB" altLang="zh-CN" sz="2000" dirty="0"/>
              <a:t>ree</a:t>
            </a:r>
            <a:r>
              <a:rPr lang="en-US" altLang="en-GB" sz="2000" dirty="0"/>
              <a:t>-</a:t>
            </a:r>
            <a:r>
              <a:rPr lang="en-GB" altLang="zh-CN" sz="2000" dirty="0"/>
              <a:t>to</a:t>
            </a:r>
            <a:r>
              <a:rPr lang="en-US" altLang="en-GB" sz="2000" dirty="0"/>
              <a:t>-A</a:t>
            </a:r>
            <a:r>
              <a:rPr lang="en-GB" altLang="zh-CN" sz="2000" dirty="0"/>
              <a:t>ir MBS service as the starting point</a:t>
            </a:r>
            <a:endParaRPr lang="en-US" altLang="zh-CN" sz="1800" i="1" dirty="0"/>
          </a:p>
          <a:p>
            <a:r>
              <a:rPr lang="en-US" altLang="zh-CN" sz="2000" dirty="0"/>
              <a:t>The other impact regarding the support of </a:t>
            </a:r>
            <a:r>
              <a:rPr lang="en-US" altLang="zh-CN" sz="2000" dirty="0" smtClean="0"/>
              <a:t>Free-to-Air </a:t>
            </a:r>
            <a:r>
              <a:rPr lang="en-US" altLang="zh-CN" sz="2000" dirty="0"/>
              <a:t>service needs to be discussed in SA2</a:t>
            </a:r>
            <a:endParaRPr lang="en-GB" altLang="zh-CN" sz="1800" dirty="0"/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743585" y="390525"/>
            <a:ext cx="1058291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600" b="1" dirty="0" smtClean="0">
                <a:latin typeface="Palatino" charset="0"/>
                <a:ea typeface="Heiti SC" panose="02000000000000000000" charset="-122"/>
                <a:sym typeface="+mn-ea"/>
              </a:rPr>
              <a:t>Proposal</a:t>
            </a:r>
            <a:endParaRPr lang="en-US" altLang="zh-CN" sz="2600" b="1" dirty="0" smtClean="0">
              <a:latin typeface="Palatino" charset="0"/>
              <a:ea typeface="Heiti SC" panose="02000000000000000000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76045"/>
            <a:ext cx="10515600" cy="4351338"/>
          </a:xfrm>
        </p:spPr>
        <p:txBody>
          <a:bodyPr>
            <a:normAutofit fontScale="87500" lnSpcReduction="20000"/>
          </a:bodyPr>
          <a:p>
            <a:r>
              <a:rPr lang="en-US" altLang="zh-CN" sz="2400" dirty="0" smtClean="0"/>
              <a:t>Revise Rel-17 </a:t>
            </a:r>
            <a:r>
              <a:rPr lang="en-GB" altLang="zh-CN" sz="2400" dirty="0"/>
              <a:t>NR Multicast and Broadcast Services</a:t>
            </a:r>
            <a:r>
              <a:rPr lang="en-US" altLang="zh-CN" sz="2400" dirty="0" smtClean="0"/>
              <a:t> WID at RAN#88e </a:t>
            </a:r>
            <a:r>
              <a:rPr lang="en-US" altLang="zh-CN" sz="2400" dirty="0"/>
              <a:t>to </a:t>
            </a:r>
            <a:r>
              <a:rPr lang="en-US" altLang="zh-CN" sz="2400" dirty="0" smtClean="0"/>
              <a:t>include support of Free-to-Air mode for NR</a:t>
            </a:r>
            <a:endParaRPr lang="en-US" altLang="zh-CN" sz="2400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sz="2400" dirty="0"/>
              <a:t>Liaison SA/SA2 about RAN decision and </a:t>
            </a:r>
            <a:r>
              <a:rPr lang="en-US" altLang="zh-CN" sz="2400" dirty="0" smtClean="0"/>
              <a:t>respectfully ask </a:t>
            </a:r>
            <a:r>
              <a:rPr lang="en-US" altLang="zh-CN" sz="2400" dirty="0"/>
              <a:t>SA/SA2 to take RAN decision into consideration</a:t>
            </a:r>
            <a:endParaRPr lang="en-US" altLang="zh-CN" sz="2400" dirty="0"/>
          </a:p>
          <a:p>
            <a:endParaRPr lang="en-US" altLang="zh-CN" sz="2400" dirty="0"/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86423" y="3088189"/>
            <a:ext cx="9825428" cy="1323439"/>
          </a:xfrm>
          <a:prstGeom prst="rect">
            <a:avLst/>
          </a:prstGeom>
          <a:noFill/>
          <a:ln w="635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p>
            <a:pPr hangingPunct="0"/>
            <a:r>
              <a:rPr lang="en-GB" altLang="zh-CN" sz="1600" strike="sngStrike" dirty="0">
                <a:solidFill>
                  <a:srgbClr val="FF0000"/>
                </a:solidFill>
              </a:rPr>
              <a:t>No support of Free to air/receive only mode is provided in this WI.</a:t>
            </a:r>
            <a:endParaRPr lang="zh-CN" altLang="zh-CN" sz="1600" strike="sngStrike" dirty="0">
              <a:solidFill>
                <a:srgbClr val="FF0000"/>
              </a:solidFill>
            </a:endParaRPr>
          </a:p>
          <a:p>
            <a:pPr hangingPunct="0"/>
            <a:r>
              <a:rPr lang="en-GB" altLang="zh-CN" sz="1600" dirty="0"/>
              <a:t>Any design decisions taken for this WI in Release 17 shall not prevent introducing the following features in future Releases:</a:t>
            </a:r>
            <a:endParaRPr lang="zh-CN" altLang="zh-CN" sz="1600" dirty="0"/>
          </a:p>
          <a:p>
            <a:pPr marL="742950" lvl="1" indent="-285750" hangingPunct="0">
              <a:buFont typeface="Arial" panose="020B0604020202090204" pitchFamily="34" charset="0"/>
              <a:buChar char="•"/>
            </a:pPr>
            <a:r>
              <a:rPr lang="en-GB" altLang="zh-CN" sz="1600" dirty="0"/>
              <a:t>Standardised support of SFN over multiple cells above </a:t>
            </a:r>
            <a:r>
              <a:rPr lang="en-GB" altLang="zh-CN" sz="1600" dirty="0" err="1"/>
              <a:t>gNB</a:t>
            </a:r>
            <a:r>
              <a:rPr lang="en-GB" altLang="zh-CN" sz="1600" dirty="0"/>
              <a:t>-DU </a:t>
            </a:r>
            <a:r>
              <a:rPr lang="en-GB" altLang="zh-CN" sz="1600" dirty="0" smtClean="0"/>
              <a:t>level;</a:t>
            </a:r>
            <a:endParaRPr lang="en-GB" altLang="zh-CN" sz="1600" dirty="0" smtClean="0"/>
          </a:p>
          <a:p>
            <a:pPr marL="742950" lvl="1" indent="-285750" hangingPunct="0">
              <a:buFont typeface="Arial" panose="020B0604020202090204" pitchFamily="34" charset="0"/>
              <a:buChar char="•"/>
            </a:pPr>
            <a:r>
              <a:rPr lang="en-GB" altLang="zh-CN" sz="1600" strike="sngStrike" dirty="0">
                <a:solidFill>
                  <a:srgbClr val="FF0000"/>
                </a:solidFill>
              </a:rPr>
              <a:t>Support of Free to air/receive only </a:t>
            </a:r>
            <a:r>
              <a:rPr lang="en-GB" altLang="zh-CN" sz="1600" strike="sngStrike" dirty="0" smtClean="0">
                <a:solidFill>
                  <a:srgbClr val="FF0000"/>
                </a:solidFill>
              </a:rPr>
              <a:t>mode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086424" y="2142488"/>
            <a:ext cx="9825428" cy="58356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p>
            <a:pPr marL="285750" indent="-285750">
              <a:buFont typeface="Arial" panose="020B0604020202090204" pitchFamily="34" charset="0"/>
              <a:buChar char="•"/>
            </a:pPr>
            <a:r>
              <a:rPr lang="en-GB" altLang="zh-CN" sz="1600" dirty="0" smtClean="0"/>
              <a:t>Specify </a:t>
            </a:r>
            <a:r>
              <a:rPr lang="en-GB" altLang="zh-CN" sz="1600" dirty="0"/>
              <a:t>RAN basic functions for broadcast/multicast for UEs in RRC_IDLE/ RRC_INACTIVE </a:t>
            </a:r>
            <a:r>
              <a:rPr lang="en-GB" altLang="zh-CN" sz="1600" dirty="0" smtClean="0"/>
              <a:t>s</a:t>
            </a:r>
            <a:r>
              <a:rPr lang="en-GB" altLang="zh-CN" sz="1600" dirty="0" smtClean="0">
                <a:solidFill>
                  <a:schemeClr val="tx1"/>
                </a:solidFill>
              </a:rPr>
              <a:t>tates, </a:t>
            </a:r>
            <a:r>
              <a:rPr lang="en-GB" altLang="zh-CN" sz="1600" dirty="0">
                <a:solidFill>
                  <a:srgbClr val="FF0000"/>
                </a:solidFill>
              </a:rPr>
              <a:t>including support of Free-to-Air mode</a:t>
            </a:r>
            <a:r>
              <a:rPr lang="en-GB" altLang="zh-CN" sz="1600" dirty="0" smtClean="0"/>
              <a:t> </a:t>
            </a:r>
            <a:r>
              <a:rPr lang="en-GB" altLang="zh-CN" sz="1600" dirty="0"/>
              <a:t>[RAN2, </a:t>
            </a:r>
            <a:r>
              <a:rPr lang="en-GB" altLang="zh-CN" sz="1600" dirty="0" smtClean="0"/>
              <a:t>RAN1]:</a:t>
            </a:r>
            <a:endParaRPr lang="en-GB" altLang="zh-CN" sz="16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743585" y="390525"/>
            <a:ext cx="1058291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600" b="1" dirty="0" smtClean="0">
                <a:latin typeface="Palatino" charset="0"/>
                <a:ea typeface="Heiti SC" panose="02000000000000000000" charset="-122"/>
                <a:sym typeface="+mn-ea"/>
              </a:rPr>
              <a:t>References </a:t>
            </a:r>
            <a:endParaRPr lang="en-US" altLang="zh-CN" sz="2600" b="1" dirty="0" smtClean="0">
              <a:latin typeface="Palatino" charset="0"/>
              <a:ea typeface="Heiti SC" panose="02000000000000000000" charset="-122"/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762000" y="1741805"/>
            <a:ext cx="10515600" cy="4351338"/>
          </a:xfrm>
        </p:spPr>
        <p:txBody>
          <a:bodyPr>
            <a:normAutofit/>
          </a:bodyPr>
          <a:p>
            <a:pPr>
              <a:lnSpc>
                <a:spcPct val="100000"/>
              </a:lnSpc>
            </a:pPr>
            <a:r>
              <a:rPr lang="en-US" altLang="zh-CN" sz="2000" dirty="0" smtClean="0"/>
              <a:t>[1] </a:t>
            </a:r>
            <a:r>
              <a:rPr lang="en-GB" altLang="zh-CN" sz="2000" dirty="0" smtClean="0"/>
              <a:t>RP-193248, “New </a:t>
            </a:r>
            <a:r>
              <a:rPr lang="en-GB" altLang="zh-CN" sz="2000" dirty="0"/>
              <a:t>Work Item on NR Multicast and Broadcast </a:t>
            </a:r>
            <a:r>
              <a:rPr lang="en-GB" altLang="zh-CN" sz="2000" dirty="0" smtClean="0"/>
              <a:t>Services”, Huawei , December 2019</a:t>
            </a:r>
            <a:endParaRPr lang="en-GB" altLang="zh-CN" sz="2000" dirty="0" smtClean="0"/>
          </a:p>
          <a:p>
            <a:pPr>
              <a:lnSpc>
                <a:spcPct val="100000"/>
              </a:lnSpc>
            </a:pPr>
            <a:r>
              <a:rPr lang="en-US" altLang="zh-CN" sz="2000" dirty="0" smtClean="0"/>
              <a:t>[2] R2-165971, “</a:t>
            </a:r>
            <a:r>
              <a:rPr lang="en-GB" altLang="zh-CN" sz="2000" dirty="0"/>
              <a:t>Reply LS on RAN impacts of Shared MBMS Network and Receive Only Mode in </a:t>
            </a:r>
            <a:r>
              <a:rPr lang="en-GB" altLang="zh-CN" sz="2000" dirty="0" err="1"/>
              <a:t>eMBMS</a:t>
            </a:r>
            <a:r>
              <a:rPr lang="en-US" altLang="zh-CN" sz="2000" dirty="0" smtClean="0"/>
              <a:t>”, RAN2, August 2016</a:t>
            </a:r>
            <a:endParaRPr lang="en-US" altLang="zh-CN" sz="2000" dirty="0" smtClean="0"/>
          </a:p>
          <a:p>
            <a:pPr>
              <a:lnSpc>
                <a:spcPct val="100000"/>
              </a:lnSpc>
            </a:pPr>
            <a:r>
              <a:rPr lang="en-US" altLang="zh-CN" sz="2000" dirty="0" smtClean="0"/>
              <a:t>[3</a:t>
            </a:r>
            <a:r>
              <a:rPr lang="en-US" altLang="zh-CN" sz="2000" dirty="0"/>
              <a:t>]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R2-168956 </a:t>
            </a:r>
            <a:r>
              <a:rPr lang="en-US" altLang="zh-CN" sz="2000" dirty="0" smtClean="0"/>
              <a:t>, “</a:t>
            </a:r>
            <a:r>
              <a:rPr lang="en-GB" altLang="zh-CN" sz="2000" dirty="0" smtClean="0"/>
              <a:t>Receive </a:t>
            </a:r>
            <a:r>
              <a:rPr lang="en-GB" altLang="zh-CN" sz="2000" dirty="0"/>
              <a:t>Only Mode for </a:t>
            </a:r>
            <a:r>
              <a:rPr lang="en-GB" altLang="zh-CN" sz="2000" dirty="0" err="1" smtClean="0"/>
              <a:t>enTV</a:t>
            </a:r>
            <a:r>
              <a:rPr lang="en-GB" altLang="zh-CN" sz="2000" dirty="0" smtClean="0"/>
              <a:t>”, Qualcomm, November 2016</a:t>
            </a:r>
            <a:endParaRPr lang="en-US" altLang="zh-CN" sz="2000" dirty="0" smtClean="0"/>
          </a:p>
          <a:p>
            <a:pPr>
              <a:lnSpc>
                <a:spcPct val="100000"/>
              </a:lnSpc>
            </a:pPr>
            <a:r>
              <a:rPr lang="en-US" altLang="zh-CN" sz="2000" dirty="0" smtClean="0"/>
              <a:t>[4] RP-190717, “Way </a:t>
            </a:r>
            <a:r>
              <a:rPr lang="en-US" altLang="zh-CN" sz="2000" dirty="0"/>
              <a:t>forward on 5G </a:t>
            </a:r>
            <a:r>
              <a:rPr lang="en-US" altLang="zh-CN" sz="2000" dirty="0" smtClean="0"/>
              <a:t>Broadcast”, March 2019</a:t>
            </a:r>
            <a:endParaRPr lang="en-US" altLang="zh-CN" sz="2000" dirty="0" smtClean="0"/>
          </a:p>
          <a:p>
            <a:pPr>
              <a:lnSpc>
                <a:spcPct val="100000"/>
              </a:lnSpc>
            </a:pPr>
            <a:endParaRPr lang="en-US" altLang="zh-CN" sz="2000" dirty="0" smtClean="0"/>
          </a:p>
          <a:p>
            <a:endParaRPr lang="en-GB" altLang="zh-CN" sz="2000" dirty="0" smtClean="0"/>
          </a:p>
          <a:p>
            <a:endParaRPr lang="zh-CN" alt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3352</Words>
  <Application>WPS Writer</Application>
  <PresentationFormat>Widescreen</PresentationFormat>
  <Paragraphs>72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SimSun</vt:lpstr>
      <vt:lpstr>Wingdings</vt:lpstr>
      <vt:lpstr>Segoe UI</vt:lpstr>
      <vt:lpstr>苹方-简</vt:lpstr>
      <vt:lpstr>微软雅黑</vt:lpstr>
      <vt:lpstr>汉仪旗黑</vt:lpstr>
      <vt:lpstr>Arial Unicode MS</vt:lpstr>
      <vt:lpstr>Calibri</vt:lpstr>
      <vt:lpstr>Helvetica Neue</vt:lpstr>
      <vt:lpstr>Arial Unicode MS</vt:lpstr>
      <vt:lpstr>Palatino</vt:lpstr>
      <vt:lpstr>Heiti SC</vt:lpstr>
      <vt:lpstr>Calibri Light</vt:lpstr>
      <vt:lpstr>汉仪书宋二KW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CBN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Shuang Li</dc:creator>
  <cp:lastModifiedBy>Admin</cp:lastModifiedBy>
  <cp:revision>161</cp:revision>
  <dcterms:created xsi:type="dcterms:W3CDTF">2020-06-22T16:16:07Z</dcterms:created>
  <dcterms:modified xsi:type="dcterms:W3CDTF">2020-06-22T16:16:07Z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1033-2.4.0.3944</vt:lpwstr>
  </property>
</Properties>
</file>