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4"/>
  </p:sldMasterIdLst>
  <p:notesMasterIdLst>
    <p:notesMasterId r:id="rId23"/>
  </p:notesMasterIdLst>
  <p:sldIdLst>
    <p:sldId id="256" r:id="rId5"/>
    <p:sldId id="279" r:id="rId6"/>
    <p:sldId id="280" r:id="rId7"/>
    <p:sldId id="281" r:id="rId8"/>
    <p:sldId id="283" r:id="rId9"/>
    <p:sldId id="284" r:id="rId10"/>
    <p:sldId id="285" r:id="rId11"/>
    <p:sldId id="286" r:id="rId12"/>
    <p:sldId id="287" r:id="rId13"/>
    <p:sldId id="288" r:id="rId14"/>
    <p:sldId id="289" r:id="rId15"/>
    <p:sldId id="290" r:id="rId16"/>
    <p:sldId id="291" r:id="rId17"/>
    <p:sldId id="292" r:id="rId18"/>
    <p:sldId id="295" r:id="rId19"/>
    <p:sldId id="296" r:id="rId20"/>
    <p:sldId id="297" r:id="rId21"/>
    <p:sldId id="298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39" autoAdjust="0"/>
    <p:restoredTop sz="94660"/>
  </p:normalViewPr>
  <p:slideViewPr>
    <p:cSldViewPr snapToGrid="0">
      <p:cViewPr varScale="1">
        <p:scale>
          <a:sx n="89" d="100"/>
          <a:sy n="89" d="100"/>
        </p:scale>
        <p:origin x="102" y="6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E6F6CF-505E-4AA1-890E-9ABB0FB1293D}" type="datetimeFigureOut">
              <a:rPr lang="en-US" smtClean="0"/>
              <a:t>6/19/2020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1D16C4-5E05-4A6A-9A8C-6D2919EF6C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26792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C4830D-E227-442E-B199-AA2FF5DF2C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B54488E-096F-4531-A442-30707E308D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0A1C82-5D8F-406F-859D-98686F222D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6/19/2020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5227E3-8646-4B78-8EC6-CB9A9BA00C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780C23-95C6-45A8-919A-C262C39DDC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0007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832296-DE5C-47F6-9603-ADF0C3AE0F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39CFBC0-2109-494A-9A6E-68DEDDEEA2B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59F24A-AC0E-4193-A61C-20C6EB57B8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6/19/2020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952AD6-2EFF-45E7-B1BC-1BAB7E8A3B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FD2B31-F565-4425-B196-73345E060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69549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1242EED-911B-454B-84CB-B38F599D94F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F9218DF-AE48-4009-825E-BB63C66805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278717-2839-42A5-9338-A1741076C0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6/19/2020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26A6C2-EDD6-418E-B280-0466A0AFC6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ECC30B-67B2-476B-BF7D-9E7FB35231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02905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1407600"/>
            <a:ext cx="12192000" cy="1663200"/>
          </a:xfrm>
          <a:prstGeom prst="rect">
            <a:avLst/>
          </a:prstGeom>
          <a:solidFill>
            <a:srgbClr val="3366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latinLnBrk="0">
              <a:defRPr/>
            </a:pPr>
            <a:endParaRPr lang="ko-KR" altLang="en-US" sz="2800" kern="0" dirty="0">
              <a:solidFill>
                <a:prstClr val="white"/>
              </a:solidFill>
              <a:latin typeface="맑은 고딕" pitchFamily="50" charset="-127"/>
              <a:ea typeface="굴림" pitchFamily="50" charset="-127"/>
            </a:endParaRPr>
          </a:p>
        </p:txBody>
      </p:sp>
      <p:sp>
        <p:nvSpPr>
          <p:cNvPr id="9" name="제목 8"/>
          <p:cNvSpPr>
            <a:spLocks noGrp="1"/>
          </p:cNvSpPr>
          <p:nvPr>
            <p:ph type="title"/>
          </p:nvPr>
        </p:nvSpPr>
        <p:spPr>
          <a:xfrm>
            <a:off x="0" y="1429662"/>
            <a:ext cx="12192000" cy="1641141"/>
          </a:xfrm>
          <a:prstGeom prst="rect">
            <a:avLst/>
          </a:prstGeom>
        </p:spPr>
        <p:txBody>
          <a:bodyPr anchor="ctr"/>
          <a:lstStyle>
            <a:lvl1pPr algn="ctr">
              <a:defRPr sz="3600" b="1" baseline="0">
                <a:solidFill>
                  <a:schemeClr val="bg1"/>
                </a:solidFill>
                <a:latin typeface="Calibri" pitchFamily="34" charset="0"/>
                <a:ea typeface="맑은 고딕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 dirty="0"/>
          </a:p>
        </p:txBody>
      </p:sp>
      <p:sp>
        <p:nvSpPr>
          <p:cNvPr id="6" name="부제목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72308541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12192000" cy="524786"/>
          </a:xfrm>
          <a:prstGeom prst="rect">
            <a:avLst/>
          </a:prstGeom>
          <a:solidFill>
            <a:srgbClr val="3366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latinLnBrk="0">
              <a:defRPr/>
            </a:pPr>
            <a:endParaRPr lang="ko-KR" altLang="en-US" sz="2800" kern="0" dirty="0">
              <a:solidFill>
                <a:prstClr val="white"/>
              </a:solidFill>
              <a:latin typeface="맑은 고딕" pitchFamily="50" charset="-127"/>
              <a:ea typeface="굴림" pitchFamily="50" charset="-127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7072" y="8032"/>
            <a:ext cx="9600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>
            <a:lvl1pPr algn="l">
              <a:defRPr kumimoji="1" lang="ko-KR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맑은 고딕" pitchFamily="50" charset="-127"/>
                <a:cs typeface="+mn-cs"/>
              </a:defRPr>
            </a:lvl1pPr>
          </a:lstStyle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mtClean="0"/>
              <a:t>마스터 제목 스타일 편집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>
          <a:xfrm>
            <a:off x="246737" y="764704"/>
            <a:ext cx="11698531" cy="575992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2400" baseline="0">
                <a:latin typeface="Calibri" pitchFamily="34" charset="0"/>
                <a:ea typeface="맑은 고딕" pitchFamily="50" charset="-127"/>
              </a:defRPr>
            </a:lvl1pPr>
            <a:lvl2pPr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2000" baseline="0">
                <a:latin typeface="Calibri" panose="020F0502020204030204" pitchFamily="34" charset="0"/>
                <a:ea typeface="맑은 고딕" pitchFamily="50" charset="-127"/>
              </a:defRPr>
            </a:lvl2pPr>
            <a:lvl3pPr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1600" baseline="0">
                <a:latin typeface="Calibri" panose="020F0502020204030204" pitchFamily="34" charset="0"/>
                <a:ea typeface="맑은 고딕" pitchFamily="50" charset="-127"/>
              </a:defRPr>
            </a:lvl3pPr>
            <a:lvl4pPr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1600" baseline="0">
                <a:latin typeface="Calibri" panose="020F0502020204030204" pitchFamily="34" charset="0"/>
                <a:ea typeface="맑은 고딕" pitchFamily="50" charset="-127"/>
              </a:defRPr>
            </a:lvl4pPr>
            <a:lvl5pPr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1400" baseline="0">
                <a:latin typeface="Calibri" panose="020F0502020204030204" pitchFamily="34" charset="0"/>
                <a:ea typeface="맑은 고딕" pitchFamily="50" charset="-127"/>
              </a:defRPr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6639344"/>
            <a:ext cx="12192000" cy="226611"/>
          </a:xfrm>
          <a:prstGeom prst="rect">
            <a:avLst/>
          </a:prstGeom>
          <a:solidFill>
            <a:srgbClr val="3366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latinLnBrk="0">
              <a:defRPr/>
            </a:pPr>
            <a:endParaRPr lang="ko-KR" altLang="en-US" sz="2800">
              <a:solidFill>
                <a:srgbClr val="FFFFFF"/>
              </a:solidFill>
              <a:latin typeface="맑은 고딕" pitchFamily="50" charset="-127"/>
              <a:ea typeface="굴림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93302123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524786"/>
          </a:xfrm>
          <a:prstGeom prst="rect">
            <a:avLst/>
          </a:prstGeom>
          <a:solidFill>
            <a:srgbClr val="3366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latinLnBrk="0">
              <a:defRPr/>
            </a:pPr>
            <a:endParaRPr lang="ko-KR" altLang="en-US" sz="2800" kern="0" dirty="0">
              <a:solidFill>
                <a:prstClr val="white"/>
              </a:solidFill>
              <a:latin typeface="맑은 고딕" pitchFamily="50" charset="-127"/>
              <a:ea typeface="굴림" pitchFamily="50" charset="-127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7072" y="8032"/>
            <a:ext cx="9600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>
            <a:lvl1pPr algn="l">
              <a:defRPr kumimoji="1" lang="ko-KR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맑은 고딕" pitchFamily="50" charset="-127"/>
                <a:cs typeface="+mn-cs"/>
              </a:defRPr>
            </a:lvl1pPr>
          </a:lstStyle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mtClean="0"/>
              <a:t>마스터 제목 스타일 편집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>
          <a:xfrm>
            <a:off x="246737" y="764704"/>
            <a:ext cx="11698531" cy="5759920"/>
          </a:xfrm>
          <a:prstGeom prst="rect">
            <a:avLst/>
          </a:prstGeom>
        </p:spPr>
        <p:txBody>
          <a:bodyPr/>
          <a:lstStyle>
            <a:lvl1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2400" baseline="0">
                <a:latin typeface="Calibri" pitchFamily="34" charset="0"/>
                <a:ea typeface="맑은 고딕" pitchFamily="50" charset="-127"/>
              </a:defRPr>
            </a:lvl1pPr>
            <a:lvl2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2000" baseline="0">
                <a:latin typeface="Calibri" panose="020F0502020204030204" pitchFamily="34" charset="0"/>
                <a:ea typeface="맑은 고딕" pitchFamily="50" charset="-127"/>
              </a:defRPr>
            </a:lvl2pPr>
            <a:lvl3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1600" baseline="0">
                <a:latin typeface="Calibri" panose="020F0502020204030204" pitchFamily="34" charset="0"/>
                <a:ea typeface="맑은 고딕" pitchFamily="50" charset="-127"/>
              </a:defRPr>
            </a:lvl3pPr>
            <a:lvl4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1600" baseline="0">
                <a:latin typeface="Calibri" panose="020F0502020204030204" pitchFamily="34" charset="0"/>
                <a:ea typeface="맑은 고딕" pitchFamily="50" charset="-127"/>
              </a:defRPr>
            </a:lvl4pPr>
            <a:lvl5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1400" baseline="0">
                <a:latin typeface="Calibri" panose="020F0502020204030204" pitchFamily="34" charset="0"/>
                <a:ea typeface="맑은 고딕" pitchFamily="50" charset="-127"/>
              </a:defRPr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6639344"/>
            <a:ext cx="12192000" cy="226611"/>
          </a:xfrm>
          <a:prstGeom prst="rect">
            <a:avLst/>
          </a:prstGeom>
          <a:solidFill>
            <a:srgbClr val="3366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latinLnBrk="0">
              <a:defRPr/>
            </a:pPr>
            <a:endParaRPr lang="ko-KR" altLang="en-US" sz="2800">
              <a:solidFill>
                <a:srgbClr val="FFFFFF"/>
              </a:solidFill>
              <a:latin typeface="맑은 고딕" pitchFamily="50" charset="-127"/>
              <a:ea typeface="굴림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1358973"/>
      </p:ext>
    </p:extLst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6639344"/>
            <a:ext cx="12192000" cy="226611"/>
          </a:xfrm>
          <a:prstGeom prst="rect">
            <a:avLst/>
          </a:prstGeom>
          <a:solidFill>
            <a:srgbClr val="3366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latinLnBrk="0">
              <a:defRPr/>
            </a:pPr>
            <a:endParaRPr lang="ko-KR" altLang="en-US" sz="2800">
              <a:solidFill>
                <a:srgbClr val="FFFFFF"/>
              </a:solidFill>
              <a:latin typeface="맑은 고딕" pitchFamily="50" charset="-127"/>
              <a:ea typeface="굴림" pitchFamily="50" charset="-127"/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12192000" cy="524786"/>
          </a:xfrm>
          <a:prstGeom prst="rect">
            <a:avLst/>
          </a:prstGeom>
          <a:solidFill>
            <a:srgbClr val="3366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latinLnBrk="0">
              <a:defRPr/>
            </a:pPr>
            <a:endParaRPr lang="ko-KR" altLang="en-US" sz="2800" kern="0" dirty="0">
              <a:solidFill>
                <a:prstClr val="white"/>
              </a:solidFill>
              <a:latin typeface="맑은 고딕" pitchFamily="50" charset="-127"/>
              <a:ea typeface="굴림" pitchFamily="50" charset="-127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34435" y="764704"/>
            <a:ext cx="11523133" cy="5688484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+mn-lt"/>
                <a:ea typeface="굴림" panose="020B0600000101010101" pitchFamily="50" charset="-127"/>
              </a:defRPr>
            </a:lvl1pPr>
            <a:lvl2pPr>
              <a:defRPr sz="2000">
                <a:latin typeface="+mn-lt"/>
                <a:ea typeface="굴림" panose="020B0600000101010101" pitchFamily="50" charset="-127"/>
              </a:defRPr>
            </a:lvl2pPr>
            <a:lvl3pPr>
              <a:defRPr sz="1800">
                <a:latin typeface="+mn-lt"/>
                <a:ea typeface="굴림" panose="020B0600000101010101" pitchFamily="50" charset="-127"/>
              </a:defRPr>
            </a:lvl3pPr>
            <a:lvl4pPr>
              <a:defRPr sz="1600">
                <a:latin typeface="+mn-lt"/>
                <a:ea typeface="굴림" panose="020B0600000101010101" pitchFamily="50" charset="-127"/>
              </a:defRPr>
            </a:lvl4pPr>
            <a:lvl5pPr>
              <a:defRPr sz="1600">
                <a:latin typeface="+mn-lt"/>
                <a:ea typeface="굴림" panose="020B0600000101010101" pitchFamily="50" charset="-127"/>
              </a:defRPr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545092"/>
            <a:ext cx="2844800" cy="268287"/>
          </a:xfrm>
          <a:prstGeom prst="rect">
            <a:avLst/>
          </a:prstGeom>
          <a:ln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B30EDBD-1C2D-4C1E-B459-B60219FAB484}" type="datetimeFigureOut">
              <a:rPr lang="ko-KR" altLang="en-US" smtClean="0"/>
              <a:t>2020-06-19</a:t>
            </a:fld>
            <a:endParaRPr lang="ko-KR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545092"/>
            <a:ext cx="3860800" cy="268287"/>
          </a:xfrm>
          <a:prstGeom prst="rect">
            <a:avLst/>
          </a:prstGeom>
          <a:ln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545092"/>
            <a:ext cx="2844800" cy="268287"/>
          </a:xfrm>
          <a:prstGeom prst="rect">
            <a:avLst/>
          </a:prstGeom>
          <a:ln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9" name="제목 8"/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620688"/>
          </a:xfrm>
          <a:prstGeom prst="rect">
            <a:avLst/>
          </a:prstGeom>
        </p:spPr>
        <p:txBody>
          <a:bodyPr/>
          <a:lstStyle>
            <a:lvl1pPr>
              <a:defRPr sz="3200" b="1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041912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FFDC21-8014-4C8B-94C5-F316C1FBD7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B96B11-C918-4906-8B6A-2A37368146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34163A-C9C0-4A03-9CD6-F16226E59D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6/19/2020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478B52-C04B-47A2-B589-7827336320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81254C-47D3-40DF-AA62-D713B1EF4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0940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00FE4C-B16C-4A40-97C1-C1F63DCDF5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365A4B-1C3D-4225-B1DF-2954AD7D47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A92A5A-91F2-4D6B-BF0D-AE8E72DB41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6/19/2020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2119DC-9BA0-4AFC-BCB5-A3888223E0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4A4759-1320-4824-B859-E7D4D47FB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5792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33C08E-7CEA-4887-9A58-2C25119AF9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9E5D0F-5FE5-46A2-B99A-0FF5EA13533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B9777A-04CF-4C81-B647-96D4F72AE7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DDBFD93-1600-4B43-AB9B-772BF827EC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6/19/2020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1893D97-C9BE-426D-A04B-E49FA9CB57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84F4EDE-7A32-43CC-97F6-BA1B338F0C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30985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974876-ACF3-4B0C-94DA-F633D6B5DA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AF36C2-52AB-488E-A0E5-6CE604BBD4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053E4E-4904-4A1E-9A0D-EBC3D2E9D0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BE8C546-06AE-464F-AEB1-41AFCA8B2B7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C3AFAFA-2987-48A2-9FD7-C83CCD16BC9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50D7A8F-3A71-48BD-94F0-EC2F1B55C8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6/19/2020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8E21EFB-4703-4E28-85FC-3C873EC771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F1B1BDE-3BBA-4A7A-B862-785AA5066F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7797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D29E66-442D-4859-A07C-6212F095F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AF21A57-AAE5-48F1-ABBA-7BE173B096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6/19/2020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539ADE-9D5C-444A-89A9-59C53F352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8BECE2-F55A-441C-9B8A-56E821A0A4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4491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90F5D23-0D62-4063-859F-46FE4939B1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6/19/2020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01BFE14-03BD-4E4C-9629-0FD3B17750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682EF5-1D99-4896-8372-9F78CA31CD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95552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32C3D6-80BA-4CCF-825F-2C4CD20FFD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6E0E51-9F3E-4D62-82A1-0A3FDA6FE3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3B80FBD-807B-4DEC-B629-901D1646DE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2D40CE-B165-4E5C-9515-E6E9DD697C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6/19/2020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613B627-681C-4346-952E-A2E246B58B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A0BE7A-C6A2-4194-AB2E-EB2D281204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4176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659EC4-ABCC-4695-9BE0-D4551D1F2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044075D-D26E-4BDF-BB73-D188B3642DF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E1711B0-7C62-4B34-96F7-C295C77B69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121B3C-D20C-490E-88B2-2322F5E189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6/19/2020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D86AD03-08C5-40A9-A783-E5E520938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6C36A4-4671-45CC-87F1-A8571AE5F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62962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FB1A804-8C79-44DC-BD66-C74B62A6C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64FAF1-CD76-4EEE-8CF6-BDAE03E699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1FD407-5DFC-46C5-A542-9AFEB8565E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E99F8F-42EA-4348-B31A-105ADAC53E81}" type="datetimeFigureOut">
              <a:rPr lang="en-US" smtClean="0"/>
              <a:t>6/19/2020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6A5ED5-0B2F-4759-98FC-7027F6A3C5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8059A1-6FAF-40A2-B6A2-94926EFAF6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26911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6" Type="http://schemas.openxmlformats.org/officeDocument/2006/relationships/image" Target="cid:image005.png@01D1B807.4DDB8910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4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522152-4BE9-4E0C-8DAB-528CF916A4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6866" y="2108723"/>
            <a:ext cx="10970969" cy="1499532"/>
          </a:xfrm>
        </p:spPr>
        <p:txBody>
          <a:bodyPr>
            <a:normAutofit/>
          </a:bodyPr>
          <a:lstStyle/>
          <a:p>
            <a:r>
              <a:rPr lang="en-US" sz="4400" dirty="0"/>
              <a:t>View on Further Enhancements on MIMO for NR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726442-076A-4C8F-93BA-9EAA63B105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949" y="4223092"/>
            <a:ext cx="11274805" cy="116264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Samsung</a:t>
            </a:r>
            <a:endParaRPr lang="en-US" sz="2800" dirty="0"/>
          </a:p>
        </p:txBody>
      </p:sp>
      <p:sp>
        <p:nvSpPr>
          <p:cNvPr id="4" name="正方形/長方形 6">
            <a:extLst>
              <a:ext uri="{FF2B5EF4-FFF2-40B4-BE49-F238E27FC236}">
                <a16:creationId xmlns:a16="http://schemas.microsoft.com/office/drawing/2014/main" id="{E6CAC9C0-E692-4940-B639-D8B71E1D4E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177" y="0"/>
            <a:ext cx="6203323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3GPP TSG-RAN Meeting # </a:t>
            </a:r>
            <a:r>
              <a:rPr kumimoji="1" lang="en-US" altLang="zh-CN" sz="2000" dirty="0" smtClean="0">
                <a:latin typeface="Arial" charset="0"/>
                <a:ea typeface="Batang" pitchFamily="18" charset="-127"/>
                <a:cs typeface="Times New Roman" pitchFamily="18" charset="0"/>
              </a:rPr>
              <a:t>88e</a:t>
            </a:r>
            <a:endParaRPr kumimoji="1" lang="en-US" altLang="zh-CN" sz="2000" dirty="0">
              <a:latin typeface="Arial" charset="0"/>
              <a:ea typeface="Batang" pitchFamily="18" charset="-127"/>
              <a:cs typeface="Times New Roman" pitchFamily="18" charset="0"/>
            </a:endParaRP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Electronic Meeting, </a:t>
            </a:r>
            <a:r>
              <a:rPr kumimoji="1" lang="en-US" altLang="zh-CN" sz="2000" dirty="0" smtClean="0">
                <a:latin typeface="Arial" charset="0"/>
                <a:ea typeface="Batang" pitchFamily="18" charset="-127"/>
                <a:cs typeface="Times New Roman" pitchFamily="18" charset="0"/>
              </a:rPr>
              <a:t>June 29 –July 3, </a:t>
            </a: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2020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ja-JP" sz="2000" dirty="0">
                <a:latin typeface="Arial" charset="0"/>
                <a:ea typeface="Batang" pitchFamily="18" charset="-127"/>
                <a:cs typeface="Times New Roman" pitchFamily="18" charset="0"/>
              </a:rPr>
              <a:t>Agenda: </a:t>
            </a:r>
            <a:r>
              <a:rPr kumimoji="1" lang="en-US" altLang="ja-JP" sz="2000" dirty="0" smtClean="0">
                <a:latin typeface="Arial" charset="0"/>
                <a:ea typeface="Batang" pitchFamily="18" charset="-127"/>
                <a:cs typeface="Times New Roman" pitchFamily="18" charset="0"/>
              </a:rPr>
              <a:t>9.10.1</a:t>
            </a:r>
            <a:endParaRPr kumimoji="1" lang="en-US" altLang="ja-JP" sz="2000" dirty="0">
              <a:latin typeface="Arial" charset="0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5" name="正方形/長方形 5">
            <a:extLst>
              <a:ext uri="{FF2B5EF4-FFF2-40B4-BE49-F238E27FC236}">
                <a16:creationId xmlns:a16="http://schemas.microsoft.com/office/drawing/2014/main" id="{85D8C46A-C772-492A-BB32-0FEE317D8A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89842" y="101126"/>
            <a:ext cx="1979912" cy="52212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800" dirty="0" smtClean="0">
                <a:ea typeface="Batang" pitchFamily="18" charset="-127"/>
                <a:cs typeface="Times New Roman" pitchFamily="18" charset="0"/>
              </a:rPr>
              <a:t>RP-200619</a:t>
            </a:r>
            <a:endParaRPr lang="en-GB" altLang="zh-CN" sz="2000" dirty="0">
              <a:solidFill>
                <a:srgbClr val="FF0000"/>
              </a:solidFill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99460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1656804" y="24578"/>
            <a:ext cx="8183612" cy="480131"/>
          </a:xfrm>
        </p:spPr>
        <p:txBody>
          <a:bodyPr/>
          <a:lstStyle/>
          <a:p>
            <a:r>
              <a:rPr lang="en-US" altLang="ko-KR" dirty="0" smtClean="0"/>
              <a:t>Multi-TRP – Beam Management Enhancements (2c)</a:t>
            </a:r>
            <a:endParaRPr lang="ko-KR" altLang="en-US" dirty="0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10"/>
          </p:nvPr>
        </p:nvSpPr>
        <p:spPr>
          <a:xfrm>
            <a:off x="1656804" y="620688"/>
            <a:ext cx="8906093" cy="5904656"/>
          </a:xfrm>
          <a:ln>
            <a:solidFill>
              <a:schemeClr val="accent1"/>
            </a:solidFill>
          </a:ln>
        </p:spPr>
        <p:txBody>
          <a:bodyPr/>
          <a:lstStyle/>
          <a:p>
            <a:pPr marL="182563" indent="-182563"/>
            <a:r>
              <a:rPr lang="en-US" altLang="ko-KR" sz="2000" dirty="0"/>
              <a:t>Shortcomings in Rel-15/-16</a:t>
            </a:r>
          </a:p>
          <a:p>
            <a:pPr marL="447675" lvl="1" indent="-265113"/>
            <a:r>
              <a:rPr lang="en-US" altLang="ko-KR" sz="1600" dirty="0" err="1"/>
              <a:t>PCell</a:t>
            </a:r>
            <a:r>
              <a:rPr lang="en-US" altLang="ko-KR" sz="1600" dirty="0"/>
              <a:t>/</a:t>
            </a:r>
            <a:r>
              <a:rPr lang="en-US" altLang="ko-KR" sz="1600" dirty="0" err="1"/>
              <a:t>SCell</a:t>
            </a:r>
            <a:r>
              <a:rPr lang="en-US" altLang="ko-KR" sz="1600" dirty="0"/>
              <a:t> BFR triggered when all of UE-selected BFD RSs are in low quality.</a:t>
            </a:r>
          </a:p>
          <a:p>
            <a:pPr marL="847725" lvl="2" indent="-265113"/>
            <a:r>
              <a:rPr lang="en-US" altLang="ko-KR" dirty="0" err="1" smtClean="0"/>
              <a:t>gNB</a:t>
            </a:r>
            <a:r>
              <a:rPr lang="en-US" altLang="ko-KR" dirty="0" smtClean="0"/>
              <a:t> may not know which BFD RS (or TRP) suffers from deep fading.</a:t>
            </a:r>
          </a:p>
          <a:p>
            <a:pPr marL="847725" lvl="2" indent="-265113"/>
            <a:r>
              <a:rPr lang="en-US" altLang="ko-KR" dirty="0" smtClean="0"/>
              <a:t>Additional overhead required for L1-RSRP reporting</a:t>
            </a:r>
          </a:p>
          <a:p>
            <a:pPr marL="447675" lvl="1" indent="-265113"/>
            <a:r>
              <a:rPr lang="en-US" altLang="ko-KR" sz="1600" dirty="0"/>
              <a:t>Simultaneous </a:t>
            </a:r>
            <a:r>
              <a:rPr lang="en-US" altLang="ko-KR" sz="1600" dirty="0" err="1"/>
              <a:t>Tx</a:t>
            </a:r>
            <a:r>
              <a:rPr lang="en-US" altLang="ko-KR" sz="1600" dirty="0"/>
              <a:t>/Rx assuming single QCL-</a:t>
            </a:r>
            <a:r>
              <a:rPr lang="en-US" altLang="ko-KR" sz="1600" dirty="0" err="1"/>
              <a:t>TypeD</a:t>
            </a:r>
            <a:r>
              <a:rPr lang="en-US" altLang="ko-KR" sz="1600" dirty="0"/>
              <a:t> except PDSCH reception</a:t>
            </a:r>
          </a:p>
          <a:p>
            <a:pPr marL="47625" indent="-265113"/>
            <a:r>
              <a:rPr lang="en-US" altLang="ko-KR" sz="2000" dirty="0"/>
              <a:t>Possible enhancements in Rel-17</a:t>
            </a:r>
          </a:p>
          <a:p>
            <a:pPr marL="447675" lvl="1" indent="-265113"/>
            <a:r>
              <a:rPr lang="en-US" altLang="ko-KR" sz="1600" dirty="0"/>
              <a:t>Partial BFR for multi-TRP</a:t>
            </a:r>
          </a:p>
          <a:p>
            <a:pPr marL="447675" lvl="1" indent="-265113"/>
            <a:endParaRPr lang="en-US" altLang="ko-KR" sz="1600" dirty="0"/>
          </a:p>
          <a:p>
            <a:pPr marL="447675" lvl="1" indent="-265113"/>
            <a:endParaRPr lang="en-US" altLang="ko-KR" sz="1600" dirty="0"/>
          </a:p>
          <a:p>
            <a:pPr marL="447675" lvl="1" indent="-265113"/>
            <a:endParaRPr lang="en-US" altLang="ko-KR" sz="1600" dirty="0"/>
          </a:p>
          <a:p>
            <a:pPr marL="447675" lvl="1" indent="-265113"/>
            <a:endParaRPr lang="en-US" altLang="ko-KR" sz="1600" dirty="0"/>
          </a:p>
          <a:p>
            <a:pPr marL="447675" lvl="1" indent="-265113"/>
            <a:endParaRPr lang="en-US" altLang="ko-KR" sz="1600" dirty="0"/>
          </a:p>
          <a:p>
            <a:pPr marL="847725" lvl="2" indent="-265113"/>
            <a:endParaRPr lang="en-US" altLang="ko-KR" dirty="0" smtClean="0"/>
          </a:p>
          <a:p>
            <a:pPr marL="847725" lvl="2" indent="-265113"/>
            <a:r>
              <a:rPr lang="en-US" altLang="ko-KR" dirty="0" smtClean="0"/>
              <a:t>Perform BFR partially based on new BFD RS set (e.g. per TRP)</a:t>
            </a:r>
          </a:p>
          <a:p>
            <a:pPr marL="847725" lvl="2" indent="-265113"/>
            <a:r>
              <a:rPr lang="en-US" altLang="ko-KR" dirty="0" smtClean="0"/>
              <a:t>Fast beam change for failed TRP based on connected TRP</a:t>
            </a:r>
          </a:p>
          <a:p>
            <a:pPr marL="447675" lvl="1" indent="-265113"/>
            <a:r>
              <a:rPr lang="en-US" altLang="ko-KR" sz="1600" dirty="0"/>
              <a:t>Simultaneous </a:t>
            </a:r>
            <a:r>
              <a:rPr lang="en-US" altLang="ko-KR" sz="1600" dirty="0" err="1"/>
              <a:t>Tx</a:t>
            </a:r>
            <a:r>
              <a:rPr lang="en-US" altLang="ko-KR" sz="1600" dirty="0"/>
              <a:t>/Rx enhancements for Rx multi-panel</a:t>
            </a:r>
          </a:p>
          <a:p>
            <a:pPr marL="447675" lvl="1" indent="-265113"/>
            <a:r>
              <a:rPr lang="en-US" altLang="ko-KR" sz="1600" dirty="0"/>
              <a:t>Enhancements on group based beam reporting</a:t>
            </a:r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2901" y="3839057"/>
            <a:ext cx="227328" cy="336195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7229" y="4204179"/>
            <a:ext cx="221301" cy="502648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675015" y="3977661"/>
            <a:ext cx="6918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dirty="0">
                <a:latin typeface="Calibri" panose="020F0502020204030204" pitchFamily="34" charset="0"/>
                <a:cs typeface="Calibri" panose="020F0502020204030204" pitchFamily="34" charset="0"/>
              </a:rPr>
              <a:t>TRP 2</a:t>
            </a:r>
            <a:endParaRPr lang="ko-KR" altLang="en-US"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타원 13"/>
          <p:cNvSpPr/>
          <p:nvPr/>
        </p:nvSpPr>
        <p:spPr>
          <a:xfrm rot="996964">
            <a:off x="4206825" y="3558941"/>
            <a:ext cx="1563422" cy="133172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3667835" y="3233513"/>
            <a:ext cx="6918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dirty="0">
                <a:latin typeface="Calibri" panose="020F0502020204030204" pitchFamily="34" charset="0"/>
                <a:cs typeface="Calibri" panose="020F0502020204030204" pitchFamily="34" charset="0"/>
              </a:rPr>
              <a:t>TRP 1</a:t>
            </a:r>
            <a:endParaRPr lang="ko-KR" altLang="en-US"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6" name="그림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3113" y="3476059"/>
            <a:ext cx="221301" cy="502648"/>
          </a:xfrm>
          <a:prstGeom prst="rect">
            <a:avLst/>
          </a:prstGeom>
        </p:spPr>
      </p:pic>
      <p:sp>
        <p:nvSpPr>
          <p:cNvPr id="18" name="타원 17"/>
          <p:cNvSpPr/>
          <p:nvPr/>
        </p:nvSpPr>
        <p:spPr>
          <a:xfrm rot="495776">
            <a:off x="4197053" y="3774465"/>
            <a:ext cx="1540156" cy="130910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타원 19"/>
          <p:cNvSpPr/>
          <p:nvPr/>
        </p:nvSpPr>
        <p:spPr>
          <a:xfrm rot="20509829">
            <a:off x="4216352" y="4297129"/>
            <a:ext cx="1563422" cy="133172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타원 20"/>
          <p:cNvSpPr/>
          <p:nvPr/>
        </p:nvSpPr>
        <p:spPr>
          <a:xfrm rot="21025796">
            <a:off x="4197051" y="4084025"/>
            <a:ext cx="1540156" cy="13091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십자형 21"/>
          <p:cNvSpPr/>
          <p:nvPr/>
        </p:nvSpPr>
        <p:spPr>
          <a:xfrm rot="2772188">
            <a:off x="4907842" y="3501870"/>
            <a:ext cx="213422" cy="213492"/>
          </a:xfrm>
          <a:prstGeom prst="plus">
            <a:avLst>
              <a:gd name="adj" fmla="val 43836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십자형 22"/>
          <p:cNvSpPr/>
          <p:nvPr/>
        </p:nvSpPr>
        <p:spPr>
          <a:xfrm rot="2772188">
            <a:off x="4822385" y="4023163"/>
            <a:ext cx="213422" cy="213492"/>
          </a:xfrm>
          <a:prstGeom prst="plus">
            <a:avLst>
              <a:gd name="adj" fmla="val 43836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십자형 23"/>
          <p:cNvSpPr/>
          <p:nvPr/>
        </p:nvSpPr>
        <p:spPr>
          <a:xfrm rot="2772188">
            <a:off x="5018938" y="4270991"/>
            <a:ext cx="213422" cy="213492"/>
          </a:xfrm>
          <a:prstGeom prst="plus">
            <a:avLst>
              <a:gd name="adj" fmla="val 43836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타원 24"/>
          <p:cNvSpPr/>
          <p:nvPr/>
        </p:nvSpPr>
        <p:spPr>
          <a:xfrm>
            <a:off x="4920158" y="3762972"/>
            <a:ext cx="153824" cy="17091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직사각형 27"/>
          <p:cNvSpPr/>
          <p:nvPr/>
        </p:nvSpPr>
        <p:spPr>
          <a:xfrm>
            <a:off x="4805592" y="3418025"/>
            <a:ext cx="447675" cy="1152525"/>
          </a:xfrm>
          <a:prstGeom prst="rect">
            <a:avLst/>
          </a:prstGeom>
          <a:noFill/>
          <a:ln w="9525">
            <a:solidFill>
              <a:srgbClr val="0000FF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TextBox 28"/>
          <p:cNvSpPr txBox="1"/>
          <p:nvPr/>
        </p:nvSpPr>
        <p:spPr>
          <a:xfrm>
            <a:off x="4537454" y="3198410"/>
            <a:ext cx="143572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dirty="0">
                <a:latin typeface="Calibri" panose="020F0502020204030204" pitchFamily="34" charset="0"/>
                <a:ea typeface="HY견고딕" pitchFamily="18" charset="-127"/>
                <a:cs typeface="Calibri" panose="020F0502020204030204" pitchFamily="34" charset="0"/>
              </a:rPr>
              <a:t>BFR cannot be triggered</a:t>
            </a:r>
          </a:p>
        </p:txBody>
      </p:sp>
      <p:pic>
        <p:nvPicPr>
          <p:cNvPr id="30" name="그림 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7915" y="3860333"/>
            <a:ext cx="227328" cy="336195"/>
          </a:xfrm>
          <a:prstGeom prst="rect">
            <a:avLst/>
          </a:prstGeom>
        </p:spPr>
      </p:pic>
      <p:pic>
        <p:nvPicPr>
          <p:cNvPr id="32" name="그림 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2243" y="4211876"/>
            <a:ext cx="221301" cy="502648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6290029" y="3985358"/>
            <a:ext cx="6918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dirty="0">
                <a:latin typeface="Calibri" panose="020F0502020204030204" pitchFamily="34" charset="0"/>
                <a:cs typeface="Calibri" panose="020F0502020204030204" pitchFamily="34" charset="0"/>
              </a:rPr>
              <a:t>TRP 2</a:t>
            </a:r>
            <a:endParaRPr lang="ko-KR" altLang="en-US"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4" name="타원 33"/>
          <p:cNvSpPr/>
          <p:nvPr/>
        </p:nvSpPr>
        <p:spPr>
          <a:xfrm rot="996964">
            <a:off x="6821839" y="3580217"/>
            <a:ext cx="1563422" cy="133172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6" name="TextBox 35"/>
          <p:cNvSpPr txBox="1"/>
          <p:nvPr/>
        </p:nvSpPr>
        <p:spPr>
          <a:xfrm>
            <a:off x="6282849" y="3233513"/>
            <a:ext cx="6918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dirty="0">
                <a:latin typeface="Calibri" panose="020F0502020204030204" pitchFamily="34" charset="0"/>
                <a:cs typeface="Calibri" panose="020F0502020204030204" pitchFamily="34" charset="0"/>
              </a:rPr>
              <a:t>TRP 1</a:t>
            </a:r>
            <a:endParaRPr lang="ko-KR" altLang="en-US"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7" name="그림 3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8127" y="3476059"/>
            <a:ext cx="221301" cy="502648"/>
          </a:xfrm>
          <a:prstGeom prst="rect">
            <a:avLst/>
          </a:prstGeom>
        </p:spPr>
      </p:pic>
      <p:sp>
        <p:nvSpPr>
          <p:cNvPr id="38" name="타원 37"/>
          <p:cNvSpPr/>
          <p:nvPr/>
        </p:nvSpPr>
        <p:spPr>
          <a:xfrm rot="495776">
            <a:off x="6812067" y="3795741"/>
            <a:ext cx="1540156" cy="130910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9" name="타원 38"/>
          <p:cNvSpPr/>
          <p:nvPr/>
        </p:nvSpPr>
        <p:spPr>
          <a:xfrm rot="20509829">
            <a:off x="6831366" y="4318405"/>
            <a:ext cx="1563422" cy="133172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0" name="타원 39"/>
          <p:cNvSpPr/>
          <p:nvPr/>
        </p:nvSpPr>
        <p:spPr>
          <a:xfrm rot="21025796">
            <a:off x="6812065" y="4105301"/>
            <a:ext cx="1540156" cy="13091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1" name="십자형 40"/>
          <p:cNvSpPr/>
          <p:nvPr/>
        </p:nvSpPr>
        <p:spPr>
          <a:xfrm rot="2772188">
            <a:off x="7522856" y="3523146"/>
            <a:ext cx="213422" cy="213492"/>
          </a:xfrm>
          <a:prstGeom prst="plus">
            <a:avLst>
              <a:gd name="adj" fmla="val 43836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2" name="십자형 41"/>
          <p:cNvSpPr/>
          <p:nvPr/>
        </p:nvSpPr>
        <p:spPr>
          <a:xfrm rot="2772188">
            <a:off x="7437399" y="4044439"/>
            <a:ext cx="213422" cy="213492"/>
          </a:xfrm>
          <a:prstGeom prst="plus">
            <a:avLst>
              <a:gd name="adj" fmla="val 43836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십자형 42"/>
          <p:cNvSpPr/>
          <p:nvPr/>
        </p:nvSpPr>
        <p:spPr>
          <a:xfrm rot="2772188">
            <a:off x="7633952" y="4292267"/>
            <a:ext cx="213422" cy="213492"/>
          </a:xfrm>
          <a:prstGeom prst="plus">
            <a:avLst>
              <a:gd name="adj" fmla="val 43836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4" name="타원 43"/>
          <p:cNvSpPr/>
          <p:nvPr/>
        </p:nvSpPr>
        <p:spPr>
          <a:xfrm>
            <a:off x="7535172" y="3784248"/>
            <a:ext cx="153824" cy="17091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5" name="TextBox 44"/>
          <p:cNvSpPr txBox="1"/>
          <p:nvPr/>
        </p:nvSpPr>
        <p:spPr>
          <a:xfrm>
            <a:off x="7955282" y="4339667"/>
            <a:ext cx="857927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50" dirty="0">
                <a:solidFill>
                  <a:srgbClr val="FF0000"/>
                </a:solidFill>
                <a:latin typeface="Calibri" panose="020F0502020204030204" pitchFamily="34" charset="0"/>
                <a:ea typeface="HY견고딕" pitchFamily="18" charset="-127"/>
                <a:cs typeface="Calibri" panose="020F0502020204030204" pitchFamily="34" charset="0"/>
              </a:rPr>
              <a:t>can perform</a:t>
            </a:r>
          </a:p>
          <a:p>
            <a:r>
              <a:rPr lang="en-US" altLang="ko-KR" sz="1050" dirty="0">
                <a:solidFill>
                  <a:srgbClr val="FF0000"/>
                </a:solidFill>
                <a:latin typeface="Calibri" panose="020F0502020204030204" pitchFamily="34" charset="0"/>
                <a:ea typeface="HY견고딕" pitchFamily="18" charset="-127"/>
                <a:cs typeface="Calibri" panose="020F0502020204030204" pitchFamily="34" charset="0"/>
              </a:rPr>
              <a:t>partial BFR</a:t>
            </a:r>
            <a:endParaRPr lang="ko-KR" altLang="en-US" sz="1050" dirty="0">
              <a:solidFill>
                <a:srgbClr val="FF0000"/>
              </a:solidFill>
              <a:latin typeface="Calibri" panose="020F0502020204030204" pitchFamily="34" charset="0"/>
              <a:ea typeface="HY견고딕" pitchFamily="18" charset="-127"/>
              <a:cs typeface="Calibri" panose="020F0502020204030204" pitchFamily="34" charset="0"/>
            </a:endParaRPr>
          </a:p>
        </p:txBody>
      </p:sp>
      <p:sp>
        <p:nvSpPr>
          <p:cNvPr id="46" name="타원 45"/>
          <p:cNvSpPr/>
          <p:nvPr/>
        </p:nvSpPr>
        <p:spPr>
          <a:xfrm rot="1202542">
            <a:off x="7266245" y="4058808"/>
            <a:ext cx="780320" cy="432169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9" name="직사각형 48"/>
          <p:cNvSpPr/>
          <p:nvPr/>
        </p:nvSpPr>
        <p:spPr>
          <a:xfrm>
            <a:off x="3750346" y="3182479"/>
            <a:ext cx="2395082" cy="160435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2" name="직사각형 51"/>
          <p:cNvSpPr/>
          <p:nvPr/>
        </p:nvSpPr>
        <p:spPr>
          <a:xfrm>
            <a:off x="6384033" y="3182479"/>
            <a:ext cx="2393037" cy="160435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4130209" y="2924945"/>
            <a:ext cx="16271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>
                <a:latin typeface="Calibri" panose="020F0502020204030204" pitchFamily="34" charset="0"/>
                <a:ea typeface="HY견고딕" pitchFamily="18" charset="-127"/>
                <a:cs typeface="Calibri" panose="020F0502020204030204" pitchFamily="34" charset="0"/>
              </a:rPr>
              <a:t>Rel.15/16 BFR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6796744" y="2924945"/>
            <a:ext cx="16271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>
                <a:latin typeface="Calibri" panose="020F0502020204030204" pitchFamily="34" charset="0"/>
                <a:ea typeface="HY견고딕" pitchFamily="18" charset="-127"/>
                <a:cs typeface="Calibri" panose="020F0502020204030204" pitchFamily="34" charset="0"/>
              </a:rPr>
              <a:t>Rel.17 BFR (enhanced)</a:t>
            </a:r>
          </a:p>
        </p:txBody>
      </p:sp>
    </p:spTree>
    <p:extLst>
      <p:ext uri="{BB962C8B-B14F-4D97-AF65-F5344CB8AC3E}">
        <p14:creationId xmlns:p14="http://schemas.microsoft.com/office/powerpoint/2010/main" val="395762916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1656804" y="24577"/>
            <a:ext cx="8183612" cy="480131"/>
          </a:xfrm>
        </p:spPr>
        <p:txBody>
          <a:bodyPr/>
          <a:lstStyle/>
          <a:p>
            <a:r>
              <a:rPr lang="en-US" altLang="ko-KR" dirty="0" smtClean="0"/>
              <a:t>Multi-TRP – HST-SFN Enhancements (2d)</a:t>
            </a:r>
            <a:endParaRPr lang="ko-KR" altLang="en-US" dirty="0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10"/>
          </p:nvPr>
        </p:nvSpPr>
        <p:spPr>
          <a:xfrm>
            <a:off x="1656804" y="620688"/>
            <a:ext cx="8906093" cy="5904656"/>
          </a:xfrm>
          <a:ln>
            <a:solidFill>
              <a:schemeClr val="accent1"/>
            </a:solidFill>
          </a:ln>
        </p:spPr>
        <p:txBody>
          <a:bodyPr/>
          <a:lstStyle/>
          <a:p>
            <a:pPr marL="182563" indent="-182563"/>
            <a:r>
              <a:rPr lang="en-US" altLang="ko-KR" sz="2000" dirty="0"/>
              <a:t>Rel-15/-16 based transmission</a:t>
            </a:r>
          </a:p>
          <a:p>
            <a:pPr marL="447675" lvl="1" indent="-265113"/>
            <a:r>
              <a:rPr lang="en-US" altLang="ko-KR" sz="1600" dirty="0"/>
              <a:t>Full-SFN</a:t>
            </a:r>
          </a:p>
          <a:p>
            <a:pPr marL="847725" lvl="2" indent="-265113"/>
            <a:r>
              <a:rPr lang="en-US" altLang="ko-KR" dirty="0" smtClean="0"/>
              <a:t>Both TRS and PDSCH are </a:t>
            </a:r>
            <a:r>
              <a:rPr lang="en-US" altLang="ko-KR" dirty="0" err="1" smtClean="0"/>
              <a:t>SFNed</a:t>
            </a:r>
            <a:r>
              <a:rPr lang="en-US" altLang="ko-KR" dirty="0" smtClean="0"/>
              <a:t> spec-transparently.</a:t>
            </a:r>
          </a:p>
          <a:p>
            <a:pPr marL="847725" lvl="2" indent="-265113"/>
            <a:r>
              <a:rPr lang="en-US" altLang="ko-KR" dirty="0" smtClean="0"/>
              <a:t>Cons: Additional UE processing to determine whether the PDSCH is </a:t>
            </a:r>
            <a:r>
              <a:rPr lang="en-US" altLang="ko-KR" dirty="0" err="1" smtClean="0"/>
              <a:t>SFNed</a:t>
            </a:r>
            <a:r>
              <a:rPr lang="en-US" altLang="ko-KR" dirty="0" smtClean="0"/>
              <a:t> or not</a:t>
            </a:r>
            <a:br>
              <a:rPr lang="en-US" altLang="ko-KR" dirty="0" smtClean="0"/>
            </a:br>
            <a:r>
              <a:rPr lang="en-US" altLang="ko-KR" dirty="0" smtClean="0"/>
              <a:t>           Additional TRS to support non-</a:t>
            </a:r>
            <a:r>
              <a:rPr lang="en-US" altLang="ko-KR" dirty="0" err="1" smtClean="0"/>
              <a:t>SFNed</a:t>
            </a:r>
            <a:r>
              <a:rPr lang="en-US" altLang="ko-KR" dirty="0" smtClean="0"/>
              <a:t> PDSCH</a:t>
            </a:r>
          </a:p>
          <a:p>
            <a:pPr marL="47625" indent="-265113"/>
            <a:r>
              <a:rPr lang="en-US" altLang="ko-KR" sz="2000" dirty="0"/>
              <a:t>Enhancements in Rel-17</a:t>
            </a:r>
          </a:p>
          <a:p>
            <a:pPr marL="447675" lvl="1" indent="-265113"/>
            <a:r>
              <a:rPr lang="en-US" altLang="ko-KR" sz="1600" dirty="0"/>
              <a:t>SFN with multiple QCL assumption</a:t>
            </a:r>
          </a:p>
          <a:p>
            <a:pPr marL="847725" lvl="2" indent="-265113"/>
            <a:r>
              <a:rPr lang="en-US" altLang="ko-KR" dirty="0" smtClean="0"/>
              <a:t>UE is informed whether PDSCH is </a:t>
            </a:r>
            <a:r>
              <a:rPr lang="en-US" altLang="ko-KR" dirty="0" err="1" smtClean="0"/>
              <a:t>SFNed</a:t>
            </a:r>
            <a:r>
              <a:rPr lang="en-US" altLang="ko-KR" dirty="0" smtClean="0"/>
              <a:t> or not</a:t>
            </a:r>
          </a:p>
          <a:p>
            <a:pPr marL="847725" lvl="2" indent="-265113"/>
            <a:r>
              <a:rPr lang="en-US" altLang="ko-KR" dirty="0" smtClean="0"/>
              <a:t>No need of additional TRS for non-</a:t>
            </a:r>
            <a:r>
              <a:rPr lang="en-US" altLang="ko-KR" dirty="0" err="1" smtClean="0"/>
              <a:t>SFNed</a:t>
            </a:r>
            <a:r>
              <a:rPr lang="en-US" altLang="ko-KR" dirty="0" smtClean="0"/>
              <a:t> PDSCH</a:t>
            </a:r>
          </a:p>
          <a:p>
            <a:pPr marL="447675" lvl="1" indent="-265113"/>
            <a:r>
              <a:rPr lang="en-US" altLang="ko-KR" sz="1600" dirty="0" err="1"/>
              <a:t>gNB</a:t>
            </a:r>
            <a:r>
              <a:rPr lang="en-US" altLang="ko-KR" sz="1600" dirty="0"/>
              <a:t> Doppler pre-compensation reusing the unified TCI state between DL and UL</a:t>
            </a:r>
          </a:p>
          <a:p>
            <a:pPr marL="447675" lvl="1" indent="-265113"/>
            <a:r>
              <a:rPr lang="en-US" altLang="ko-KR" sz="1600" dirty="0"/>
              <a:t>Deployment </a:t>
            </a:r>
            <a:r>
              <a:rPr lang="en-US" altLang="ko-KR" sz="1600" dirty="0" smtClean="0"/>
              <a:t>scenario: </a:t>
            </a:r>
            <a:r>
              <a:rPr lang="en-US" altLang="ko-KR" sz="1600" b="1" dirty="0" smtClean="0"/>
              <a:t>both </a:t>
            </a:r>
            <a:r>
              <a:rPr lang="en-US" altLang="ko-KR" sz="1600" b="1" dirty="0"/>
              <a:t>FR1 and FR2</a:t>
            </a:r>
          </a:p>
          <a:p>
            <a:pPr marL="847725" lvl="2" indent="-265113"/>
            <a:endParaRPr lang="en-US" altLang="ko-KR" sz="1200" dirty="0"/>
          </a:p>
        </p:txBody>
      </p:sp>
      <p:grpSp>
        <p:nvGrpSpPr>
          <p:cNvPr id="49" name="그룹 48"/>
          <p:cNvGrpSpPr/>
          <p:nvPr/>
        </p:nvGrpSpPr>
        <p:grpSpPr>
          <a:xfrm>
            <a:off x="1890611" y="4677339"/>
            <a:ext cx="3987972" cy="1389535"/>
            <a:chOff x="7004617" y="1119037"/>
            <a:chExt cx="4358134" cy="1792389"/>
          </a:xfrm>
        </p:grpSpPr>
        <p:graphicFrame>
          <p:nvGraphicFramePr>
            <p:cNvPr id="50" name="개체 49"/>
            <p:cNvGraphicFramePr>
              <a:graphicFrameLocks noChangeAspect="1"/>
            </p:cNvGraphicFramePr>
            <p:nvPr>
              <p:extLst/>
            </p:nvPr>
          </p:nvGraphicFramePr>
          <p:xfrm>
            <a:off x="7018420" y="1119037"/>
            <a:ext cx="4344331" cy="137553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41" name="Visio" r:id="rId3" imgW="5368957" imgH="1260729" progId="Visio.Drawing.11">
                    <p:embed/>
                  </p:oleObj>
                </mc:Choice>
                <mc:Fallback>
                  <p:oleObj name="Visio" r:id="rId3" imgW="5368957" imgH="1260729" progId="Visio.Drawing.11">
                    <p:embed/>
                    <p:pic>
                      <p:nvPicPr>
                        <p:cNvPr id="50" name="개체 4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018420" y="1119037"/>
                          <a:ext cx="4344331" cy="1375533"/>
                        </a:xfrm>
                        <a:prstGeom prst="rect">
                          <a:avLst/>
                        </a:prstGeom>
                        <a:noFill/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1" name="Rectangle 12"/>
            <p:cNvSpPr>
              <a:spLocks noChangeArrowheads="1"/>
            </p:cNvSpPr>
            <p:nvPr/>
          </p:nvSpPr>
          <p:spPr bwMode="auto">
            <a:xfrm>
              <a:off x="7004617" y="2593821"/>
              <a:ext cx="4292812" cy="31760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ko-KR" sz="1000" b="1" dirty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Figure </a:t>
              </a:r>
              <a:r>
                <a:rPr lang="en-GB" altLang="zh-CN" sz="1000" b="1" dirty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B.3A-1</a:t>
              </a:r>
              <a:r>
                <a:rPr lang="en-GB" altLang="ko-KR" sz="1000" b="1" dirty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: Deployment of HST-SFN (in TS 36.101)</a:t>
              </a:r>
              <a:endParaRPr lang="en-GB" altLang="ko-KR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68" name="그룹 67"/>
          <p:cNvGrpSpPr/>
          <p:nvPr/>
        </p:nvGrpSpPr>
        <p:grpSpPr>
          <a:xfrm>
            <a:off x="6110901" y="4559642"/>
            <a:ext cx="4241572" cy="1512168"/>
            <a:chOff x="6989107" y="3088180"/>
            <a:chExt cx="4256473" cy="1512168"/>
          </a:xfrm>
        </p:grpSpPr>
        <p:pic>
          <p:nvPicPr>
            <p:cNvPr id="69" name="Picture 7" descr="cid:image005.png@01D1B807.4DDB8910"/>
            <p:cNvPicPr>
              <a:picLocks noChangeAspect="1" noChangeArrowheads="1"/>
            </p:cNvPicPr>
            <p:nvPr/>
          </p:nvPicPr>
          <p:blipFill>
            <a:blip r:embed="rId5" r:link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1525" y="3088180"/>
              <a:ext cx="3790030" cy="12449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0" name="Rectangle 9"/>
            <p:cNvSpPr>
              <a:spLocks noChangeArrowheads="1"/>
            </p:cNvSpPr>
            <p:nvPr/>
          </p:nvSpPr>
          <p:spPr bwMode="auto">
            <a:xfrm>
              <a:off x="6989107" y="4354127"/>
              <a:ext cx="4256473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zh-CN" sz="1000" b="1" dirty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Figure 6.1.</a:t>
              </a:r>
              <a:r>
                <a:rPr lang="en-GB" altLang="ja-JP" sz="1000" b="1" dirty="0">
                  <a:latin typeface="Arial" panose="020B0604020202020204" pitchFamily="34" charset="0"/>
                  <a:ea typeface="MS Mincho" charset="-128"/>
                  <a:cs typeface="Arial" panose="020B0604020202020204" pitchFamily="34" charset="0"/>
                </a:rPr>
                <a:t>5</a:t>
              </a:r>
              <a:r>
                <a:rPr lang="en-GB" altLang="zh-CN" sz="1000" b="1" dirty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-</a:t>
              </a:r>
              <a:r>
                <a:rPr lang="en-GB" altLang="ja-JP" sz="1000" b="1" dirty="0">
                  <a:latin typeface="Arial" panose="020B0604020202020204" pitchFamily="34" charset="0"/>
                  <a:ea typeface="MS Mincho" charset="-128"/>
                  <a:cs typeface="Arial" panose="020B0604020202020204" pitchFamily="34" charset="0"/>
                </a:rPr>
                <a:t>2</a:t>
              </a:r>
              <a:r>
                <a:rPr lang="en-GB" altLang="ko-KR" sz="1000" b="1" dirty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: 30 GHz deployment (in TR 38.913)</a:t>
              </a:r>
              <a:endParaRPr lang="en-GB" altLang="ko-KR" dirty="0">
                <a:latin typeface="Arial" panose="020B0604020202020204" pitchFamily="34" charset="0"/>
              </a:endParaRPr>
            </a:p>
          </p:txBody>
        </p:sp>
      </p:grpSp>
      <p:sp>
        <p:nvSpPr>
          <p:cNvPr id="71" name="직사각형 70"/>
          <p:cNvSpPr/>
          <p:nvPr/>
        </p:nvSpPr>
        <p:spPr>
          <a:xfrm>
            <a:off x="1807072" y="4489306"/>
            <a:ext cx="4071511" cy="1654512"/>
          </a:xfrm>
          <a:prstGeom prst="rect">
            <a:avLst/>
          </a:prstGeom>
          <a:noFill/>
          <a:ln w="25400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2" name="직사각형 71"/>
          <p:cNvSpPr/>
          <p:nvPr/>
        </p:nvSpPr>
        <p:spPr>
          <a:xfrm>
            <a:off x="6104035" y="4489306"/>
            <a:ext cx="4310423" cy="1654512"/>
          </a:xfrm>
          <a:prstGeom prst="rect">
            <a:avLst/>
          </a:prstGeom>
          <a:noFill/>
          <a:ln w="2540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rgbClr val="FF0000"/>
              </a:solidFill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1890611" y="4331318"/>
            <a:ext cx="3629326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ko-KR" sz="1600" dirty="0">
                <a:latin typeface="Calibri" panose="020F0502020204030204" pitchFamily="34" charset="0"/>
                <a:cs typeface="Calibri" panose="020F0502020204030204" pitchFamily="34" charset="0"/>
              </a:rPr>
              <a:t>FR1: Rel-16 RAN4 HST as a starting point</a:t>
            </a:r>
            <a:endParaRPr lang="ko-KR" altLang="en-U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6186180" y="4293096"/>
            <a:ext cx="3438213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ko-KR" sz="1600" dirty="0">
                <a:latin typeface="Calibri" panose="020F0502020204030204" pitchFamily="34" charset="0"/>
                <a:cs typeface="Calibri" panose="020F0502020204030204" pitchFamily="34" charset="0"/>
              </a:rPr>
              <a:t>FR2: </a:t>
            </a:r>
            <a:r>
              <a:rPr lang="en-US" altLang="ko-KR" sz="1600" dirty="0" err="1">
                <a:latin typeface="Calibri" panose="020F0502020204030204" pitchFamily="34" charset="0"/>
                <a:cs typeface="Calibri" panose="020F0502020204030204" pitchFamily="34" charset="0"/>
              </a:rPr>
              <a:t>uni</a:t>
            </a:r>
            <a:r>
              <a:rPr lang="en-US" altLang="ko-KR" sz="1600" dirty="0">
                <a:latin typeface="Calibri" panose="020F0502020204030204" pitchFamily="34" charset="0"/>
                <a:cs typeface="Calibri" panose="020F0502020204030204" pitchFamily="34" charset="0"/>
              </a:rPr>
              <a:t>-/bi-directional beam per RRH</a:t>
            </a:r>
            <a:endParaRPr lang="ko-KR" altLang="en-U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1646763"/>
      </p:ext>
    </p:extLst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z="3200" dirty="0"/>
              <a:t>SRS</a:t>
            </a:r>
            <a:endParaRPr lang="ko-KR" altLang="en-US" sz="3200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59889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177072" y="29576"/>
            <a:ext cx="9600000" cy="480131"/>
          </a:xfrm>
        </p:spPr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10"/>
          </p:nvPr>
        </p:nvSpPr>
        <p:spPr>
          <a:xfrm>
            <a:off x="1775520" y="764704"/>
            <a:ext cx="8712968" cy="5688632"/>
          </a:xfrm>
          <a:ln>
            <a:solidFill>
              <a:schemeClr val="accent1"/>
            </a:solidFill>
          </a:ln>
        </p:spPr>
        <p:txBody>
          <a:bodyPr/>
          <a:lstStyle/>
          <a:p>
            <a:pPr lvl="0"/>
            <a:r>
              <a:rPr lang="en-GB" altLang="ko-KR" dirty="0" smtClean="0"/>
              <a:t>3. Enhancement </a:t>
            </a:r>
            <a:r>
              <a:rPr lang="en-GB" altLang="ko-KR" dirty="0"/>
              <a:t>on SRS, targeting both FR1 and FR2:</a:t>
            </a:r>
            <a:endParaRPr lang="ko-KR" altLang="ko-KR" dirty="0"/>
          </a:p>
          <a:p>
            <a:pPr lvl="1"/>
            <a:r>
              <a:rPr lang="en-GB" altLang="ko-KR" dirty="0" smtClean="0"/>
              <a:t>a. Identify </a:t>
            </a:r>
            <a:r>
              <a:rPr lang="en-GB" altLang="ko-KR" dirty="0"/>
              <a:t>and specify enhancements on aperiodic SRS triggering to facilitate more flexible triggering and/or DCI overhead/usage reduction</a:t>
            </a:r>
            <a:endParaRPr lang="ko-KR" altLang="ko-KR" dirty="0"/>
          </a:p>
          <a:p>
            <a:pPr lvl="1"/>
            <a:r>
              <a:rPr lang="en-GB" altLang="ko-KR" dirty="0" smtClean="0"/>
              <a:t>b. Specify </a:t>
            </a:r>
            <a:r>
              <a:rPr lang="en-GB" altLang="ko-KR" dirty="0"/>
              <a:t>SRS switching for up to 8 antennas (e.g., </a:t>
            </a:r>
            <a:r>
              <a:rPr lang="en-GB" altLang="ko-KR" dirty="0" err="1"/>
              <a:t>xTyR</a:t>
            </a:r>
            <a:r>
              <a:rPr lang="en-GB" altLang="ko-KR" dirty="0"/>
              <a:t>, x = {1, 2, 4} and y = {6, 8})</a:t>
            </a:r>
            <a:endParaRPr lang="ko-KR" altLang="ko-KR" dirty="0"/>
          </a:p>
          <a:p>
            <a:pPr lvl="1"/>
            <a:r>
              <a:rPr lang="en-GB" altLang="ko-KR" dirty="0" smtClean="0"/>
              <a:t>c. Evaluate </a:t>
            </a:r>
            <a:r>
              <a:rPr lang="en-GB" altLang="ko-KR" dirty="0"/>
              <a:t>and, if needed, specify the following mechanism(s) to enhance SRS capacity and/or coverage: SRS time bundling, increased SRS repetition, partial sounding across </a:t>
            </a:r>
            <a:r>
              <a:rPr lang="en-GB" altLang="ko-KR" dirty="0" smtClean="0"/>
              <a:t>frequency</a:t>
            </a:r>
            <a:endParaRPr lang="ko-KR" altLang="ko-KR" dirty="0"/>
          </a:p>
        </p:txBody>
      </p:sp>
    </p:spTree>
    <p:extLst>
      <p:ext uri="{BB962C8B-B14F-4D97-AF65-F5344CB8AC3E}">
        <p14:creationId xmlns:p14="http://schemas.microsoft.com/office/powerpoint/2010/main" val="181589457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내용 개체 틀 4"/>
          <p:cNvSpPr>
            <a:spLocks noGrp="1"/>
          </p:cNvSpPr>
          <p:nvPr>
            <p:ph idx="1"/>
          </p:nvPr>
        </p:nvSpPr>
        <p:spPr>
          <a:xfrm>
            <a:off x="258185" y="677733"/>
            <a:ext cx="3765175" cy="5766098"/>
          </a:xfrm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>
            <a:normAutofit lnSpcReduction="10000"/>
          </a:bodyPr>
          <a:lstStyle/>
          <a:p>
            <a:pPr marL="130274" lvl="1" indent="-151521" defTabSz="843987">
              <a:lnSpc>
                <a:spcPct val="110000"/>
              </a:lnSpc>
              <a:spcBef>
                <a:spcPts val="0"/>
              </a:spcBef>
              <a:spcAft>
                <a:spcPts val="300"/>
              </a:spcAft>
              <a:buClr>
                <a:srgbClr val="315683"/>
              </a:buClr>
              <a:buFont typeface="Arial" charset="0"/>
              <a:buChar char="•"/>
            </a:pPr>
            <a:r>
              <a:rPr lang="en-US" altLang="ko-KR" kern="1200" dirty="0">
                <a:latin typeface="Calibri" panose="020F0502020204030204" pitchFamily="34" charset="0"/>
                <a:ea typeface="맑은 고딕" pitchFamily="50" charset="-127"/>
              </a:rPr>
              <a:t>Aperiodic SRS triggering</a:t>
            </a:r>
            <a:endParaRPr lang="en-US" altLang="ko-KR" dirty="0" smtClean="0">
              <a:latin typeface="Calibri" pitchFamily="34" charset="0"/>
              <a:ea typeface="맑은 고딕" pitchFamily="50" charset="-127"/>
            </a:endParaRPr>
          </a:p>
          <a:p>
            <a:pPr lvl="1" defTabSz="843987">
              <a:lnSpc>
                <a:spcPct val="110000"/>
              </a:lnSpc>
              <a:spcBef>
                <a:spcPts val="0"/>
              </a:spcBef>
              <a:spcAft>
                <a:spcPts val="300"/>
              </a:spcAft>
              <a:buClr>
                <a:srgbClr val="315683"/>
              </a:buClr>
            </a:pPr>
            <a:r>
              <a:rPr lang="en-US" altLang="ko-KR" sz="1600" dirty="0">
                <a:latin typeface="Calibri" panose="020F0502020204030204" pitchFamily="34" charset="0"/>
                <a:ea typeface="맑은 고딕" pitchFamily="50" charset="-127"/>
              </a:rPr>
              <a:t>Background</a:t>
            </a:r>
          </a:p>
          <a:p>
            <a:pPr lvl="2" defTabSz="843987">
              <a:lnSpc>
                <a:spcPct val="110000"/>
              </a:lnSpc>
              <a:spcBef>
                <a:spcPts val="0"/>
              </a:spcBef>
              <a:spcAft>
                <a:spcPts val="300"/>
              </a:spcAft>
              <a:buClr>
                <a:srgbClr val="315683"/>
              </a:buClr>
            </a:pPr>
            <a:r>
              <a:rPr lang="en-US" altLang="ko-KR" sz="1400" dirty="0">
                <a:latin typeface="Calibri" panose="020F0502020204030204" pitchFamily="34" charset="0"/>
                <a:ea typeface="맑은 고딕" pitchFamily="50" charset="-127"/>
              </a:rPr>
              <a:t>Aperiodic SRS triggering in Rel-15: RRC configuration for </a:t>
            </a:r>
            <a:r>
              <a:rPr lang="en-US" altLang="ko-KR" sz="1400" dirty="0" err="1">
                <a:latin typeface="Calibri" panose="020F0502020204030204" pitchFamily="34" charset="0"/>
                <a:ea typeface="맑은 고딕" pitchFamily="50" charset="-127"/>
              </a:rPr>
              <a:t>codepoint</a:t>
            </a:r>
            <a:r>
              <a:rPr lang="en-US" altLang="ko-KR" sz="1400" dirty="0">
                <a:latin typeface="Calibri" panose="020F0502020204030204" pitchFamily="34" charset="0"/>
                <a:ea typeface="맑은 고딕" pitchFamily="50" charset="-127"/>
              </a:rPr>
              <a:t> to SRS resource set(s)+ DCI triggering  (2bit in DCI 0_1, 1_1, 2_3 (group-based))</a:t>
            </a:r>
          </a:p>
          <a:p>
            <a:pPr lvl="2" defTabSz="843987">
              <a:lnSpc>
                <a:spcPct val="110000"/>
              </a:lnSpc>
              <a:spcBef>
                <a:spcPts val="0"/>
              </a:spcBef>
              <a:spcAft>
                <a:spcPts val="300"/>
              </a:spcAft>
              <a:buClr>
                <a:srgbClr val="315683"/>
              </a:buClr>
            </a:pPr>
            <a:r>
              <a:rPr lang="en-US" altLang="ko-KR" sz="1400" dirty="0">
                <a:latin typeface="Calibri" panose="020F0502020204030204" pitchFamily="34" charset="0"/>
                <a:ea typeface="맑은 고딕" pitchFamily="50" charset="-127"/>
              </a:rPr>
              <a:t>Aperiodic SRS triggering enhancement in Rel-16: MAC CE based ‘aperiodic’ re-configuration of ‘</a:t>
            </a:r>
            <a:r>
              <a:rPr lang="en-US" altLang="ko-KR" sz="1400" i="1" dirty="0" err="1">
                <a:latin typeface="Calibri" panose="020F0502020204030204" pitchFamily="34" charset="0"/>
                <a:ea typeface="맑은 고딕" pitchFamily="50" charset="-127"/>
              </a:rPr>
              <a:t>spatialRelationInfo</a:t>
            </a:r>
            <a:r>
              <a:rPr lang="en-US" altLang="ko-KR" sz="1400" dirty="0">
                <a:latin typeface="Calibri" panose="020F0502020204030204" pitchFamily="34" charset="0"/>
                <a:ea typeface="맑은 고딕" pitchFamily="50" charset="-127"/>
              </a:rPr>
              <a:t>’</a:t>
            </a:r>
          </a:p>
          <a:p>
            <a:pPr lvl="2" defTabSz="843987">
              <a:lnSpc>
                <a:spcPct val="110000"/>
              </a:lnSpc>
              <a:spcBef>
                <a:spcPts val="0"/>
              </a:spcBef>
              <a:spcAft>
                <a:spcPts val="300"/>
              </a:spcAft>
              <a:buClr>
                <a:srgbClr val="315683"/>
              </a:buClr>
            </a:pPr>
            <a:r>
              <a:rPr lang="en-US" altLang="ko-KR" sz="1400" dirty="0">
                <a:latin typeface="Calibri" panose="020F0502020204030204" pitchFamily="34" charset="0"/>
                <a:ea typeface="맑은 고딕" pitchFamily="50" charset="-127"/>
              </a:rPr>
              <a:t>Apply more flexible triggering in Rel-17</a:t>
            </a:r>
          </a:p>
          <a:p>
            <a:pPr lvl="1" defTabSz="843987">
              <a:lnSpc>
                <a:spcPct val="110000"/>
              </a:lnSpc>
              <a:spcBef>
                <a:spcPts val="0"/>
              </a:spcBef>
              <a:spcAft>
                <a:spcPts val="300"/>
              </a:spcAft>
              <a:buClr>
                <a:srgbClr val="315683"/>
              </a:buClr>
            </a:pPr>
            <a:r>
              <a:rPr lang="en-US" altLang="ko-KR" sz="1600" dirty="0">
                <a:latin typeface="Calibri" panose="020F0502020204030204" pitchFamily="34" charset="0"/>
                <a:ea typeface="맑은 고딕" pitchFamily="50" charset="-127"/>
                <a:sym typeface="Wingdings" pitchFamily="2" charset="2"/>
              </a:rPr>
              <a:t>Possible options on aperiodic SRS triggering in Rel-17</a:t>
            </a:r>
          </a:p>
          <a:p>
            <a:pPr lvl="2" defTabSz="843987">
              <a:lnSpc>
                <a:spcPct val="110000"/>
              </a:lnSpc>
              <a:spcBef>
                <a:spcPts val="0"/>
              </a:spcBef>
              <a:spcAft>
                <a:spcPts val="300"/>
              </a:spcAft>
              <a:buClr>
                <a:srgbClr val="315683"/>
              </a:buClr>
            </a:pPr>
            <a:r>
              <a:rPr lang="en-US" altLang="ko-KR" sz="1400" dirty="0">
                <a:latin typeface="Calibri" panose="020F0502020204030204" pitchFamily="34" charset="0"/>
                <a:ea typeface="맑은 고딕" pitchFamily="50" charset="-127"/>
              </a:rPr>
              <a:t>Option 1: dynamic triggering offset control (e.g., DCI) – flexible control of slot offset via DCI</a:t>
            </a:r>
          </a:p>
          <a:p>
            <a:pPr lvl="2" defTabSz="843987">
              <a:lnSpc>
                <a:spcPct val="110000"/>
              </a:lnSpc>
              <a:spcBef>
                <a:spcPts val="0"/>
              </a:spcBef>
              <a:spcAft>
                <a:spcPts val="300"/>
              </a:spcAft>
              <a:buClr>
                <a:srgbClr val="315683"/>
              </a:buClr>
            </a:pPr>
            <a:r>
              <a:rPr lang="en-US" altLang="ko-KR" sz="1400" dirty="0">
                <a:latin typeface="Calibri" panose="020F0502020204030204" pitchFamily="34" charset="0"/>
                <a:ea typeface="맑은 고딕" pitchFamily="50" charset="-127"/>
              </a:rPr>
              <a:t>Option 2: Automatic delaying of SRS transmission (similar as LTE) </a:t>
            </a:r>
          </a:p>
          <a:p>
            <a:pPr lvl="2" defTabSz="843987">
              <a:lnSpc>
                <a:spcPct val="110000"/>
              </a:lnSpc>
              <a:spcBef>
                <a:spcPts val="0"/>
              </a:spcBef>
              <a:spcAft>
                <a:spcPts val="300"/>
              </a:spcAft>
              <a:buClr>
                <a:srgbClr val="315683"/>
              </a:buClr>
            </a:pPr>
            <a:r>
              <a:rPr lang="en-US" altLang="ko-KR" sz="1400" dirty="0">
                <a:latin typeface="Calibri" panose="020F0502020204030204" pitchFamily="34" charset="0"/>
                <a:ea typeface="맑은 고딕" pitchFamily="50" charset="-127"/>
              </a:rPr>
              <a:t>Option 3: Group-common DCI for SRS triggering for PDCCH overhead </a:t>
            </a:r>
            <a:r>
              <a:rPr lang="en-US" altLang="ko-KR" sz="1400" dirty="0" smtClean="0">
                <a:latin typeface="Calibri" panose="020F0502020204030204" pitchFamily="34" charset="0"/>
                <a:ea typeface="맑은 고딕" pitchFamily="50" charset="-127"/>
              </a:rPr>
              <a:t>reduction</a:t>
            </a:r>
            <a:endParaRPr lang="en-US" altLang="ko-KR" sz="1600" dirty="0">
              <a:latin typeface="Calibri" pitchFamily="34" charset="0"/>
              <a:ea typeface="맑은 고딕" pitchFamily="50" charset="-127"/>
              <a:sym typeface="Wingdings" pitchFamily="2" charset="2"/>
            </a:endParaRPr>
          </a:p>
        </p:txBody>
      </p:sp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448235" y="0"/>
            <a:ext cx="9144000" cy="480131"/>
          </a:xfr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l"/>
            <a:r>
              <a:rPr lang="en-US" altLang="ko-KR" sz="2800" dirty="0">
                <a:latin typeface="Calibri" panose="020F0502020204030204" pitchFamily="34" charset="0"/>
                <a:ea typeface="맑은 고딕" pitchFamily="50" charset="-127"/>
                <a:cs typeface="+mn-cs"/>
              </a:rPr>
              <a:t>SRS enhancements </a:t>
            </a:r>
            <a:endParaRPr lang="ko-KR" altLang="en-US" sz="2800" dirty="0">
              <a:latin typeface="Calibri" panose="020F0502020204030204" pitchFamily="34" charset="0"/>
              <a:ea typeface="맑은 고딕" pitchFamily="50" charset="-127"/>
              <a:cs typeface="+mn-cs"/>
            </a:endParaRPr>
          </a:p>
        </p:txBody>
      </p:sp>
      <p:sp>
        <p:nvSpPr>
          <p:cNvPr id="6" name="내용 개체 틀 4"/>
          <p:cNvSpPr txBox="1">
            <a:spLocks/>
          </p:cNvSpPr>
          <p:nvPr/>
        </p:nvSpPr>
        <p:spPr>
          <a:xfrm>
            <a:off x="4303059" y="677733"/>
            <a:ext cx="3528508" cy="5766098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굴림" panose="020B0600000101010101" pitchFamily="50" charset="-127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굴림" panose="020B0600000101010101" pitchFamily="50" charset="-127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굴림" panose="020B0600000101010101" pitchFamily="50" charset="-127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굴림" panose="020B0600000101010101" pitchFamily="50" charset="-127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굴림" panose="020B0600000101010101" pitchFamily="50" charset="-127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843987">
              <a:lnSpc>
                <a:spcPct val="110000"/>
              </a:lnSpc>
              <a:spcBef>
                <a:spcPts val="0"/>
              </a:spcBef>
              <a:spcAft>
                <a:spcPts val="300"/>
              </a:spcAft>
              <a:buClr>
                <a:srgbClr val="315683"/>
              </a:buClr>
            </a:pPr>
            <a:r>
              <a:rPr lang="en-US" altLang="ko-KR" sz="2000" dirty="0" smtClean="0">
                <a:latin typeface="Calibri" panose="020F0502020204030204" pitchFamily="34" charset="0"/>
                <a:ea typeface="맑은 고딕" pitchFamily="50" charset="-127"/>
              </a:rPr>
              <a:t>Antenna switching for up to 8 </a:t>
            </a:r>
          </a:p>
          <a:p>
            <a:pPr lvl="1" defTabSz="843987">
              <a:lnSpc>
                <a:spcPct val="110000"/>
              </a:lnSpc>
              <a:spcBef>
                <a:spcPts val="0"/>
              </a:spcBef>
              <a:spcAft>
                <a:spcPts val="300"/>
              </a:spcAft>
              <a:buClr>
                <a:srgbClr val="315683"/>
              </a:buClr>
            </a:pPr>
            <a:r>
              <a:rPr lang="en-US" altLang="ko-KR" sz="1600" dirty="0" smtClean="0">
                <a:latin typeface="Calibri" panose="020F0502020204030204" pitchFamily="34" charset="0"/>
                <a:ea typeface="맑은 고딕" pitchFamily="50" charset="-127"/>
              </a:rPr>
              <a:t>Background</a:t>
            </a:r>
          </a:p>
          <a:p>
            <a:pPr lvl="2" defTabSz="843987">
              <a:lnSpc>
                <a:spcPct val="110000"/>
              </a:lnSpc>
              <a:spcBef>
                <a:spcPts val="0"/>
              </a:spcBef>
              <a:spcAft>
                <a:spcPts val="300"/>
              </a:spcAft>
              <a:buClr>
                <a:srgbClr val="315683"/>
              </a:buClr>
            </a:pPr>
            <a:r>
              <a:rPr lang="en-US" altLang="ko-KR" sz="1400" dirty="0" smtClean="0">
                <a:latin typeface="Calibri" panose="020F0502020204030204" pitchFamily="34" charset="0"/>
                <a:ea typeface="맑은 고딕" pitchFamily="50" charset="-127"/>
              </a:rPr>
              <a:t>Rel-15: antenna switching support  for up to y = 4 antennas (UE reports a single pair of </a:t>
            </a:r>
            <a:r>
              <a:rPr lang="en-US" altLang="ko-KR" sz="1400" dirty="0" err="1" smtClean="0">
                <a:latin typeface="Calibri" panose="020F0502020204030204" pitchFamily="34" charset="0"/>
                <a:ea typeface="맑은 고딕" pitchFamily="50" charset="-127"/>
              </a:rPr>
              <a:t>xTyR</a:t>
            </a:r>
            <a:r>
              <a:rPr lang="en-US" altLang="ko-KR" sz="1400" dirty="0" smtClean="0">
                <a:latin typeface="Calibri" panose="020F0502020204030204" pitchFamily="34" charset="0"/>
                <a:ea typeface="맑은 고딕" pitchFamily="50" charset="-127"/>
              </a:rPr>
              <a:t>)</a:t>
            </a:r>
          </a:p>
          <a:p>
            <a:pPr lvl="2" defTabSz="843987">
              <a:lnSpc>
                <a:spcPct val="110000"/>
              </a:lnSpc>
              <a:spcBef>
                <a:spcPts val="0"/>
              </a:spcBef>
              <a:spcAft>
                <a:spcPts val="300"/>
              </a:spcAft>
              <a:buClr>
                <a:srgbClr val="315683"/>
              </a:buClr>
            </a:pPr>
            <a:r>
              <a:rPr lang="en-US" altLang="ko-KR" sz="1400" dirty="0" smtClean="0">
                <a:latin typeface="Calibri" panose="020F0502020204030204" pitchFamily="34" charset="0"/>
                <a:ea typeface="맑은 고딕" pitchFamily="50" charset="-127"/>
              </a:rPr>
              <a:t>Rel-16 TEI: UE can report a combination of possible pairs of </a:t>
            </a:r>
            <a:r>
              <a:rPr lang="en-US" altLang="ko-KR" sz="1400" dirty="0" err="1" smtClean="0">
                <a:latin typeface="Calibri" panose="020F0502020204030204" pitchFamily="34" charset="0"/>
                <a:ea typeface="맑은 고딕" pitchFamily="50" charset="-127"/>
              </a:rPr>
              <a:t>xTyR</a:t>
            </a:r>
            <a:endParaRPr lang="en-US" altLang="ko-KR" sz="1400" dirty="0" smtClean="0">
              <a:latin typeface="Calibri" panose="020F0502020204030204" pitchFamily="34" charset="0"/>
              <a:ea typeface="맑은 고딕" pitchFamily="50" charset="-127"/>
            </a:endParaRPr>
          </a:p>
          <a:p>
            <a:pPr lvl="1" defTabSz="843987">
              <a:lnSpc>
                <a:spcPct val="110000"/>
              </a:lnSpc>
              <a:spcBef>
                <a:spcPts val="0"/>
              </a:spcBef>
              <a:spcAft>
                <a:spcPts val="300"/>
              </a:spcAft>
              <a:buClr>
                <a:srgbClr val="315683"/>
              </a:buClr>
            </a:pPr>
            <a:r>
              <a:rPr lang="en-US" altLang="ko-KR" sz="1600" dirty="0" smtClean="0">
                <a:latin typeface="Calibri" panose="020F0502020204030204" pitchFamily="34" charset="0"/>
                <a:ea typeface="맑은 고딕" pitchFamily="50" charset="-127"/>
                <a:sym typeface="Wingdings" pitchFamily="2" charset="2"/>
              </a:rPr>
              <a:t>Possible enhancements in Rel-17</a:t>
            </a:r>
          </a:p>
          <a:p>
            <a:pPr lvl="2" defTabSz="843987">
              <a:lnSpc>
                <a:spcPct val="110000"/>
              </a:lnSpc>
              <a:spcBef>
                <a:spcPts val="0"/>
              </a:spcBef>
              <a:spcAft>
                <a:spcPts val="300"/>
              </a:spcAft>
              <a:buClr>
                <a:srgbClr val="315683"/>
              </a:buClr>
            </a:pPr>
            <a:r>
              <a:rPr lang="en-US" altLang="ko-KR" sz="1400" dirty="0" smtClean="0">
                <a:latin typeface="Calibri" panose="020F0502020204030204" pitchFamily="34" charset="0"/>
                <a:ea typeface="맑은 고딕" pitchFamily="50" charset="-127"/>
                <a:sym typeface="Wingdings" pitchFamily="2" charset="2"/>
              </a:rPr>
              <a:t>Considering possible implementations, specify SRS resource set and SRS resource(s) per set for SRS switching for up to 8 antennas (e.g., </a:t>
            </a:r>
            <a:r>
              <a:rPr lang="en-US" altLang="ko-KR" sz="1400" dirty="0" err="1" smtClean="0">
                <a:latin typeface="Calibri" panose="020F0502020204030204" pitchFamily="34" charset="0"/>
                <a:ea typeface="맑은 고딕" pitchFamily="50" charset="-127"/>
                <a:sym typeface="Wingdings" pitchFamily="2" charset="2"/>
              </a:rPr>
              <a:t>xTyR</a:t>
            </a:r>
            <a:r>
              <a:rPr lang="en-US" altLang="ko-KR" sz="1400" dirty="0" smtClean="0">
                <a:latin typeface="Calibri" pitchFamily="34" charset="0"/>
                <a:ea typeface="맑은 고딕" pitchFamily="50" charset="-127"/>
                <a:sym typeface="Wingdings" pitchFamily="2" charset="2"/>
              </a:rPr>
              <a:t>, x = {1, 2, 4} and y = {6, 8})</a:t>
            </a:r>
          </a:p>
          <a:p>
            <a:pPr lvl="2" defTabSz="843987">
              <a:lnSpc>
                <a:spcPct val="110000"/>
              </a:lnSpc>
              <a:spcBef>
                <a:spcPts val="0"/>
              </a:spcBef>
              <a:spcAft>
                <a:spcPts val="300"/>
              </a:spcAft>
              <a:buClr>
                <a:srgbClr val="315683"/>
              </a:buClr>
            </a:pPr>
            <a:r>
              <a:rPr lang="en-US" altLang="ko-KR" sz="1400" dirty="0" smtClean="0">
                <a:latin typeface="Calibri" pitchFamily="34" charset="0"/>
                <a:ea typeface="맑은 고딕" pitchFamily="50" charset="-127"/>
                <a:sym typeface="Wingdings" pitchFamily="2" charset="2"/>
              </a:rPr>
              <a:t>Support both FR1 and FR2</a:t>
            </a:r>
            <a:endParaRPr lang="en-US" altLang="ko-KR" sz="1600" dirty="0" smtClean="0">
              <a:latin typeface="Calibri" pitchFamily="34" charset="0"/>
              <a:ea typeface="맑은 고딕" pitchFamily="50" charset="-127"/>
              <a:sym typeface="Wingdings" pitchFamily="2" charset="2"/>
            </a:endParaRPr>
          </a:p>
        </p:txBody>
      </p:sp>
      <p:sp>
        <p:nvSpPr>
          <p:cNvPr id="7" name="내용 개체 틀 1"/>
          <p:cNvSpPr txBox="1">
            <a:spLocks/>
          </p:cNvSpPr>
          <p:nvPr/>
        </p:nvSpPr>
        <p:spPr>
          <a:xfrm>
            <a:off x="8111265" y="677733"/>
            <a:ext cx="3797449" cy="5766098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굴림" panose="020B0600000101010101" pitchFamily="50" charset="-127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굴림" panose="020B0600000101010101" pitchFamily="50" charset="-127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굴림" panose="020B0600000101010101" pitchFamily="50" charset="-127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굴림" panose="020B0600000101010101" pitchFamily="50" charset="-127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굴림" panose="020B0600000101010101" pitchFamily="50" charset="-127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0274" lvl="1" indent="-151521" defTabSz="843987">
              <a:lnSpc>
                <a:spcPct val="110000"/>
              </a:lnSpc>
              <a:spcBef>
                <a:spcPts val="0"/>
              </a:spcBef>
              <a:spcAft>
                <a:spcPts val="300"/>
              </a:spcAft>
              <a:buClr>
                <a:srgbClr val="315683"/>
              </a:buClr>
              <a:buFont typeface="Arial" charset="0"/>
              <a:buChar char="•"/>
            </a:pPr>
            <a:r>
              <a:rPr lang="en-US" altLang="ko-KR" dirty="0" smtClean="0">
                <a:latin typeface="Calibri" panose="020F0502020204030204" pitchFamily="34" charset="0"/>
                <a:ea typeface="맑은 고딕" pitchFamily="50" charset="-127"/>
              </a:rPr>
              <a:t>SRS capacity/coverage enhancements</a:t>
            </a:r>
          </a:p>
          <a:p>
            <a:pPr lvl="1" defTabSz="843987">
              <a:lnSpc>
                <a:spcPct val="110000"/>
              </a:lnSpc>
              <a:spcBef>
                <a:spcPts val="0"/>
              </a:spcBef>
              <a:spcAft>
                <a:spcPts val="300"/>
              </a:spcAft>
              <a:buClr>
                <a:srgbClr val="315683"/>
              </a:buClr>
            </a:pPr>
            <a:r>
              <a:rPr lang="en-US" altLang="ko-KR" sz="1600" dirty="0" smtClean="0">
                <a:latin typeface="Calibri" panose="020F0502020204030204" pitchFamily="34" charset="0"/>
                <a:ea typeface="맑은 고딕" pitchFamily="50" charset="-127"/>
              </a:rPr>
              <a:t>Background</a:t>
            </a:r>
          </a:p>
          <a:p>
            <a:pPr lvl="2" defTabSz="843987">
              <a:lnSpc>
                <a:spcPct val="110000"/>
              </a:lnSpc>
              <a:spcBef>
                <a:spcPts val="0"/>
              </a:spcBef>
              <a:spcAft>
                <a:spcPts val="300"/>
              </a:spcAft>
              <a:buClr>
                <a:srgbClr val="315683"/>
              </a:buClr>
            </a:pPr>
            <a:r>
              <a:rPr lang="en-US" altLang="ko-KR" sz="1400" dirty="0" smtClean="0">
                <a:latin typeface="Calibri" panose="020F0502020204030204" pitchFamily="34" charset="0"/>
                <a:ea typeface="맑은 고딕" pitchFamily="50" charset="-127"/>
              </a:rPr>
              <a:t>Rel-15: SRS OFDM symbols within the last 6 OFDM symbols in a slot. SRS repetition up to across 4 OFDM symbols</a:t>
            </a:r>
          </a:p>
          <a:p>
            <a:pPr lvl="2" defTabSz="843987">
              <a:lnSpc>
                <a:spcPct val="110000"/>
              </a:lnSpc>
              <a:spcBef>
                <a:spcPts val="0"/>
              </a:spcBef>
              <a:spcAft>
                <a:spcPts val="300"/>
              </a:spcAft>
              <a:buClr>
                <a:srgbClr val="315683"/>
              </a:buClr>
            </a:pPr>
            <a:r>
              <a:rPr lang="en-US" altLang="ko-KR" sz="1400" dirty="0" smtClean="0">
                <a:latin typeface="Calibri" panose="020F0502020204030204" pitchFamily="34" charset="0"/>
                <a:ea typeface="맑은 고딕" pitchFamily="50" charset="-127"/>
              </a:rPr>
              <a:t>Rel-16: Any OFDM symbol in a slot can be configured for SRS (from NR-U)</a:t>
            </a:r>
            <a:endParaRPr lang="en-US" altLang="ko-KR" sz="1600" dirty="0" smtClean="0">
              <a:latin typeface="Calibri" panose="020F0502020204030204" pitchFamily="34" charset="0"/>
              <a:ea typeface="맑은 고딕" pitchFamily="50" charset="-127"/>
              <a:sym typeface="Wingdings" pitchFamily="2" charset="2"/>
            </a:endParaRPr>
          </a:p>
          <a:p>
            <a:pPr lvl="1" defTabSz="843987">
              <a:lnSpc>
                <a:spcPct val="110000"/>
              </a:lnSpc>
              <a:spcBef>
                <a:spcPts val="0"/>
              </a:spcBef>
              <a:spcAft>
                <a:spcPts val="300"/>
              </a:spcAft>
              <a:buClr>
                <a:srgbClr val="315683"/>
              </a:buClr>
            </a:pPr>
            <a:r>
              <a:rPr lang="en-US" altLang="ko-KR" sz="1600" dirty="0" smtClean="0">
                <a:latin typeface="Calibri" panose="020F0502020204030204" pitchFamily="34" charset="0"/>
                <a:ea typeface="맑은 고딕" pitchFamily="50" charset="-127"/>
                <a:sym typeface="Wingdings" pitchFamily="2" charset="2"/>
              </a:rPr>
              <a:t>Possible options</a:t>
            </a:r>
          </a:p>
          <a:p>
            <a:pPr lvl="2" defTabSz="843987">
              <a:lnSpc>
                <a:spcPct val="110000"/>
              </a:lnSpc>
              <a:spcBef>
                <a:spcPts val="0"/>
              </a:spcBef>
              <a:spcAft>
                <a:spcPts val="300"/>
              </a:spcAft>
              <a:buClr>
                <a:srgbClr val="315683"/>
              </a:buClr>
            </a:pPr>
            <a:r>
              <a:rPr lang="en-US" altLang="ko-KR" sz="1400" dirty="0" smtClean="0">
                <a:latin typeface="Calibri" panose="020F0502020204030204" pitchFamily="34" charset="0"/>
                <a:ea typeface="맑은 고딕" pitchFamily="50" charset="-127"/>
              </a:rPr>
              <a:t>Option 1: Bundling (e.g., time and/or frequency-domain bundling size)</a:t>
            </a:r>
          </a:p>
          <a:p>
            <a:pPr lvl="2" defTabSz="843987">
              <a:lnSpc>
                <a:spcPct val="110000"/>
              </a:lnSpc>
              <a:spcBef>
                <a:spcPts val="0"/>
              </a:spcBef>
              <a:spcAft>
                <a:spcPts val="300"/>
              </a:spcAft>
              <a:buClr>
                <a:srgbClr val="315683"/>
              </a:buClr>
            </a:pPr>
            <a:r>
              <a:rPr lang="en-US" altLang="ko-KR" sz="1400" dirty="0" smtClean="0">
                <a:latin typeface="Calibri" panose="020F0502020204030204" pitchFamily="34" charset="0"/>
                <a:ea typeface="맑은 고딕" pitchFamily="50" charset="-127"/>
              </a:rPr>
              <a:t>Option 2: partial sounding (e.g., definition of partial sounding)</a:t>
            </a:r>
          </a:p>
          <a:p>
            <a:pPr lvl="3" defTabSz="843987">
              <a:lnSpc>
                <a:spcPct val="110000"/>
              </a:lnSpc>
              <a:spcBef>
                <a:spcPts val="0"/>
              </a:spcBef>
              <a:spcAft>
                <a:spcPts val="300"/>
              </a:spcAft>
              <a:buClr>
                <a:srgbClr val="315683"/>
              </a:buClr>
            </a:pPr>
            <a:r>
              <a:rPr lang="en-US" altLang="ko-KR" sz="1200" dirty="0" smtClean="0">
                <a:latin typeface="Calibri" panose="020F0502020204030204" pitchFamily="34" charset="0"/>
                <a:ea typeface="맑은 고딕" pitchFamily="50" charset="-127"/>
              </a:rPr>
              <a:t>Interpolation/extrapolation at the </a:t>
            </a:r>
            <a:r>
              <a:rPr lang="en-US" altLang="ko-KR" sz="1200" dirty="0" err="1" smtClean="0">
                <a:latin typeface="Calibri" panose="020F0502020204030204" pitchFamily="34" charset="0"/>
                <a:ea typeface="맑은 고딕" pitchFamily="50" charset="-127"/>
              </a:rPr>
              <a:t>gNB</a:t>
            </a:r>
            <a:r>
              <a:rPr lang="en-US" altLang="ko-KR" sz="1200" dirty="0" smtClean="0">
                <a:latin typeface="Calibri" panose="020F0502020204030204" pitchFamily="34" charset="0"/>
                <a:ea typeface="맑은 고딕" pitchFamily="50" charset="-127"/>
              </a:rPr>
              <a:t> based on partial sounding</a:t>
            </a:r>
          </a:p>
          <a:p>
            <a:pPr lvl="2" defTabSz="843987">
              <a:lnSpc>
                <a:spcPct val="110000"/>
              </a:lnSpc>
              <a:spcBef>
                <a:spcPts val="0"/>
              </a:spcBef>
              <a:spcAft>
                <a:spcPts val="300"/>
              </a:spcAft>
              <a:buClr>
                <a:srgbClr val="315683"/>
              </a:buClr>
            </a:pPr>
            <a:r>
              <a:rPr lang="en-US" altLang="ko-KR" sz="1400" dirty="0" smtClean="0">
                <a:latin typeface="Calibri" panose="020F0502020204030204" pitchFamily="34" charset="0"/>
                <a:ea typeface="맑은 고딕" pitchFamily="50" charset="-127"/>
              </a:rPr>
              <a:t>Option 3: Increase repetition</a:t>
            </a:r>
          </a:p>
        </p:txBody>
      </p:sp>
    </p:spTree>
    <p:extLst>
      <p:ext uri="{BB962C8B-B14F-4D97-AF65-F5344CB8AC3E}">
        <p14:creationId xmlns:p14="http://schemas.microsoft.com/office/powerpoint/2010/main" val="1682435661"/>
      </p:ext>
    </p:extLst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z="3200" dirty="0"/>
              <a:t>CSI</a:t>
            </a:r>
            <a:endParaRPr lang="ko-KR" altLang="en-US" sz="3200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258701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1656804" y="24577"/>
            <a:ext cx="8183612" cy="480131"/>
          </a:xfrm>
        </p:spPr>
        <p:txBody>
          <a:bodyPr/>
          <a:lstStyle/>
          <a:p>
            <a:r>
              <a:rPr lang="en-US" altLang="ko-KR" dirty="0" smtClean="0"/>
              <a:t>NC-JT CSI Enhancements (4a)</a:t>
            </a:r>
            <a:endParaRPr lang="ko-KR" altLang="en-US" dirty="0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10"/>
          </p:nvPr>
        </p:nvSpPr>
        <p:spPr>
          <a:xfrm>
            <a:off x="139850" y="731520"/>
            <a:ext cx="8670664" cy="5793824"/>
          </a:xfrm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 marL="182563" indent="-182563"/>
            <a:r>
              <a:rPr lang="en-US" altLang="ko-KR" sz="2000" dirty="0"/>
              <a:t>Shortcomings in Rel-15/-16</a:t>
            </a:r>
          </a:p>
          <a:p>
            <a:pPr marL="447675" lvl="1" indent="-265113"/>
            <a:r>
              <a:rPr lang="en-US" altLang="ko-KR" sz="1600" dirty="0"/>
              <a:t>CSI report with ‘semi-static’ interference hypothesis</a:t>
            </a:r>
          </a:p>
          <a:p>
            <a:pPr marL="447675" lvl="1" indent="-265113"/>
            <a:r>
              <a:rPr lang="en-US" altLang="ko-KR" sz="1600" dirty="0"/>
              <a:t>Large configuration/report overhead for NC-JT CSI</a:t>
            </a:r>
          </a:p>
          <a:p>
            <a:pPr marL="847725" lvl="2" indent="-265113"/>
            <a:r>
              <a:rPr lang="en-US" altLang="ko-KR" dirty="0" smtClean="0"/>
              <a:t>Separate CSI report shall be configured for NC-JT and non NC-JT case</a:t>
            </a:r>
          </a:p>
          <a:p>
            <a:pPr marL="447675" lvl="1" indent="-265113"/>
            <a:endParaRPr lang="en-US" altLang="ko-KR" sz="1600" dirty="0"/>
          </a:p>
          <a:p>
            <a:pPr marL="447675" lvl="1" indent="-265113"/>
            <a:endParaRPr lang="en-US" altLang="ko-KR" sz="1600" dirty="0"/>
          </a:p>
          <a:p>
            <a:pPr marL="447675" lvl="1" indent="-265113"/>
            <a:endParaRPr lang="en-US" altLang="ko-KR" sz="1600" dirty="0"/>
          </a:p>
          <a:p>
            <a:pPr marL="447675" lvl="1" indent="-265113"/>
            <a:endParaRPr lang="en-US" altLang="ko-KR" sz="1600" dirty="0"/>
          </a:p>
          <a:p>
            <a:pPr marL="447675" lvl="1" indent="-265113"/>
            <a:endParaRPr lang="en-US" altLang="ko-KR" sz="1600" dirty="0"/>
          </a:p>
          <a:p>
            <a:pPr marL="447675" lvl="1" indent="-265113"/>
            <a:endParaRPr lang="en-US" altLang="ko-KR" sz="1600" dirty="0"/>
          </a:p>
          <a:p>
            <a:pPr marL="847725" lvl="2" indent="-265113"/>
            <a:endParaRPr lang="en-US" altLang="ko-KR" sz="600" dirty="0"/>
          </a:p>
          <a:p>
            <a:pPr marL="847725" lvl="2" indent="-265113"/>
            <a:r>
              <a:rPr lang="en-US" altLang="ko-KR" dirty="0" smtClean="0"/>
              <a:t>4 CSI reports for single potential NC-JT pair: large portion of UE capability is occupied</a:t>
            </a:r>
            <a:br>
              <a:rPr lang="en-US" altLang="ko-KR" dirty="0" smtClean="0"/>
            </a:br>
            <a:r>
              <a:rPr lang="en-US" altLang="ko-KR" dirty="0" smtClean="0"/>
              <a:t>(FG 2-35) No. of CSI report settings per BWP - </a:t>
            </a:r>
            <a:r>
              <a:rPr lang="en-US" altLang="ko-KR" b="1" dirty="0"/>
              <a:t>{1, …, 4}</a:t>
            </a:r>
            <a:r>
              <a:rPr lang="en-US" altLang="ko-KR" dirty="0"/>
              <a:t> for P/AP, </a:t>
            </a:r>
            <a:r>
              <a:rPr lang="en-US" altLang="ko-KR" b="1" dirty="0"/>
              <a:t>{0, …, 4}</a:t>
            </a:r>
            <a:r>
              <a:rPr lang="en-US" altLang="ko-KR" dirty="0"/>
              <a:t> for </a:t>
            </a:r>
            <a:r>
              <a:rPr lang="en-US" altLang="ko-KR" dirty="0" smtClean="0"/>
              <a:t>SP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26147" y="3043513"/>
            <a:ext cx="5084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latin typeface="Calibri" panose="020F0502020204030204" pitchFamily="34" charset="0"/>
                <a:cs typeface="Calibri" panose="020F0502020204030204" pitchFamily="34" charset="0"/>
              </a:rPr>
              <a:t>CMR</a:t>
            </a:r>
            <a:endParaRPr lang="ko-KR" altLang="en-US"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7" name="직선 화살표 연결선 6"/>
          <p:cNvCxnSpPr/>
          <p:nvPr/>
        </p:nvCxnSpPr>
        <p:spPr>
          <a:xfrm>
            <a:off x="226146" y="3440244"/>
            <a:ext cx="8633228" cy="0"/>
          </a:xfrm>
          <a:prstGeom prst="straightConnector1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직선 화살표 연결선 7"/>
          <p:cNvCxnSpPr/>
          <p:nvPr/>
        </p:nvCxnSpPr>
        <p:spPr>
          <a:xfrm>
            <a:off x="226146" y="2916369"/>
            <a:ext cx="8633228" cy="0"/>
          </a:xfrm>
          <a:prstGeom prst="straightConnector1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273771" y="3589328"/>
            <a:ext cx="46077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latin typeface="Calibri" panose="020F0502020204030204" pitchFamily="34" charset="0"/>
                <a:cs typeface="Calibri" panose="020F0502020204030204" pitchFamily="34" charset="0"/>
              </a:rPr>
              <a:t>IMR</a:t>
            </a:r>
            <a:endParaRPr lang="ko-KR" altLang="en-US"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0" name="직선 화살표 연결선 9"/>
          <p:cNvCxnSpPr/>
          <p:nvPr/>
        </p:nvCxnSpPr>
        <p:spPr>
          <a:xfrm>
            <a:off x="226146" y="3964119"/>
            <a:ext cx="8633228" cy="0"/>
          </a:xfrm>
          <a:prstGeom prst="straightConnector1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972675" y="2541578"/>
            <a:ext cx="15430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latin typeface="Calibri" panose="020F0502020204030204" pitchFamily="34" charset="0"/>
                <a:cs typeface="Calibri" panose="020F0502020204030204" pitchFamily="34" charset="0"/>
              </a:rPr>
              <a:t>Report #1 (non NC-JT)</a:t>
            </a:r>
            <a:endParaRPr lang="ko-KR" altLang="en-US"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1039352" y="2968169"/>
            <a:ext cx="1419223" cy="42027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TRP 1 (C1)</a:t>
            </a:r>
            <a:endParaRPr lang="ko-KR" altLang="en-US" sz="12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1039352" y="3508179"/>
            <a:ext cx="1419223" cy="40414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ICI (I1)</a:t>
            </a:r>
            <a:endParaRPr lang="ko-KR" altLang="en-US" sz="12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963151" y="2532052"/>
            <a:ext cx="1619249" cy="1507952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896725" y="2541578"/>
            <a:ext cx="15430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latin typeface="Calibri" panose="020F0502020204030204" pitchFamily="34" charset="0"/>
                <a:cs typeface="Calibri" panose="020F0502020204030204" pitchFamily="34" charset="0"/>
              </a:rPr>
              <a:t>Report #2 (non NC-JT)</a:t>
            </a:r>
            <a:endParaRPr lang="ko-KR" altLang="en-US"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2963402" y="2968169"/>
            <a:ext cx="1419223" cy="42027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TRP 2 (C2)</a:t>
            </a:r>
            <a:endParaRPr lang="ko-KR" altLang="en-US" sz="12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2963402" y="3508179"/>
            <a:ext cx="1419223" cy="40414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ICI (I1)</a:t>
            </a:r>
            <a:endParaRPr lang="ko-KR" altLang="en-US" sz="12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2887201" y="2532052"/>
            <a:ext cx="1619249" cy="1507952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821430" y="2541578"/>
            <a:ext cx="15430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latin typeface="Calibri" panose="020F0502020204030204" pitchFamily="34" charset="0"/>
                <a:cs typeface="Calibri" panose="020F0502020204030204" pitchFamily="34" charset="0"/>
              </a:rPr>
              <a:t>Report #3 (NC-JT)</a:t>
            </a:r>
            <a:endParaRPr lang="ko-KR" altLang="en-US"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4888107" y="2968169"/>
            <a:ext cx="1419223" cy="42027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TRP 1 (C1)</a:t>
            </a:r>
            <a:endParaRPr lang="ko-KR" altLang="en-US" sz="12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1" name="직사각형 20"/>
          <p:cNvSpPr/>
          <p:nvPr/>
        </p:nvSpPr>
        <p:spPr>
          <a:xfrm>
            <a:off x="4888107" y="3508179"/>
            <a:ext cx="1419223" cy="40414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ICI + interference from TRP 2 (I2)</a:t>
            </a:r>
            <a:endParaRPr lang="ko-KR" altLang="en-US" sz="12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4811906" y="2532052"/>
            <a:ext cx="1619249" cy="1507952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746135" y="2541578"/>
            <a:ext cx="15430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latin typeface="Calibri" panose="020F0502020204030204" pitchFamily="34" charset="0"/>
                <a:cs typeface="Calibri" panose="020F0502020204030204" pitchFamily="34" charset="0"/>
              </a:rPr>
              <a:t>Report #4 (NC-JT)</a:t>
            </a:r>
            <a:endParaRPr lang="ko-KR" altLang="en-US"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4" name="직사각형 23"/>
          <p:cNvSpPr/>
          <p:nvPr/>
        </p:nvSpPr>
        <p:spPr>
          <a:xfrm>
            <a:off x="6812812" y="2968169"/>
            <a:ext cx="1419223" cy="42027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TRP 2 (C2)</a:t>
            </a:r>
            <a:endParaRPr lang="ko-KR" altLang="en-US" sz="12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6812812" y="3508179"/>
            <a:ext cx="1419223" cy="40414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ICI + interference from TRP 1 (I3)</a:t>
            </a:r>
            <a:endParaRPr lang="ko-KR" altLang="en-US" sz="12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6" name="직사각형 25"/>
          <p:cNvSpPr/>
          <p:nvPr/>
        </p:nvSpPr>
        <p:spPr>
          <a:xfrm>
            <a:off x="6736611" y="2532052"/>
            <a:ext cx="1619249" cy="1507952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09083" y="2166786"/>
            <a:ext cx="390887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b="1" dirty="0">
                <a:solidFill>
                  <a:prstClr val="black"/>
                </a:solidFill>
                <a:latin typeface="Calibri" panose="020F0502020204030204" pitchFamily="34" charset="0"/>
              </a:rPr>
              <a:t>Example of CSI report configuration for two TRPs</a:t>
            </a:r>
            <a:endParaRPr lang="ko-KR" altLang="en-US" sz="1200" b="1" dirty="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sp>
        <p:nvSpPr>
          <p:cNvPr id="28" name="텍스트 개체 틀 4"/>
          <p:cNvSpPr txBox="1">
            <a:spLocks/>
          </p:cNvSpPr>
          <p:nvPr/>
        </p:nvSpPr>
        <p:spPr>
          <a:xfrm>
            <a:off x="9039114" y="620687"/>
            <a:ext cx="2848086" cy="5869765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buFont typeface="Arial" panose="020B0604020202020204" pitchFamily="34" charset="0"/>
              <a:buChar char="•"/>
              <a:defRPr sz="2400" kern="1200" baseline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Calibri" panose="020F0502020204030204" pitchFamily="34" charset="0"/>
                <a:ea typeface="맑은 고딕" pitchFamily="50" charset="-127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Calibri" panose="020F0502020204030204" pitchFamily="34" charset="0"/>
                <a:ea typeface="맑은 고딕" pitchFamily="50" charset="-127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Calibri" panose="020F0502020204030204" pitchFamily="34" charset="0"/>
                <a:ea typeface="맑은 고딕" pitchFamily="50" charset="-127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buFont typeface="Arial" panose="020B0604020202020204" pitchFamily="34" charset="0"/>
              <a:buChar char="•"/>
              <a:defRPr sz="1400" kern="1200" baseline="0">
                <a:solidFill>
                  <a:schemeClr val="tx1"/>
                </a:solidFill>
                <a:latin typeface="Calibri" panose="020F0502020204030204" pitchFamily="34" charset="0"/>
                <a:ea typeface="맑은 고딕" pitchFamily="50" charset="-127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7625" indent="-265113">
              <a:lnSpc>
                <a:spcPct val="120000"/>
              </a:lnSpc>
            </a:pPr>
            <a:r>
              <a:rPr lang="en-US" altLang="ko-KR" sz="2000" dirty="0" smtClean="0"/>
              <a:t>Possible enhancements in Rel-17</a:t>
            </a:r>
          </a:p>
          <a:p>
            <a:pPr marL="447675" lvl="1" indent="-265113">
              <a:lnSpc>
                <a:spcPct val="120000"/>
              </a:lnSpc>
            </a:pPr>
            <a:r>
              <a:rPr lang="en-US" altLang="ko-KR" sz="1600" dirty="0" smtClean="0"/>
              <a:t>Dynamic CSI reporting</a:t>
            </a:r>
          </a:p>
          <a:p>
            <a:pPr marL="847725" lvl="2" indent="-265113">
              <a:lnSpc>
                <a:spcPct val="120000"/>
              </a:lnSpc>
            </a:pPr>
            <a:r>
              <a:rPr lang="en-US" altLang="ko-KR" dirty="0" smtClean="0"/>
              <a:t>UE dynamically selects NC-JT or non-NC-JT CSI and reports the selected CSI</a:t>
            </a:r>
            <a:br>
              <a:rPr lang="en-US" altLang="ko-KR" dirty="0" smtClean="0"/>
            </a:br>
            <a:r>
              <a:rPr lang="en-US" altLang="ko-KR" dirty="0" smtClean="0"/>
              <a:t>depending on channel condition</a:t>
            </a:r>
          </a:p>
          <a:p>
            <a:pPr marL="447675" lvl="1" indent="-265113">
              <a:lnSpc>
                <a:spcPct val="120000"/>
              </a:lnSpc>
            </a:pPr>
            <a:r>
              <a:rPr lang="en-US" altLang="ko-KR" sz="1600" dirty="0" smtClean="0"/>
              <a:t>EVM: agreed SLS assumption for NR Rel-16 MTRP as baseline</a:t>
            </a:r>
          </a:p>
          <a:p>
            <a:pPr marL="847725" lvl="2" indent="-265113">
              <a:lnSpc>
                <a:spcPct val="120000"/>
              </a:lnSpc>
            </a:pPr>
            <a:r>
              <a:rPr lang="en-US" altLang="ko-KR" dirty="0" smtClean="0"/>
              <a:t>Target RU: Very low RU (5%, 10%) as well as 20%, 40%, 60%</a:t>
            </a:r>
            <a:endParaRPr lang="en-US" altLang="ko-KR" sz="1200" dirty="0"/>
          </a:p>
        </p:txBody>
      </p:sp>
    </p:spTree>
    <p:extLst>
      <p:ext uri="{BB962C8B-B14F-4D97-AF65-F5344CB8AC3E}">
        <p14:creationId xmlns:p14="http://schemas.microsoft.com/office/powerpoint/2010/main" val="3026268114"/>
      </p:ext>
    </p:extLst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6804" y="29577"/>
            <a:ext cx="8039596" cy="480131"/>
          </a:xfrm>
        </p:spPr>
        <p:txBody>
          <a:bodyPr/>
          <a:lstStyle/>
          <a:p>
            <a:r>
              <a:rPr lang="en-US" dirty="0" smtClean="0"/>
              <a:t>Reciprocity based CSI enhancement for FDD (4b)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/>
          <a:lstStyle/>
          <a:p>
            <a:r>
              <a:rPr lang="en-US" sz="2000" dirty="0"/>
              <a:t>WID description:</a:t>
            </a:r>
          </a:p>
          <a:p>
            <a:pPr lvl="1"/>
            <a:r>
              <a:rPr lang="en-US" sz="1600" dirty="0"/>
              <a:t>Evaluate and, if needed, specify Type II port selection codebook enhancement (based on Rel.15/16 Type II port selection) where information related to angle(s) and delay(s) are estimated at the </a:t>
            </a:r>
            <a:r>
              <a:rPr lang="en-US" sz="1600" dirty="0" err="1"/>
              <a:t>gNB</a:t>
            </a:r>
            <a:r>
              <a:rPr lang="en-US" sz="1600" dirty="0"/>
              <a:t> based on SRS by utilizing DL/UL reciprocity of angle and delay, and the remaining DL CSI is reported by the UE, mainly targeting FDD FR1 to achieve better trade-off among UE complexity, performance and reporting overhead</a:t>
            </a:r>
          </a:p>
          <a:p>
            <a:endParaRPr lang="en-US" sz="2000" dirty="0"/>
          </a:p>
          <a:p>
            <a:r>
              <a:rPr lang="en-US" sz="2000" dirty="0"/>
              <a:t>Baseline scheme: R15/R16 Type II port selection codebook</a:t>
            </a:r>
          </a:p>
          <a:p>
            <a:endParaRPr lang="en-US" sz="2000" dirty="0"/>
          </a:p>
          <a:p>
            <a:r>
              <a:rPr lang="en-US" sz="2000" dirty="0"/>
              <a:t>Potential enhancements:</a:t>
            </a:r>
          </a:p>
          <a:p>
            <a:pPr lvl="1"/>
            <a:r>
              <a:rPr lang="en-US" sz="1600" dirty="0" err="1"/>
              <a:t>Precoded</a:t>
            </a:r>
            <a:r>
              <a:rPr lang="en-US" sz="1600" dirty="0"/>
              <a:t> CSI-RS: using angle(s) or/and delay(s)</a:t>
            </a:r>
          </a:p>
          <a:p>
            <a:pPr lvl="1"/>
            <a:r>
              <a:rPr lang="en-US" sz="1600" dirty="0" smtClean="0"/>
              <a:t>Codebook design: assuming angle/delay information is available at the </a:t>
            </a:r>
            <a:r>
              <a:rPr lang="en-US" sz="1600" smtClean="0"/>
              <a:t>gNB</a:t>
            </a:r>
            <a:endParaRPr lang="en-US" sz="1400" dirty="0"/>
          </a:p>
          <a:p>
            <a:pPr lvl="1"/>
            <a:endParaRPr lang="en-US" sz="1600" dirty="0"/>
          </a:p>
          <a:p>
            <a:pPr lvl="1"/>
            <a:endParaRPr lang="en-US" sz="1600" dirty="0"/>
          </a:p>
          <a:p>
            <a:pPr lvl="1"/>
            <a:endParaRPr lang="en-US" sz="1600" dirty="0"/>
          </a:p>
          <a:p>
            <a:pPr lvl="1"/>
            <a:endParaRPr lang="en-US" sz="1600" dirty="0"/>
          </a:p>
          <a:p>
            <a:pPr lvl="1"/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903158770"/>
      </p:ext>
    </p:extLst>
  </p:cSld>
  <p:clrMapOvr>
    <a:masterClrMapping/>
  </p:clrMapOvr>
  <p:transition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6804" y="29576"/>
            <a:ext cx="7200000" cy="480131"/>
          </a:xfrm>
        </p:spPr>
        <p:txBody>
          <a:bodyPr/>
          <a:lstStyle/>
          <a:p>
            <a:r>
              <a:rPr lang="en-US" dirty="0"/>
              <a:t>Reciprocity based CSI </a:t>
            </a:r>
            <a:r>
              <a:rPr lang="en-US" dirty="0" smtClean="0"/>
              <a:t>enhancement: Evaluation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/>
          <a:lstStyle/>
          <a:p>
            <a:r>
              <a:rPr lang="en-US" altLang="ko-KR" sz="2000" dirty="0"/>
              <a:t>Starting point: Evaluation assumptions for R16 Type II CSI</a:t>
            </a:r>
          </a:p>
          <a:p>
            <a:r>
              <a:rPr lang="en-US" altLang="ko-KR" sz="2000" dirty="0"/>
              <a:t>How to model system aspects such as the following?</a:t>
            </a:r>
          </a:p>
          <a:p>
            <a:pPr lvl="1"/>
            <a:r>
              <a:rPr lang="en-US" altLang="ko-KR" sz="1600" dirty="0"/>
              <a:t>Impact on performance (baseline and potential enhancements) may need to be investigated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/>
          </p:nvPr>
        </p:nvGraphicFramePr>
        <p:xfrm>
          <a:off x="1734528" y="2288632"/>
          <a:ext cx="8718505" cy="315659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16224">
                  <a:extLst>
                    <a:ext uri="{9D8B030D-6E8A-4147-A177-3AD203B41FA5}">
                      <a16:colId xmlns:a16="http://schemas.microsoft.com/office/drawing/2014/main" val="1298979642"/>
                    </a:ext>
                  </a:extLst>
                </a:gridCol>
                <a:gridCol w="6702281">
                  <a:extLst>
                    <a:ext uri="{9D8B030D-6E8A-4147-A177-3AD203B41FA5}">
                      <a16:colId xmlns:a16="http://schemas.microsoft.com/office/drawing/2014/main" val="2814590442"/>
                    </a:ext>
                  </a:extLst>
                </a:gridCol>
              </a:tblGrid>
              <a:tr h="38291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noProof="0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ko-KR" altLang="en-US" sz="14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noProof="0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Issues</a:t>
                      </a:r>
                      <a:endParaRPr lang="ko-KR" altLang="en-US" sz="14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99745853"/>
                  </a:ext>
                </a:extLst>
              </a:tr>
              <a:tr h="137079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noProof="0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Estimation of “delay(s) and angle(s) related information at </a:t>
                      </a:r>
                      <a:r>
                        <a:rPr lang="en-US" altLang="ko-KR" sz="1400" noProof="0" dirty="0" err="1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gNB</a:t>
                      </a:r>
                      <a:endParaRPr lang="ko-KR" altLang="en-US" sz="1400" noProof="0" dirty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SzPts val="1000"/>
                        <a:buFont typeface="Symbol" panose="05050102010706020507" pitchFamily="18" charset="2"/>
                        <a:buChar char=""/>
                        <a:tabLst>
                          <a:tab pos="457200" algn="l"/>
                        </a:tabLst>
                      </a:pPr>
                      <a:r>
                        <a:rPr lang="en-US" altLang="ko-KR" sz="1400" noProof="0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UL channel estimation and error modeling </a:t>
                      </a:r>
                      <a:endParaRPr lang="ko-KR" altLang="en-US" sz="1400" noProof="0" dirty="0" smtClean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SzPts val="1000"/>
                        <a:buFont typeface="Symbol" panose="05050102010706020507" pitchFamily="18" charset="2"/>
                        <a:buChar char=""/>
                        <a:tabLst>
                          <a:tab pos="457200" algn="l"/>
                        </a:tabLst>
                      </a:pPr>
                      <a:r>
                        <a:rPr lang="en-US" altLang="ko-KR" sz="1400" noProof="0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UL </a:t>
                      </a:r>
                      <a:r>
                        <a:rPr lang="en-US" altLang="ko-KR" sz="1400" noProof="0" dirty="0" err="1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Tx</a:t>
                      </a:r>
                      <a:r>
                        <a:rPr lang="ko-KR" altLang="en-US" sz="1400" noProof="0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altLang="ko-KR" sz="1400" noProof="0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power: same </a:t>
                      </a:r>
                      <a:r>
                        <a:rPr lang="en-US" altLang="ko-KR" sz="1400" noProof="0" dirty="0" err="1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Tx</a:t>
                      </a:r>
                      <a:r>
                        <a:rPr lang="ko-KR" altLang="en-US" sz="1400" noProof="0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altLang="ko-KR" sz="1400" noProof="0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power for all UEs,</a:t>
                      </a:r>
                      <a:r>
                        <a:rPr lang="ko-KR" altLang="en-US" sz="1400" baseline="0" noProof="0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altLang="ko-KR" sz="1400" baseline="0" noProof="0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or</a:t>
                      </a:r>
                      <a:r>
                        <a:rPr lang="ko-KR" altLang="en-US" sz="1400" noProof="0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altLang="ko-KR" sz="1400" noProof="0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realistic </a:t>
                      </a:r>
                      <a:r>
                        <a:rPr lang="en-US" altLang="ko-KR" sz="1400" noProof="0" dirty="0" err="1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Tx</a:t>
                      </a:r>
                      <a:r>
                        <a:rPr lang="ko-KR" altLang="en-US" sz="1400" noProof="0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altLang="ko-KR" sz="1400" noProof="0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power model (e.g. based on UL PC)</a:t>
                      </a:r>
                    </a:p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SzPts val="1000"/>
                        <a:buFont typeface="Symbol" panose="05050102010706020507" pitchFamily="18" charset="2"/>
                        <a:buChar char=""/>
                        <a:tabLst>
                          <a:tab pos="457200" algn="l"/>
                        </a:tabLst>
                      </a:pPr>
                      <a:r>
                        <a:rPr lang="en-US" altLang="ko-KR" sz="1400" noProof="0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SRS configuration </a:t>
                      </a:r>
                      <a:endParaRPr lang="ko-KR" altLang="en-US" sz="1400" noProof="0" dirty="0" smtClean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marL="800100" marR="0" lvl="1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SzPts val="1000"/>
                        <a:buFont typeface="Symbol" panose="05050102010706020507" pitchFamily="18" charset="2"/>
                        <a:buChar char=""/>
                        <a:tabLst>
                          <a:tab pos="457200" algn="l"/>
                        </a:tabLst>
                      </a:pPr>
                      <a:r>
                        <a:rPr lang="en-US" altLang="ko-KR" sz="1400" noProof="0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Parameters (UL carrier frequency or UL-DL duplex distance, SRS BW, #symbols,</a:t>
                      </a:r>
                      <a:r>
                        <a:rPr lang="ko-KR" altLang="en-US" sz="1400" baseline="0" noProof="0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altLang="ko-KR" sz="1400" noProof="0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comb,</a:t>
                      </a:r>
                      <a:r>
                        <a:rPr lang="ko-KR" altLang="en-US" sz="1400" baseline="0" noProof="0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altLang="ko-KR" sz="1400" noProof="0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time-bundling and antenna switching)</a:t>
                      </a:r>
                    </a:p>
                    <a:p>
                      <a:pPr marL="800100" marR="0" lvl="1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SzPts val="1000"/>
                        <a:buFont typeface="Symbol" panose="05050102010706020507" pitchFamily="18" charset="2"/>
                        <a:buChar char=""/>
                        <a:tabLst>
                          <a:tab pos="457200" algn="l"/>
                        </a:tabLst>
                      </a:pPr>
                      <a:r>
                        <a:rPr lang="en-US" altLang="ko-KR" sz="1400" noProof="0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SRS configuration for potentially large (e.g. 10x) #users</a:t>
                      </a:r>
                      <a:endParaRPr lang="ko-KR" altLang="en-US" sz="1400" noProof="0" dirty="0" smtClean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SzPts val="1000"/>
                        <a:buFont typeface="Symbol" panose="05050102010706020507" pitchFamily="18" charset="2"/>
                        <a:buChar char=""/>
                        <a:tabLst>
                          <a:tab pos="457200" algn="l"/>
                        </a:tabLst>
                      </a:pPr>
                      <a:r>
                        <a:rPr lang="en-US" altLang="ko-KR" sz="1400" noProof="0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Frequency offset modeling (e.g. according to the FDD reciprocity model in 36.897)</a:t>
                      </a:r>
                      <a:endParaRPr lang="ko-KR" altLang="en-US" sz="14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46441974"/>
                  </a:ext>
                </a:extLst>
              </a:tr>
              <a:tr h="38399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noProof="0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Using the estimation information to obtain remaining DL CSI</a:t>
                      </a:r>
                      <a:endParaRPr lang="ko-KR" altLang="en-US" sz="1400" noProof="0" dirty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SzPts val="1000"/>
                        <a:buFont typeface="Symbol" panose="05050102010706020507" pitchFamily="18" charset="2"/>
                        <a:buChar char=""/>
                        <a:tabLst>
                          <a:tab pos="457200" algn="l"/>
                        </a:tabLst>
                      </a:pPr>
                      <a:r>
                        <a:rPr lang="en-US" altLang="ko-KR" sz="1400" noProof="0" dirty="0" err="1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Beamformed</a:t>
                      </a:r>
                      <a:r>
                        <a:rPr lang="ko-KR" altLang="en-US" sz="1400" noProof="0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altLang="ko-KR" sz="1400" noProof="0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CSI-RS: beamforming can be same or different from R15/16 PS CB </a:t>
                      </a:r>
                    </a:p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SzPts val="1000"/>
                        <a:buFont typeface="Symbol" panose="05050102010706020507" pitchFamily="18" charset="2"/>
                        <a:buChar char=""/>
                        <a:tabLst>
                          <a:tab pos="457200" algn="l"/>
                        </a:tabLst>
                      </a:pPr>
                      <a:r>
                        <a:rPr lang="en-US" altLang="ko-KR" sz="1400" noProof="0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PAPR issue modeling</a:t>
                      </a:r>
                      <a:endParaRPr lang="ko-KR" altLang="en-US" sz="1400" noProof="0" dirty="0">
                        <a:solidFill>
                          <a:srgbClr val="1F497D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25108348"/>
                  </a:ext>
                </a:extLst>
              </a:tr>
              <a:tr h="3194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b="1" kern="1200" noProof="0" dirty="0" smtClean="0">
                          <a:solidFill>
                            <a:schemeClr val="lt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UL/DL reciprocity errors </a:t>
                      </a:r>
                      <a:endParaRPr lang="ko-KR" altLang="en-US" sz="1400" b="1" kern="1200" noProof="0" dirty="0">
                        <a:solidFill>
                          <a:schemeClr val="lt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SzPts val="1000"/>
                        <a:buFont typeface="Symbol" panose="05050102010706020507" pitchFamily="18" charset="2"/>
                        <a:buChar char=""/>
                        <a:tabLst>
                          <a:tab pos="457200" algn="l"/>
                        </a:tabLst>
                      </a:pPr>
                      <a:r>
                        <a:rPr lang="en-US" altLang="ko-KR" sz="1400" kern="1200" noProof="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Different transmit and receive RF circuitry at the </a:t>
                      </a:r>
                      <a:r>
                        <a:rPr lang="en-US" altLang="ko-KR" sz="1400" kern="1200" noProof="0" dirty="0" err="1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gNB</a:t>
                      </a:r>
                      <a:endParaRPr lang="ko-KR" altLang="en-US" sz="1400" kern="1200" noProof="0" dirty="0" smtClean="0">
                        <a:solidFill>
                          <a:schemeClr val="dk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SzPts val="1000"/>
                        <a:buFont typeface="Symbol" panose="05050102010706020507" pitchFamily="18" charset="2"/>
                        <a:buChar char=""/>
                        <a:tabLst>
                          <a:tab pos="457200" algn="l"/>
                        </a:tabLst>
                      </a:pPr>
                      <a:r>
                        <a:rPr lang="en-US" altLang="ko-KR" sz="1400" kern="1200" noProof="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Different interference profile in UL and DL transmission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872292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24526527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z="3200" dirty="0"/>
              <a:t>Multi-beam</a:t>
            </a:r>
            <a:endParaRPr lang="ko-KR" altLang="en-US" sz="3200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455560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177072" y="29576"/>
            <a:ext cx="9600000" cy="480131"/>
          </a:xfrm>
        </p:spPr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10"/>
          </p:nvPr>
        </p:nvSpPr>
        <p:spPr>
          <a:xfrm>
            <a:off x="322729" y="764704"/>
            <a:ext cx="5485239" cy="5688632"/>
          </a:xfrm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 lvl="0"/>
            <a:r>
              <a:rPr lang="en-GB" altLang="ko-KR" sz="1800" b="1" dirty="0">
                <a:solidFill>
                  <a:srgbClr val="FF0000"/>
                </a:solidFill>
              </a:rPr>
              <a:t>Release 17 WI: </a:t>
            </a:r>
            <a:r>
              <a:rPr lang="en-GB" altLang="ko-KR" sz="1800" dirty="0"/>
              <a:t>Enhancement on multi-beam operation, mainly targeting </a:t>
            </a:r>
            <a:r>
              <a:rPr lang="en-GB" altLang="ko-KR" sz="1800" dirty="0">
                <a:solidFill>
                  <a:srgbClr val="3333FF"/>
                </a:solidFill>
              </a:rPr>
              <a:t>FR2</a:t>
            </a:r>
            <a:r>
              <a:rPr lang="ko-KR" altLang="en-GB" sz="1800" dirty="0"/>
              <a:t> </a:t>
            </a:r>
            <a:r>
              <a:rPr lang="en-GB" altLang="ko-KR" sz="1800" dirty="0"/>
              <a:t>while also applicable to FR1: </a:t>
            </a:r>
            <a:endParaRPr lang="ko-KR" altLang="en-US" sz="1800" dirty="0"/>
          </a:p>
          <a:p>
            <a:pPr lvl="1"/>
            <a:r>
              <a:rPr lang="en-GB" altLang="ko-KR" sz="1600" dirty="0"/>
              <a:t>Identify and specify features to facilitate more efficient (lower latency and overhead) DL/UL beam management to support </a:t>
            </a:r>
            <a:r>
              <a:rPr lang="en-GB" altLang="ko-KR" sz="1600" dirty="0">
                <a:solidFill>
                  <a:srgbClr val="3333FF"/>
                </a:solidFill>
              </a:rPr>
              <a:t>higher intra- and L1/L2-centric inter-cell mobility and/or a larger number of configured TCI states</a:t>
            </a:r>
            <a:r>
              <a:rPr lang="en-GB" altLang="ko-KR" sz="1600" dirty="0"/>
              <a:t>:</a:t>
            </a:r>
            <a:endParaRPr lang="ko-KR" altLang="en-US" sz="1600" dirty="0"/>
          </a:p>
          <a:p>
            <a:pPr lvl="2"/>
            <a:r>
              <a:rPr lang="en-GB" altLang="ko-KR" sz="1400" dirty="0"/>
              <a:t>Common beam for data and control transmission/reception for DL and UL, especially for intra-band CA</a:t>
            </a:r>
            <a:endParaRPr lang="ko-KR" altLang="en-US" sz="1400" dirty="0"/>
          </a:p>
          <a:p>
            <a:pPr lvl="2"/>
            <a:r>
              <a:rPr lang="en-GB" altLang="ko-KR" sz="1400" dirty="0"/>
              <a:t>Unified TCI framework for DL and UL beam indication</a:t>
            </a:r>
            <a:endParaRPr lang="ko-KR" altLang="en-US" sz="1400" dirty="0"/>
          </a:p>
          <a:p>
            <a:pPr lvl="2"/>
            <a:r>
              <a:rPr lang="en-GB" altLang="ko-KR" sz="1400" dirty="0"/>
              <a:t>Enhancement on </a:t>
            </a:r>
            <a:r>
              <a:rPr lang="en-GB" altLang="ko-KR" sz="1400" dirty="0" err="1"/>
              <a:t>signaling</a:t>
            </a:r>
            <a:r>
              <a:rPr lang="ko-KR" altLang="en-GB" sz="1400" dirty="0"/>
              <a:t> </a:t>
            </a:r>
            <a:r>
              <a:rPr lang="en-GB" altLang="ko-KR" sz="1400" dirty="0"/>
              <a:t>mechanisms for the above features to improve latency and efficiency with more usage of dynamic control </a:t>
            </a:r>
            <a:r>
              <a:rPr lang="en-GB" altLang="ko-KR" sz="1400" dirty="0" err="1"/>
              <a:t>signaling</a:t>
            </a:r>
            <a:r>
              <a:rPr lang="ko-KR" altLang="en-GB" sz="1400" dirty="0"/>
              <a:t> </a:t>
            </a:r>
            <a:r>
              <a:rPr lang="en-GB" altLang="ko-KR" sz="1400" dirty="0"/>
              <a:t>(as opposed to RRC)</a:t>
            </a:r>
            <a:endParaRPr lang="ko-KR" altLang="en-US" sz="1400" dirty="0"/>
          </a:p>
          <a:p>
            <a:pPr lvl="1"/>
            <a:r>
              <a:rPr lang="en-GB" altLang="ko-KR" sz="1600" dirty="0"/>
              <a:t>Identify and specify features to facilitate </a:t>
            </a:r>
            <a:r>
              <a:rPr lang="en-GB" altLang="ko-KR" sz="1600" dirty="0">
                <a:solidFill>
                  <a:srgbClr val="FF0000"/>
                </a:solidFill>
              </a:rPr>
              <a:t>UL beam selection for UEs equipped with multiple panels</a:t>
            </a:r>
            <a:r>
              <a:rPr lang="en-GB" altLang="ko-KR" sz="1600" dirty="0"/>
              <a:t>, considering UL coverage loss mitigation due to MPE, based on UL beam indication with the unified TCI framework for UL fast panel selection </a:t>
            </a:r>
            <a:endParaRPr lang="ko-KR" altLang="en-GB" sz="1600" dirty="0"/>
          </a:p>
        </p:txBody>
      </p:sp>
      <p:sp>
        <p:nvSpPr>
          <p:cNvPr id="6" name="Text Placeholder 4"/>
          <p:cNvSpPr txBox="1">
            <a:spLocks/>
          </p:cNvSpPr>
          <p:nvPr/>
        </p:nvSpPr>
        <p:spPr>
          <a:xfrm>
            <a:off x="6168007" y="764704"/>
            <a:ext cx="5633131" cy="5688632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/>
          <a:lstStyle>
            <a:lvl1pPr marL="342900" indent="-342900" algn="l" rtl="0" eaLnBrk="1" fontAlgn="base" latinLnBrk="1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buFont typeface="Arial" charset="0"/>
              <a:buChar char="•"/>
              <a:defRPr kumimoji="1" sz="2400" baseline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  <a:cs typeface="+mn-cs"/>
              </a:defRPr>
            </a:lvl1pPr>
            <a:lvl2pPr marL="742950" indent="-285750" algn="l" rtl="0" eaLnBrk="1" fontAlgn="base" latinLnBrk="1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buFont typeface="Arial" charset="0"/>
              <a:buChar char="–"/>
              <a:defRPr kumimoji="1" sz="2000" baseline="0">
                <a:solidFill>
                  <a:schemeClr val="tx1"/>
                </a:solidFill>
                <a:latin typeface="Calibri" panose="020F0502020204030204" pitchFamily="34" charset="0"/>
                <a:ea typeface="맑은 고딕" pitchFamily="50" charset="-127"/>
              </a:defRPr>
            </a:lvl2pPr>
            <a:lvl3pPr marL="1143000" indent="-228600" algn="l" rtl="0" eaLnBrk="1" fontAlgn="base" latinLnBrk="1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buFont typeface="Arial" charset="0"/>
              <a:buChar char="•"/>
              <a:defRPr kumimoji="1" sz="1600" baseline="0">
                <a:solidFill>
                  <a:schemeClr val="tx1"/>
                </a:solidFill>
                <a:latin typeface="Calibri" panose="020F0502020204030204" pitchFamily="34" charset="0"/>
                <a:ea typeface="맑은 고딕" pitchFamily="50" charset="-127"/>
              </a:defRPr>
            </a:lvl3pPr>
            <a:lvl4pPr marL="1600200" indent="-228600" algn="l" rtl="0" eaLnBrk="1" fontAlgn="base" latinLnBrk="1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buFont typeface="Arial" charset="0"/>
              <a:buChar char="–"/>
              <a:defRPr kumimoji="1" sz="1600" baseline="0">
                <a:solidFill>
                  <a:schemeClr val="tx1"/>
                </a:solidFill>
                <a:latin typeface="Calibri" panose="020F0502020204030204" pitchFamily="34" charset="0"/>
                <a:ea typeface="맑은 고딕" pitchFamily="50" charset="-127"/>
              </a:defRPr>
            </a:lvl4pPr>
            <a:lvl5pPr marL="2057400" indent="-228600" algn="l" rtl="0" eaLnBrk="1" fontAlgn="base" latinLnBrk="1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buFont typeface="Arial" charset="0"/>
              <a:buChar char="»"/>
              <a:defRPr kumimoji="1" sz="1400" baseline="0">
                <a:solidFill>
                  <a:schemeClr val="tx1"/>
                </a:solidFill>
                <a:latin typeface="Calibri" panose="020F0502020204030204" pitchFamily="34" charset="0"/>
                <a:ea typeface="맑은 고딕" pitchFamily="50" charset="-127"/>
              </a:defRPr>
            </a:lvl5pPr>
            <a:lvl6pPr marL="2514600" indent="-228600" algn="l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spcBef>
                <a:spcPts val="0"/>
              </a:spcBef>
            </a:pPr>
            <a:r>
              <a:rPr lang="en-US" altLang="ko-KR" sz="1800" kern="0" dirty="0" smtClean="0"/>
              <a:t>Relevant </a:t>
            </a:r>
            <a:r>
              <a:rPr lang="en-US" altLang="ko-KR" sz="1800" kern="0" dirty="0"/>
              <a:t>deployment scenarios for FR2 (near future):</a:t>
            </a:r>
            <a:endParaRPr lang="en-US" altLang="ko-KR" sz="1600" kern="0" dirty="0"/>
          </a:p>
          <a:p>
            <a:pPr lvl="1">
              <a:spcBef>
                <a:spcPts val="0"/>
              </a:spcBef>
            </a:pPr>
            <a:r>
              <a:rPr lang="en-US" altLang="ko-KR" sz="1600" kern="0" dirty="0"/>
              <a:t>Vehicular speed up to 80mph, US highways</a:t>
            </a:r>
          </a:p>
          <a:p>
            <a:pPr lvl="1">
              <a:spcBef>
                <a:spcPts val="0"/>
              </a:spcBef>
            </a:pPr>
            <a:r>
              <a:rPr lang="en-US" altLang="ko-KR" sz="1600" kern="0" dirty="0"/>
              <a:t>HST up to 160mph, RRHs mounted on tunnel ceiling, CPEs inside the trains</a:t>
            </a:r>
          </a:p>
          <a:p>
            <a:pPr lvl="1">
              <a:spcBef>
                <a:spcPts val="0"/>
              </a:spcBef>
            </a:pPr>
            <a:r>
              <a:rPr lang="en-US" altLang="ko-KR" sz="1600" kern="0" dirty="0">
                <a:sym typeface="Wingdings" panose="05000000000000000000" pitchFamily="2" charset="2"/>
              </a:rPr>
              <a:t> High mobility + larger # configured TCI states (monitoring of “TX beams”)</a:t>
            </a:r>
            <a:endParaRPr lang="en-US" altLang="ko-KR" sz="2400" kern="0" dirty="0"/>
          </a:p>
          <a:p>
            <a:pPr>
              <a:spcBef>
                <a:spcPts val="0"/>
              </a:spcBef>
            </a:pPr>
            <a:endParaRPr lang="en-US" altLang="ko-KR" sz="1800" kern="0" dirty="0"/>
          </a:p>
          <a:p>
            <a:pPr>
              <a:spcBef>
                <a:spcPts val="0"/>
              </a:spcBef>
            </a:pPr>
            <a:r>
              <a:rPr lang="en-US" altLang="ko-KR" sz="1800" kern="0" dirty="0"/>
              <a:t>Other potential applications:</a:t>
            </a:r>
            <a:endParaRPr lang="en-US" altLang="ko-KR" sz="2000" kern="0" dirty="0"/>
          </a:p>
          <a:p>
            <a:pPr lvl="1">
              <a:spcBef>
                <a:spcPts val="0"/>
              </a:spcBef>
            </a:pPr>
            <a:r>
              <a:rPr lang="en-US" altLang="ko-KR" sz="1600" kern="0" dirty="0"/>
              <a:t>Industrial IOT &gt;60 </a:t>
            </a:r>
            <a:r>
              <a:rPr lang="en-US" altLang="ko-KR" sz="1600" kern="0" dirty="0" smtClean="0"/>
              <a:t>GHz</a:t>
            </a:r>
            <a:endParaRPr lang="en-US" altLang="ko-KR" sz="1600" kern="0" dirty="0"/>
          </a:p>
          <a:p>
            <a:pPr lvl="1">
              <a:spcBef>
                <a:spcPts val="0"/>
              </a:spcBef>
            </a:pPr>
            <a:r>
              <a:rPr lang="en-US" altLang="ko-KR" sz="1600" kern="0" dirty="0"/>
              <a:t>NTN with FDD, FR2 DL FR1 UL</a:t>
            </a:r>
          </a:p>
          <a:p>
            <a:pPr lvl="1">
              <a:spcBef>
                <a:spcPts val="0"/>
              </a:spcBef>
            </a:pPr>
            <a:r>
              <a:rPr lang="en-US" altLang="ko-KR" sz="1600" kern="0" dirty="0">
                <a:sym typeface="Wingdings" panose="05000000000000000000" pitchFamily="2" charset="2"/>
              </a:rPr>
              <a:t> At least very larger # configured TCI </a:t>
            </a:r>
            <a:r>
              <a:rPr lang="en-US" altLang="ko-KR" sz="1600" kern="0" dirty="0" smtClean="0">
                <a:sym typeface="Wingdings" panose="05000000000000000000" pitchFamily="2" charset="2"/>
              </a:rPr>
              <a:t>states</a:t>
            </a:r>
          </a:p>
          <a:p>
            <a:pPr lvl="1">
              <a:spcBef>
                <a:spcPts val="0"/>
              </a:spcBef>
            </a:pPr>
            <a:endParaRPr lang="en-US" altLang="ko-KR" sz="1600" kern="0" dirty="0">
              <a:sym typeface="Wingdings" panose="05000000000000000000" pitchFamily="2" charset="2"/>
            </a:endParaRPr>
          </a:p>
          <a:p>
            <a:pPr>
              <a:spcBef>
                <a:spcPts val="0"/>
              </a:spcBef>
            </a:pPr>
            <a:r>
              <a:rPr lang="en-US" altLang="ko-KR" sz="1800" kern="0" dirty="0" smtClean="0">
                <a:sym typeface="Wingdings" panose="05000000000000000000" pitchFamily="2" charset="2"/>
              </a:rPr>
              <a:t>Relevant UE devices:</a:t>
            </a:r>
          </a:p>
          <a:p>
            <a:pPr lvl="1">
              <a:spcBef>
                <a:spcPts val="0"/>
              </a:spcBef>
            </a:pPr>
            <a:r>
              <a:rPr lang="en-US" altLang="ko-KR" sz="1600" kern="0" dirty="0" smtClean="0">
                <a:sym typeface="Wingdings" panose="05000000000000000000" pitchFamily="2" charset="2"/>
              </a:rPr>
              <a:t>Typical mobile devices</a:t>
            </a:r>
          </a:p>
          <a:p>
            <a:pPr lvl="1">
              <a:spcBef>
                <a:spcPts val="0"/>
              </a:spcBef>
            </a:pPr>
            <a:r>
              <a:rPr lang="en-US" altLang="ko-KR" sz="1600" kern="0" dirty="0" smtClean="0">
                <a:sym typeface="Wingdings" panose="05000000000000000000" pitchFamily="2" charset="2"/>
              </a:rPr>
              <a:t>CPEs capable of supporting up to 3 (even 4) panels @FR2  high </a:t>
            </a:r>
            <a:r>
              <a:rPr lang="en-US" altLang="ko-KR" sz="1600" kern="0" smtClean="0">
                <a:sym typeface="Wingdings" panose="05000000000000000000" pitchFamily="2" charset="2"/>
              </a:rPr>
              <a:t>capability UEs</a:t>
            </a:r>
            <a:endParaRPr lang="en-US" altLang="ko-KR" sz="1600" kern="0" dirty="0" smtClean="0">
              <a:sym typeface="Wingdings" panose="05000000000000000000" pitchFamily="2" charset="2"/>
            </a:endParaRPr>
          </a:p>
          <a:p>
            <a:pPr lvl="1">
              <a:spcBef>
                <a:spcPts val="0"/>
              </a:spcBef>
            </a:pPr>
            <a:endParaRPr lang="en-US" altLang="ko-KR" sz="1600" kern="0" dirty="0"/>
          </a:p>
          <a:p>
            <a:pPr lvl="2">
              <a:spcBef>
                <a:spcPts val="0"/>
              </a:spcBef>
            </a:pPr>
            <a:endParaRPr lang="ko-KR" altLang="en-US" sz="1200" kern="0" dirty="0"/>
          </a:p>
        </p:txBody>
      </p:sp>
    </p:spTree>
    <p:extLst>
      <p:ext uri="{BB962C8B-B14F-4D97-AF65-F5344CB8AC3E}">
        <p14:creationId xmlns:p14="http://schemas.microsoft.com/office/powerpoint/2010/main" val="32642962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656804" y="29576"/>
            <a:ext cx="8471644" cy="480131"/>
          </a:xfrm>
        </p:spPr>
        <p:txBody>
          <a:bodyPr/>
          <a:lstStyle/>
          <a:p>
            <a:r>
              <a:rPr lang="en-US" dirty="0" smtClean="0"/>
              <a:t>Targeted scenarios for Rel.17 </a:t>
            </a:r>
            <a:r>
              <a:rPr lang="en-US" dirty="0" err="1" smtClean="0"/>
              <a:t>eBM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6153375" y="856458"/>
            <a:ext cx="5766098" cy="5740894"/>
          </a:xfrm>
          <a:ln w="12700"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US" altLang="ko-KR" sz="2000" dirty="0"/>
              <a:t>L1-based beam indication (TCI update) to enable common DL data-control TX beam operation</a:t>
            </a:r>
          </a:p>
          <a:p>
            <a:pPr lvl="1">
              <a:spcBef>
                <a:spcPts val="0"/>
              </a:spcBef>
            </a:pPr>
            <a:r>
              <a:rPr lang="en-US" altLang="ko-KR" sz="1800" dirty="0"/>
              <a:t>TCI state for UE-specific DCI carrying DL assignment (on PDCCH) and the DL data (in PDSCH) is common and updated together via L1 DL control channel </a:t>
            </a:r>
          </a:p>
          <a:p>
            <a:pPr lvl="1">
              <a:spcBef>
                <a:spcPts val="0"/>
              </a:spcBef>
            </a:pPr>
            <a:r>
              <a:rPr lang="en-US" altLang="ko-KR" sz="1800" dirty="0" smtClean="0"/>
              <a:t>Include </a:t>
            </a:r>
            <a:r>
              <a:rPr lang="en-US" altLang="ko-KR" sz="1800" dirty="0"/>
              <a:t>PCI </a:t>
            </a:r>
            <a:r>
              <a:rPr lang="en-US" altLang="ko-KR" sz="1800" dirty="0" smtClean="0"/>
              <a:t>(physical cell ID) in </a:t>
            </a:r>
            <a:r>
              <a:rPr lang="en-US" altLang="ko-KR" sz="1800" dirty="0"/>
              <a:t>TCI state (explicit or implicit</a:t>
            </a:r>
            <a:r>
              <a:rPr lang="en-US" altLang="ko-KR" sz="1800" dirty="0" smtClean="0"/>
              <a:t>) to facilitate L1-centric inter-cell mobility</a:t>
            </a:r>
            <a:endParaRPr lang="en-US" altLang="ko-KR" sz="1400" dirty="0"/>
          </a:p>
          <a:p>
            <a:pPr>
              <a:spcBef>
                <a:spcPts val="0"/>
              </a:spcBef>
            </a:pPr>
            <a:endParaRPr lang="en-US" altLang="ko-KR" sz="2000" dirty="0" smtClean="0"/>
          </a:p>
          <a:p>
            <a:pPr>
              <a:spcBef>
                <a:spcPts val="0"/>
              </a:spcBef>
            </a:pPr>
            <a:r>
              <a:rPr lang="en-US" altLang="ko-KR" sz="2000" dirty="0" smtClean="0"/>
              <a:t>Unified </a:t>
            </a:r>
            <a:r>
              <a:rPr lang="en-US" altLang="ko-KR" sz="2000" dirty="0"/>
              <a:t>TCI framework for DL TX/UL TX beams</a:t>
            </a:r>
          </a:p>
          <a:p>
            <a:pPr lvl="1">
              <a:spcBef>
                <a:spcPts val="0"/>
              </a:spcBef>
            </a:pPr>
            <a:r>
              <a:rPr lang="en-US" altLang="ko-KR" sz="1800" dirty="0"/>
              <a:t>Beam correspondence</a:t>
            </a:r>
          </a:p>
          <a:p>
            <a:pPr lvl="1">
              <a:spcBef>
                <a:spcPts val="0"/>
              </a:spcBef>
            </a:pPr>
            <a:r>
              <a:rPr lang="en-US" altLang="ko-KR" sz="1800" dirty="0"/>
              <a:t>Enable common TCI state update for DL and UL</a:t>
            </a:r>
          </a:p>
          <a:p>
            <a:pPr lvl="1">
              <a:spcBef>
                <a:spcPts val="0"/>
              </a:spcBef>
            </a:pPr>
            <a:r>
              <a:rPr lang="en-US" altLang="ko-KR" sz="1800" dirty="0"/>
              <a:t>Pooling of DL and UL measurement RS resources (CSI-RS, SSB, SRS) for source RS</a:t>
            </a:r>
          </a:p>
          <a:p>
            <a:pPr lvl="1">
              <a:spcBef>
                <a:spcPts val="0"/>
              </a:spcBef>
            </a:pPr>
            <a:r>
              <a:rPr lang="en-US" altLang="ko-KR" sz="1800" dirty="0"/>
              <a:t>Fast panel UE switching with MPE mitigation in mind</a:t>
            </a:r>
          </a:p>
          <a:p>
            <a:pPr lvl="1">
              <a:spcBef>
                <a:spcPts val="0"/>
              </a:spcBef>
            </a:pPr>
            <a:endParaRPr lang="en-US" altLang="ko-KR" sz="1600" dirty="0"/>
          </a:p>
          <a:p>
            <a:pPr lvl="1">
              <a:spcBef>
                <a:spcPts val="0"/>
              </a:spcBef>
            </a:pPr>
            <a:endParaRPr lang="en-US" altLang="ko-KR" sz="1800" dirty="0"/>
          </a:p>
          <a:p>
            <a:pPr lvl="1">
              <a:spcBef>
                <a:spcPts val="0"/>
              </a:spcBef>
            </a:pPr>
            <a:endParaRPr lang="en-US" altLang="ko-KR" sz="1600" dirty="0"/>
          </a:p>
          <a:p>
            <a:pPr>
              <a:spcBef>
                <a:spcPts val="0"/>
              </a:spcBef>
            </a:pPr>
            <a:endParaRPr lang="en-US" altLang="ko-KR" sz="2000" dirty="0"/>
          </a:p>
          <a:p>
            <a:pPr lvl="2">
              <a:spcBef>
                <a:spcPts val="0"/>
              </a:spcBef>
            </a:pPr>
            <a:endParaRPr lang="ko-KR" altLang="en-US" dirty="0"/>
          </a:p>
        </p:txBody>
      </p:sp>
      <p:sp>
        <p:nvSpPr>
          <p:cNvPr id="6" name="Text Placeholder 4"/>
          <p:cNvSpPr txBox="1">
            <a:spLocks/>
          </p:cNvSpPr>
          <p:nvPr/>
        </p:nvSpPr>
        <p:spPr>
          <a:xfrm>
            <a:off x="268942" y="856458"/>
            <a:ext cx="5723068" cy="5740894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342900" indent="-342900" algn="l" rtl="0" eaLnBrk="1" fontAlgn="base" latinLnBrk="1" hangingPunct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buFont typeface="Arial" charset="0"/>
              <a:buChar char="•"/>
              <a:defRPr kumimoji="1" sz="2400" baseline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  <a:cs typeface="+mn-cs"/>
              </a:defRPr>
            </a:lvl1pPr>
            <a:lvl2pPr marL="742950" indent="-285750" algn="l" rtl="0" eaLnBrk="1" fontAlgn="base" latinLnBrk="1" hangingPunct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buFont typeface="Arial" charset="0"/>
              <a:buChar char="–"/>
              <a:defRPr kumimoji="1" sz="2000" baseline="0">
                <a:solidFill>
                  <a:schemeClr val="tx1"/>
                </a:solidFill>
                <a:latin typeface="Calibri" panose="020F0502020204030204" pitchFamily="34" charset="0"/>
                <a:ea typeface="맑은 고딕" pitchFamily="50" charset="-127"/>
              </a:defRPr>
            </a:lvl2pPr>
            <a:lvl3pPr marL="1143000" indent="-228600" algn="l" rtl="0" eaLnBrk="1" fontAlgn="base" latinLnBrk="1" hangingPunct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buFont typeface="Arial" charset="0"/>
              <a:buChar char="•"/>
              <a:defRPr kumimoji="1" sz="1600" baseline="0">
                <a:solidFill>
                  <a:schemeClr val="tx1"/>
                </a:solidFill>
                <a:latin typeface="Calibri" panose="020F0502020204030204" pitchFamily="34" charset="0"/>
                <a:ea typeface="맑은 고딕" pitchFamily="50" charset="-127"/>
              </a:defRPr>
            </a:lvl3pPr>
            <a:lvl4pPr marL="1600200" indent="-228600" algn="l" rtl="0" eaLnBrk="1" fontAlgn="base" latinLnBrk="1" hangingPunct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buFont typeface="Arial" charset="0"/>
              <a:buChar char="–"/>
              <a:defRPr kumimoji="1" sz="1600" baseline="0">
                <a:solidFill>
                  <a:schemeClr val="tx1"/>
                </a:solidFill>
                <a:latin typeface="Calibri" panose="020F0502020204030204" pitchFamily="34" charset="0"/>
                <a:ea typeface="맑은 고딕" pitchFamily="50" charset="-127"/>
              </a:defRPr>
            </a:lvl4pPr>
            <a:lvl5pPr marL="2057400" indent="-228600" algn="l" rtl="0" eaLnBrk="1" fontAlgn="base" latinLnBrk="1" hangingPunct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buFont typeface="Arial" charset="0"/>
              <a:buChar char="»"/>
              <a:defRPr kumimoji="1" sz="1400" baseline="0">
                <a:solidFill>
                  <a:schemeClr val="tx1"/>
                </a:solidFill>
                <a:latin typeface="Calibri" panose="020F0502020204030204" pitchFamily="34" charset="0"/>
                <a:ea typeface="맑은 고딕" pitchFamily="50" charset="-127"/>
              </a:defRPr>
            </a:lvl5pPr>
            <a:lvl6pPr marL="2514600" indent="-228600" algn="l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altLang="ko-KR" sz="1800" b="1" kern="0" dirty="0">
                <a:solidFill>
                  <a:srgbClr val="0000FF"/>
                </a:solidFill>
              </a:rPr>
              <a:t>Common framework for CSI and beam management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altLang="ko-KR" sz="1600" kern="0" dirty="0">
                <a:solidFill>
                  <a:srgbClr val="FF0000"/>
                </a:solidFill>
              </a:rPr>
              <a:t>CSI is rightfully complex, but BM should not be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altLang="ko-KR" sz="1600" kern="0" dirty="0">
                <a:solidFill>
                  <a:srgbClr val="FF0000"/>
                </a:solidFill>
              </a:rPr>
              <a:t>Forcing a common framework for CSI and BM results in cumbersome multi-beam operation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altLang="ko-KR" sz="1800" b="1" kern="0" dirty="0">
                <a:solidFill>
                  <a:srgbClr val="0000FF"/>
                </a:solidFill>
              </a:rPr>
              <a:t>Beam management framework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altLang="ko-KR" sz="1600" kern="0" dirty="0"/>
              <a:t>Beam indication: Different framework for UL and DL</a:t>
            </a:r>
          </a:p>
          <a:p>
            <a:pPr lvl="2">
              <a:lnSpc>
                <a:spcPct val="100000"/>
              </a:lnSpc>
              <a:spcBef>
                <a:spcPts val="0"/>
              </a:spcBef>
            </a:pPr>
            <a:r>
              <a:rPr lang="en-US" altLang="ko-KR" kern="0" dirty="0"/>
              <a:t>TCI-state framework for downlink beam indication</a:t>
            </a:r>
          </a:p>
          <a:p>
            <a:pPr lvl="2">
              <a:lnSpc>
                <a:spcPct val="100000"/>
              </a:lnSpc>
              <a:spcBef>
                <a:spcPts val="0"/>
              </a:spcBef>
            </a:pPr>
            <a:r>
              <a:rPr lang="en-US" altLang="ko-KR" kern="0" dirty="0"/>
              <a:t>Spatial Relation Information/SRS Resource Indicator framework for uplink beam indication</a:t>
            </a:r>
            <a:endParaRPr lang="ko-KR" altLang="en-US" sz="1800" kern="0" dirty="0"/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altLang="ko-KR" sz="1600" kern="0" dirty="0"/>
              <a:t>Beam failure detection and beam recovery</a:t>
            </a:r>
          </a:p>
          <a:p>
            <a:pPr lvl="2">
              <a:lnSpc>
                <a:spcPct val="100000"/>
              </a:lnSpc>
              <a:spcBef>
                <a:spcPts val="0"/>
              </a:spcBef>
            </a:pPr>
            <a:r>
              <a:rPr lang="en-US" altLang="ko-KR" kern="0" dirty="0">
                <a:solidFill>
                  <a:srgbClr val="00B050"/>
                </a:solidFill>
              </a:rPr>
              <a:t>Target of BM should be to reduce beam failures and the need for beam recovery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altLang="ko-KR" sz="1600" kern="0" dirty="0"/>
              <a:t>DL/UL beam indication </a:t>
            </a:r>
          </a:p>
          <a:p>
            <a:pPr lvl="2">
              <a:lnSpc>
                <a:spcPct val="100000"/>
              </a:lnSpc>
              <a:spcBef>
                <a:spcPts val="0"/>
              </a:spcBef>
            </a:pPr>
            <a:r>
              <a:rPr lang="en-US" altLang="ko-KR" kern="0" dirty="0">
                <a:solidFill>
                  <a:srgbClr val="FF0000"/>
                </a:solidFill>
              </a:rPr>
              <a:t>Separate beam indication and beam update mechanisms for data and control via PDCCH (L1) – leading to complex “default” beam behavior</a:t>
            </a:r>
          </a:p>
          <a:p>
            <a:pPr lvl="2">
              <a:lnSpc>
                <a:spcPct val="100000"/>
              </a:lnSpc>
              <a:spcBef>
                <a:spcPts val="0"/>
              </a:spcBef>
            </a:pPr>
            <a:r>
              <a:rPr lang="en-US" altLang="ko-KR" kern="0" dirty="0">
                <a:solidFill>
                  <a:srgbClr val="FF0000"/>
                </a:solidFill>
              </a:rPr>
              <a:t>Common indication only via MAC CE (L2)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altLang="ko-KR" sz="1600" kern="0" dirty="0">
                <a:solidFill>
                  <a:srgbClr val="FF0000"/>
                </a:solidFill>
              </a:rPr>
              <a:t>Separate beam indication and beam update mechanisms for uplink and downlink.</a:t>
            </a:r>
            <a:r>
              <a:rPr lang="ko-KR" altLang="en-US" sz="1600" kern="0" dirty="0"/>
              <a:t> </a:t>
            </a:r>
            <a:endParaRPr lang="en-US" altLang="ko-KR" sz="1600" kern="0" dirty="0"/>
          </a:p>
          <a:p>
            <a:pPr lvl="2">
              <a:lnSpc>
                <a:spcPct val="100000"/>
              </a:lnSpc>
              <a:spcBef>
                <a:spcPts val="0"/>
              </a:spcBef>
            </a:pPr>
            <a:r>
              <a:rPr lang="en-US" altLang="ko-KR" kern="0" dirty="0"/>
              <a:t>Designed prior to RAN4 decision on beam correspondence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63348" y="548681"/>
            <a:ext cx="5033750" cy="338554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rgbClr val="FFFF00"/>
                </a:solidFill>
                <a:latin typeface="Arial" panose="020B0604020202020204" pitchFamily="34" charset="0"/>
                <a:ea typeface="HY견고딕" pitchFamily="18" charset="-127"/>
                <a:cs typeface="Arial" panose="020B0604020202020204" pitchFamily="34" charset="0"/>
              </a:rPr>
              <a:t>Efficiency and overhead issues with Rel.15/16 BM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191725" y="548681"/>
            <a:ext cx="4144083" cy="338554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rgbClr val="FFFF00"/>
                </a:solidFill>
                <a:latin typeface="Arial" panose="020B0604020202020204" pitchFamily="34" charset="0"/>
                <a:ea typeface="HY견고딕" pitchFamily="18" charset="-127"/>
                <a:cs typeface="Arial" panose="020B0604020202020204" pitchFamily="34" charset="0"/>
              </a:rPr>
              <a:t>Rel.17 direction for further enhancement</a:t>
            </a:r>
          </a:p>
        </p:txBody>
      </p:sp>
    </p:spTree>
    <p:extLst>
      <p:ext uri="{BB962C8B-B14F-4D97-AF65-F5344CB8AC3E}">
        <p14:creationId xmlns:p14="http://schemas.microsoft.com/office/powerpoint/2010/main" val="3654857076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z="3200" dirty="0"/>
              <a:t>Multi-TRP</a:t>
            </a:r>
            <a:endParaRPr lang="ko-KR" altLang="en-US" sz="3200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638352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177072" y="29576"/>
            <a:ext cx="9600000" cy="480131"/>
          </a:xfrm>
        </p:spPr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10"/>
          </p:nvPr>
        </p:nvSpPr>
        <p:spPr>
          <a:xfrm>
            <a:off x="1161827" y="764704"/>
            <a:ext cx="10090672" cy="4904576"/>
          </a:xfrm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lvl="0"/>
            <a:r>
              <a:rPr lang="en-US" dirty="0"/>
              <a:t>2. Enhancement on the support for multi-TRP deployment, targeting both FR1 and FR2:</a:t>
            </a:r>
          </a:p>
          <a:p>
            <a:pPr lvl="1"/>
            <a:r>
              <a:rPr lang="en-US" sz="1800" dirty="0"/>
              <a:t>a. Identify and specify features to improve reliability and robustness for channels other than PDSCH (that is, PDCCH, PUSCH, and PUCCH) using multi-TRP and/or multi-panel, with Rel.16 reliability features as the baseline </a:t>
            </a:r>
          </a:p>
          <a:p>
            <a:pPr lvl="1"/>
            <a:r>
              <a:rPr lang="en-US" sz="1800" dirty="0"/>
              <a:t>b. Identify and specify QCL/TCI-related enhancements to enable inter-cell multi-TRP operations, assuming multi-DCI based multi-PDSCH reception</a:t>
            </a:r>
          </a:p>
          <a:p>
            <a:pPr lvl="1"/>
            <a:r>
              <a:rPr lang="en-US" sz="1800" dirty="0"/>
              <a:t>c. Evaluate and, if needed, specify beam-management-related enhancements for simultaneous multi-TRP transmission with multi-panel reception</a:t>
            </a:r>
          </a:p>
          <a:p>
            <a:pPr lvl="1"/>
            <a:r>
              <a:rPr lang="en-US" sz="1800" dirty="0"/>
              <a:t>d. Enhancement to support HST-SFN deployment scenario:</a:t>
            </a:r>
          </a:p>
          <a:p>
            <a:pPr lvl="2"/>
            <a:r>
              <a:rPr lang="en-US" dirty="0"/>
              <a:t>Identify and specify solution(s) on QCL assumption for DMRS, e.g. multiple QCL assumptions for the same DMRS port(s), targeting DL-only transmission</a:t>
            </a:r>
          </a:p>
          <a:p>
            <a:pPr lvl="2"/>
            <a:r>
              <a:rPr lang="en-US" dirty="0"/>
              <a:t>Evaluate and, if the benefit over Rel.16 HST enhancement baseline is demonstrated, specify QCL/QCL-like relation (including applicable type(s) and the associated requirement) between DL and UL signal by reusing the unified TCI framework</a:t>
            </a:r>
          </a:p>
          <a:p>
            <a:endParaRPr lang="en-US" altLang="ko-KR" sz="3200" dirty="0"/>
          </a:p>
        </p:txBody>
      </p:sp>
    </p:spTree>
    <p:extLst>
      <p:ext uri="{BB962C8B-B14F-4D97-AF65-F5344CB8AC3E}">
        <p14:creationId xmlns:p14="http://schemas.microsoft.com/office/powerpoint/2010/main" val="399569719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1656804" y="29576"/>
            <a:ext cx="7200000" cy="480131"/>
          </a:xfrm>
        </p:spPr>
        <p:txBody>
          <a:bodyPr/>
          <a:lstStyle/>
          <a:p>
            <a:r>
              <a:rPr lang="en-US" altLang="ko-KR" dirty="0" smtClean="0"/>
              <a:t>Multi-TRP – PDCCH repetition (2a)</a:t>
            </a:r>
            <a:endParaRPr lang="ko-KR" altLang="en-US" dirty="0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10"/>
          </p:nvPr>
        </p:nvSpPr>
        <p:spPr>
          <a:xfrm>
            <a:off x="1656804" y="599440"/>
            <a:ext cx="8903692" cy="5953760"/>
          </a:xfrm>
          <a:ln>
            <a:solidFill>
              <a:schemeClr val="accent1"/>
            </a:solidFill>
          </a:ln>
        </p:spPr>
        <p:txBody>
          <a:bodyPr/>
          <a:lstStyle/>
          <a:p>
            <a:pPr marL="182563" indent="-182563"/>
            <a:r>
              <a:rPr lang="en-US" altLang="ko-KR" sz="2000" dirty="0"/>
              <a:t>PDCCH design in Rel-15/-16</a:t>
            </a:r>
          </a:p>
          <a:p>
            <a:pPr marL="447675" lvl="1" indent="-265113"/>
            <a:r>
              <a:rPr lang="en-US" altLang="ko-KR" sz="1600" dirty="0"/>
              <a:t>Support of beam sweeping for P-RNTI (beam sweeping per monitoring occasion)</a:t>
            </a:r>
          </a:p>
          <a:p>
            <a:pPr marL="447675" lvl="1" indent="-265113"/>
            <a:endParaRPr lang="en-US" altLang="ko-KR" sz="1300" dirty="0"/>
          </a:p>
          <a:p>
            <a:pPr marL="447675" lvl="1" indent="-265113"/>
            <a:endParaRPr lang="en-US" altLang="ko-KR" sz="1300" dirty="0"/>
          </a:p>
          <a:p>
            <a:pPr marL="447675" lvl="1" indent="-265113"/>
            <a:endParaRPr lang="en-US" altLang="ko-KR" sz="1300" dirty="0"/>
          </a:p>
          <a:p>
            <a:pPr marL="447675" lvl="1" indent="-265113"/>
            <a:endParaRPr lang="en-US" altLang="ko-KR" sz="1300" dirty="0"/>
          </a:p>
          <a:p>
            <a:pPr marL="447675" lvl="1" indent="-265113"/>
            <a:r>
              <a:rPr lang="en-US" altLang="ko-KR" sz="1600" dirty="0"/>
              <a:t>In other cases, single beam per CORESET</a:t>
            </a:r>
          </a:p>
          <a:p>
            <a:pPr marL="847725" lvl="2" indent="-265113"/>
            <a:r>
              <a:rPr lang="en-US" altLang="ko-KR" dirty="0" smtClean="0"/>
              <a:t>Can’t change beam </a:t>
            </a:r>
            <a:r>
              <a:rPr lang="en-US" altLang="ko-KR" dirty="0"/>
              <a:t>in time domain </a:t>
            </a:r>
            <a:r>
              <a:rPr lang="en-US" altLang="ko-KR" dirty="0" smtClean="0"/>
              <a:t>w/o explicit signaling </a:t>
            </a:r>
            <a:r>
              <a:rPr lang="en-US" altLang="ko-KR" dirty="0" smtClean="0">
                <a:sym typeface="Wingdings" panose="05000000000000000000" pitchFamily="2" charset="2"/>
              </a:rPr>
              <a:t> </a:t>
            </a:r>
            <a:r>
              <a:rPr lang="en-US" altLang="ko-KR" b="1" dirty="0" smtClean="0">
                <a:sym typeface="Wingdings" panose="05000000000000000000" pitchFamily="2" charset="2"/>
              </a:rPr>
              <a:t>hurdle for TDM repetition</a:t>
            </a:r>
            <a:endParaRPr lang="en-US" altLang="ko-KR" b="1" dirty="0" smtClean="0"/>
          </a:p>
          <a:p>
            <a:pPr marL="47625" indent="-265113"/>
            <a:endParaRPr lang="en-US" altLang="ko-KR" sz="2000" dirty="0" smtClean="0"/>
          </a:p>
          <a:p>
            <a:pPr marL="47625" indent="-265113"/>
            <a:r>
              <a:rPr lang="en-US" altLang="ko-KR" sz="2000" dirty="0" smtClean="0"/>
              <a:t>Possible </a:t>
            </a:r>
            <a:r>
              <a:rPr lang="en-US" altLang="ko-KR" sz="2000" dirty="0"/>
              <a:t>enhancements in Rel-17</a:t>
            </a:r>
          </a:p>
          <a:p>
            <a:pPr marL="447675" lvl="1" indent="-265113"/>
            <a:r>
              <a:rPr lang="en-US" altLang="ko-KR" sz="1600" dirty="0"/>
              <a:t>Enabling beam sweeping in time domain shall be the starting point.</a:t>
            </a:r>
          </a:p>
          <a:p>
            <a:pPr marL="847725" lvl="2" indent="-265113"/>
            <a:r>
              <a:rPr lang="en-US" altLang="ko-KR" dirty="0" smtClean="0"/>
              <a:t>Beam per-CORESET </a:t>
            </a:r>
            <a:r>
              <a:rPr lang="en-US" altLang="ko-KR" dirty="0" smtClean="0">
                <a:sym typeface="Wingdings" panose="05000000000000000000" pitchFamily="2" charset="2"/>
              </a:rPr>
              <a:t> beam per SS, or beam per monitoring occasion </a:t>
            </a:r>
            <a:endParaRPr lang="en-US" altLang="ko-KR" dirty="0">
              <a:sym typeface="Wingdings" panose="05000000000000000000" pitchFamily="2" charset="2"/>
            </a:endParaRPr>
          </a:p>
          <a:p>
            <a:pPr marL="447675" lvl="1" indent="-265113"/>
            <a:endParaRPr lang="en-US" altLang="ko-KR" dirty="0" smtClean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826" y="1296002"/>
            <a:ext cx="4892741" cy="11319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직사각형 9"/>
          <p:cNvSpPr/>
          <p:nvPr/>
        </p:nvSpPr>
        <p:spPr>
          <a:xfrm>
            <a:off x="1947366" y="4929072"/>
            <a:ext cx="1793174" cy="161659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2075" indent="-92075" algn="ctr">
              <a:buFontTx/>
              <a:buChar char="-"/>
            </a:pPr>
            <a:endParaRPr lang="ko-KR" altLang="en-US" sz="1300" b="1" dirty="0">
              <a:solidFill>
                <a:prstClr val="black"/>
              </a:solidFill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2058685" y="5236850"/>
            <a:ext cx="1520889" cy="1182905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>
                <a:solidFill>
                  <a:prstClr val="black"/>
                </a:solidFill>
              </a:rPr>
              <a:t>TCI state ID list</a:t>
            </a:r>
          </a:p>
          <a:p>
            <a:pPr algn="ctr"/>
            <a:endParaRPr lang="en-US" altLang="ko-KR" sz="1200" b="1" dirty="0">
              <a:solidFill>
                <a:prstClr val="black"/>
              </a:solidFill>
            </a:endParaRPr>
          </a:p>
          <a:p>
            <a:pPr algn="ctr"/>
            <a:endParaRPr lang="en-US" altLang="ko-KR" sz="1200" b="1" dirty="0">
              <a:solidFill>
                <a:prstClr val="black"/>
              </a:solidFill>
            </a:endParaRPr>
          </a:p>
          <a:p>
            <a:pPr algn="ctr"/>
            <a:endParaRPr lang="en-US" altLang="ko-KR" sz="1200" b="1" dirty="0">
              <a:solidFill>
                <a:prstClr val="black"/>
              </a:solidFill>
            </a:endParaRPr>
          </a:p>
          <a:p>
            <a:pPr algn="ctr"/>
            <a:endParaRPr lang="en-US" altLang="ko-KR" sz="1200" b="1" dirty="0">
              <a:solidFill>
                <a:prstClr val="black"/>
              </a:solidFill>
            </a:endParaRPr>
          </a:p>
          <a:p>
            <a:pPr algn="ctr"/>
            <a:endParaRPr lang="ko-KR" altLang="en-US" sz="1200" b="1" dirty="0">
              <a:solidFill>
                <a:prstClr val="black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947367" y="4929073"/>
            <a:ext cx="17931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dirty="0">
                <a:solidFill>
                  <a:prstClr val="black"/>
                </a:solidFill>
                <a:latin typeface="Calibri" panose="020F0502020204030204" pitchFamily="34" charset="0"/>
              </a:rPr>
              <a:t>CORESET #A</a:t>
            </a:r>
            <a:endParaRPr lang="ko-KR" altLang="en-US" sz="1400" dirty="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graphicFrame>
        <p:nvGraphicFramePr>
          <p:cNvPr id="13" name="표 12"/>
          <p:cNvGraphicFramePr>
            <a:graphicFrameLocks noGrp="1"/>
          </p:cNvGraphicFramePr>
          <p:nvPr>
            <p:extLst/>
          </p:nvPr>
        </p:nvGraphicFramePr>
        <p:xfrm>
          <a:off x="5433970" y="5591547"/>
          <a:ext cx="4876800" cy="370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6400">
                  <a:extLst>
                    <a:ext uri="{9D8B030D-6E8A-4147-A177-3AD203B41FA5}">
                      <a16:colId xmlns:a16="http://schemas.microsoft.com/office/drawing/2014/main" val="3483519886"/>
                    </a:ext>
                  </a:extLst>
                </a:gridCol>
                <a:gridCol w="406400">
                  <a:extLst>
                    <a:ext uri="{9D8B030D-6E8A-4147-A177-3AD203B41FA5}">
                      <a16:colId xmlns:a16="http://schemas.microsoft.com/office/drawing/2014/main" val="3993267207"/>
                    </a:ext>
                  </a:extLst>
                </a:gridCol>
                <a:gridCol w="406400">
                  <a:extLst>
                    <a:ext uri="{9D8B030D-6E8A-4147-A177-3AD203B41FA5}">
                      <a16:colId xmlns:a16="http://schemas.microsoft.com/office/drawing/2014/main" val="4026315453"/>
                    </a:ext>
                  </a:extLst>
                </a:gridCol>
                <a:gridCol w="406400">
                  <a:extLst>
                    <a:ext uri="{9D8B030D-6E8A-4147-A177-3AD203B41FA5}">
                      <a16:colId xmlns:a16="http://schemas.microsoft.com/office/drawing/2014/main" val="1927636950"/>
                    </a:ext>
                  </a:extLst>
                </a:gridCol>
                <a:gridCol w="406400">
                  <a:extLst>
                    <a:ext uri="{9D8B030D-6E8A-4147-A177-3AD203B41FA5}">
                      <a16:colId xmlns:a16="http://schemas.microsoft.com/office/drawing/2014/main" val="1204766240"/>
                    </a:ext>
                  </a:extLst>
                </a:gridCol>
                <a:gridCol w="406400">
                  <a:extLst>
                    <a:ext uri="{9D8B030D-6E8A-4147-A177-3AD203B41FA5}">
                      <a16:colId xmlns:a16="http://schemas.microsoft.com/office/drawing/2014/main" val="241582698"/>
                    </a:ext>
                  </a:extLst>
                </a:gridCol>
                <a:gridCol w="406400">
                  <a:extLst>
                    <a:ext uri="{9D8B030D-6E8A-4147-A177-3AD203B41FA5}">
                      <a16:colId xmlns:a16="http://schemas.microsoft.com/office/drawing/2014/main" val="754197088"/>
                    </a:ext>
                  </a:extLst>
                </a:gridCol>
                <a:gridCol w="406400">
                  <a:extLst>
                    <a:ext uri="{9D8B030D-6E8A-4147-A177-3AD203B41FA5}">
                      <a16:colId xmlns:a16="http://schemas.microsoft.com/office/drawing/2014/main" val="3614183173"/>
                    </a:ext>
                  </a:extLst>
                </a:gridCol>
                <a:gridCol w="406400">
                  <a:extLst>
                    <a:ext uri="{9D8B030D-6E8A-4147-A177-3AD203B41FA5}">
                      <a16:colId xmlns:a16="http://schemas.microsoft.com/office/drawing/2014/main" val="153128970"/>
                    </a:ext>
                  </a:extLst>
                </a:gridCol>
                <a:gridCol w="406400">
                  <a:extLst>
                    <a:ext uri="{9D8B030D-6E8A-4147-A177-3AD203B41FA5}">
                      <a16:colId xmlns:a16="http://schemas.microsoft.com/office/drawing/2014/main" val="2687172568"/>
                    </a:ext>
                  </a:extLst>
                </a:gridCol>
                <a:gridCol w="406400">
                  <a:extLst>
                    <a:ext uri="{9D8B030D-6E8A-4147-A177-3AD203B41FA5}">
                      <a16:colId xmlns:a16="http://schemas.microsoft.com/office/drawing/2014/main" val="2312042441"/>
                    </a:ext>
                  </a:extLst>
                </a:gridCol>
                <a:gridCol w="406400">
                  <a:extLst>
                    <a:ext uri="{9D8B030D-6E8A-4147-A177-3AD203B41FA5}">
                      <a16:colId xmlns:a16="http://schemas.microsoft.com/office/drawing/2014/main" val="329893269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wdDnDiag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wdDnDiag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wdDnDiag">
                      <a:fgClr>
                        <a:schemeClr val="accent6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wdDnDiag">
                      <a:fgClr>
                        <a:schemeClr val="accent6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wdDnDiag">
                      <a:fgClr>
                        <a:schemeClr val="accent5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wdDnDiag">
                      <a:fgClr>
                        <a:schemeClr val="accent5"/>
                      </a:fgClr>
                      <a:bgClr>
                        <a:schemeClr val="bg1"/>
                      </a:bgClr>
                    </a:pattFill>
                  </a:tcPr>
                </a:tc>
                <a:extLst>
                  <a:ext uri="{0D108BD9-81ED-4DB2-BD59-A6C34878D82A}">
                    <a16:rowId xmlns:a16="http://schemas.microsoft.com/office/drawing/2014/main" val="3555758401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4068456" y="5656131"/>
            <a:ext cx="1365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dirty="0">
                <a:solidFill>
                  <a:prstClr val="black"/>
                </a:solidFill>
                <a:latin typeface="Calibri" panose="020F0502020204030204" pitchFamily="34" charset="0"/>
              </a:rPr>
              <a:t>Search space #A</a:t>
            </a:r>
            <a:endParaRPr lang="ko-KR" altLang="en-US" sz="1400" dirty="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cxnSp>
        <p:nvCxnSpPr>
          <p:cNvPr id="15" name="직선 화살표 연결선 14"/>
          <p:cNvCxnSpPr/>
          <p:nvPr/>
        </p:nvCxnSpPr>
        <p:spPr>
          <a:xfrm flipV="1">
            <a:off x="8941222" y="5393437"/>
            <a:ext cx="1390261" cy="933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9579303" y="5085660"/>
            <a:ext cx="7426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dirty="0">
                <a:solidFill>
                  <a:prstClr val="black"/>
                </a:solidFill>
                <a:latin typeface="Calibri" panose="020F0502020204030204" pitchFamily="34" charset="0"/>
              </a:rPr>
              <a:t>Time</a:t>
            </a:r>
            <a:endParaRPr lang="ko-KR" altLang="en-US" sz="1400" dirty="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2467085" y="5475759"/>
            <a:ext cx="753732" cy="276999"/>
          </a:xfrm>
          <a:prstGeom prst="rect">
            <a:avLst/>
          </a:prstGeom>
          <a:ln w="19050"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r>
              <a:rPr lang="en-US" altLang="ko-KR" sz="1200" b="1" dirty="0">
                <a:solidFill>
                  <a:prstClr val="black"/>
                </a:solidFill>
                <a:latin typeface="Calibri" panose="020F0502020204030204" pitchFamily="34" charset="0"/>
              </a:rPr>
              <a:t>Beam #A</a:t>
            </a:r>
            <a:endParaRPr lang="ko-KR" altLang="en-US" sz="1200" dirty="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2467085" y="5798259"/>
            <a:ext cx="747320" cy="276999"/>
          </a:xfrm>
          <a:prstGeom prst="rect">
            <a:avLst/>
          </a:prstGeom>
          <a:ln w="19050">
            <a:solidFill>
              <a:schemeClr val="accent6"/>
            </a:solidFill>
          </a:ln>
        </p:spPr>
        <p:txBody>
          <a:bodyPr wrap="none">
            <a:spAutoFit/>
          </a:bodyPr>
          <a:lstStyle/>
          <a:p>
            <a:r>
              <a:rPr lang="en-US" altLang="ko-KR" sz="1200" b="1" dirty="0">
                <a:solidFill>
                  <a:prstClr val="black"/>
                </a:solidFill>
                <a:latin typeface="Calibri" panose="020F0502020204030204" pitchFamily="34" charset="0"/>
              </a:rPr>
              <a:t>Beam #B</a:t>
            </a:r>
            <a:endParaRPr lang="ko-KR" altLang="en-US" sz="1200" dirty="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2467086" y="6120759"/>
            <a:ext cx="742511" cy="276999"/>
          </a:xfrm>
          <a:prstGeom prst="rect">
            <a:avLst/>
          </a:prstGeom>
          <a:ln w="19050">
            <a:solidFill>
              <a:schemeClr val="accent5"/>
            </a:solidFill>
          </a:ln>
        </p:spPr>
        <p:txBody>
          <a:bodyPr wrap="none">
            <a:spAutoFit/>
          </a:bodyPr>
          <a:lstStyle/>
          <a:p>
            <a:r>
              <a:rPr lang="en-US" altLang="ko-KR" sz="1200" b="1" dirty="0">
                <a:solidFill>
                  <a:prstClr val="black"/>
                </a:solidFill>
                <a:latin typeface="Calibri" panose="020F0502020204030204" pitchFamily="34" charset="0"/>
              </a:rPr>
              <a:t>Beam #C</a:t>
            </a:r>
            <a:endParaRPr lang="ko-KR" altLang="en-US" sz="1200" dirty="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815943" y="4663552"/>
            <a:ext cx="390887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b="1" dirty="0">
                <a:solidFill>
                  <a:prstClr val="black"/>
                </a:solidFill>
                <a:latin typeface="Calibri" panose="020F0502020204030204" pitchFamily="34" charset="0"/>
              </a:rPr>
              <a:t>Example: multi-beam (beam cycling) per search space</a:t>
            </a:r>
            <a:endParaRPr lang="ko-KR" altLang="en-US" sz="1200" b="1" dirty="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sp>
        <p:nvSpPr>
          <p:cNvPr id="21" name="자유형 20"/>
          <p:cNvSpPr/>
          <p:nvPr/>
        </p:nvSpPr>
        <p:spPr>
          <a:xfrm>
            <a:off x="3234342" y="5323366"/>
            <a:ext cx="2416628" cy="298258"/>
          </a:xfrm>
          <a:custGeom>
            <a:avLst/>
            <a:gdLst>
              <a:gd name="connsiteX0" fmla="*/ 0 w 2416628"/>
              <a:gd name="connsiteY0" fmla="*/ 336194 h 336194"/>
              <a:gd name="connsiteX1" fmla="*/ 1352938 w 2416628"/>
              <a:gd name="connsiteY1" fmla="*/ 292 h 336194"/>
              <a:gd name="connsiteX2" fmla="*/ 2416628 w 2416628"/>
              <a:gd name="connsiteY2" fmla="*/ 289541 h 336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16628" h="336194">
                <a:moveTo>
                  <a:pt x="0" y="336194"/>
                </a:moveTo>
                <a:cubicBezTo>
                  <a:pt x="475083" y="172130"/>
                  <a:pt x="950167" y="8067"/>
                  <a:pt x="1352938" y="292"/>
                </a:cubicBezTo>
                <a:cubicBezTo>
                  <a:pt x="1755709" y="-7484"/>
                  <a:pt x="2086168" y="141028"/>
                  <a:pt x="2416628" y="289541"/>
                </a:cubicBezTo>
              </a:path>
            </a:pathLst>
          </a:custGeom>
          <a:noFill/>
          <a:ln w="12700">
            <a:solidFill>
              <a:schemeClr val="tx1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2" name="자유형 21"/>
          <p:cNvSpPr/>
          <p:nvPr/>
        </p:nvSpPr>
        <p:spPr>
          <a:xfrm>
            <a:off x="3215680" y="4957752"/>
            <a:ext cx="4963886" cy="940785"/>
          </a:xfrm>
          <a:custGeom>
            <a:avLst/>
            <a:gdLst>
              <a:gd name="connsiteX0" fmla="*/ 0 w 4963886"/>
              <a:gd name="connsiteY0" fmla="*/ 1116422 h 1116422"/>
              <a:gd name="connsiteX1" fmla="*/ 3489649 w 4963886"/>
              <a:gd name="connsiteY1" fmla="*/ 6079 h 1116422"/>
              <a:gd name="connsiteX2" fmla="*/ 4963886 w 4963886"/>
              <a:gd name="connsiteY2" fmla="*/ 752528 h 1116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963886" h="1116422">
                <a:moveTo>
                  <a:pt x="0" y="1116422"/>
                </a:moveTo>
                <a:cubicBezTo>
                  <a:pt x="1331167" y="591575"/>
                  <a:pt x="2662335" y="66728"/>
                  <a:pt x="3489649" y="6079"/>
                </a:cubicBezTo>
                <a:cubicBezTo>
                  <a:pt x="4316963" y="-54570"/>
                  <a:pt x="4640424" y="348979"/>
                  <a:pt x="4963886" y="752528"/>
                </a:cubicBezTo>
              </a:path>
            </a:pathLst>
          </a:custGeom>
          <a:noFill/>
          <a:ln w="12700">
            <a:solidFill>
              <a:schemeClr val="tx1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3" name="자유형 22"/>
          <p:cNvSpPr/>
          <p:nvPr/>
        </p:nvSpPr>
        <p:spPr>
          <a:xfrm>
            <a:off x="3206350" y="5959294"/>
            <a:ext cx="6621076" cy="546978"/>
          </a:xfrm>
          <a:custGeom>
            <a:avLst/>
            <a:gdLst>
              <a:gd name="connsiteX0" fmla="*/ 0 w 7259216"/>
              <a:gd name="connsiteY0" fmla="*/ 205273 h 647128"/>
              <a:gd name="connsiteX1" fmla="*/ 4282751 w 7259216"/>
              <a:gd name="connsiteY1" fmla="*/ 643812 h 647128"/>
              <a:gd name="connsiteX2" fmla="*/ 7259216 w 7259216"/>
              <a:gd name="connsiteY2" fmla="*/ 0 h 647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259216" h="647128">
                <a:moveTo>
                  <a:pt x="0" y="205273"/>
                </a:moveTo>
                <a:cubicBezTo>
                  <a:pt x="1536441" y="441648"/>
                  <a:pt x="3072882" y="678024"/>
                  <a:pt x="4282751" y="643812"/>
                </a:cubicBezTo>
                <a:cubicBezTo>
                  <a:pt x="5492620" y="609600"/>
                  <a:pt x="6375918" y="304800"/>
                  <a:pt x="7259216" y="0"/>
                </a:cubicBezTo>
              </a:path>
            </a:pathLst>
          </a:custGeom>
          <a:noFill/>
          <a:ln w="12700">
            <a:solidFill>
              <a:schemeClr val="tx1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7399810"/>
      </p:ext>
    </p:extLst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177072" y="29576"/>
            <a:ext cx="9600000" cy="480131"/>
          </a:xfrm>
        </p:spPr>
        <p:txBody>
          <a:bodyPr/>
          <a:lstStyle/>
          <a:p>
            <a:r>
              <a:rPr lang="en-US" altLang="ko-KR" dirty="0" smtClean="0"/>
              <a:t>Multi-TRP – PUCCH/PUSCH repetition (2a)</a:t>
            </a:r>
            <a:endParaRPr lang="ko-KR" altLang="en-US" dirty="0"/>
          </a:p>
        </p:txBody>
      </p:sp>
      <p:sp>
        <p:nvSpPr>
          <p:cNvPr id="23" name="텍스트 개체 틀 4"/>
          <p:cNvSpPr>
            <a:spLocks noGrp="1"/>
          </p:cNvSpPr>
          <p:nvPr>
            <p:ph type="body" sz="quarter" idx="10"/>
          </p:nvPr>
        </p:nvSpPr>
        <p:spPr>
          <a:xfrm>
            <a:off x="1775521" y="620688"/>
            <a:ext cx="8707427" cy="5904656"/>
          </a:xfrm>
          <a:ln>
            <a:solidFill>
              <a:schemeClr val="accent1"/>
            </a:solidFill>
          </a:ln>
        </p:spPr>
        <p:txBody>
          <a:bodyPr/>
          <a:lstStyle/>
          <a:p>
            <a:pPr marL="182563" indent="-182563"/>
            <a:r>
              <a:rPr lang="en-US" altLang="ko-KR" sz="2000" dirty="0"/>
              <a:t>PUCCH/PUSCH repetition in Rel-16</a:t>
            </a:r>
          </a:p>
          <a:p>
            <a:pPr marL="447675" lvl="1" indent="-265113"/>
            <a:r>
              <a:rPr lang="en-US" altLang="ko-KR" sz="1600" dirty="0"/>
              <a:t>Repeated PUCCH / PUSCH are allocated with the same number of RBs, across slots/sub-slots</a:t>
            </a:r>
          </a:p>
          <a:p>
            <a:pPr marL="447675" lvl="1" indent="-265113"/>
            <a:r>
              <a:rPr lang="en-US" altLang="ko-KR" sz="1600" dirty="0"/>
              <a:t>Such RB allocation is not optimal for multi-TRP case</a:t>
            </a:r>
          </a:p>
          <a:p>
            <a:pPr marL="847725" lvl="2" indent="-265113"/>
            <a:r>
              <a:rPr lang="en-US" altLang="ko-KR" dirty="0" smtClean="0"/>
              <a:t>Each TRP may experience different </a:t>
            </a:r>
            <a:r>
              <a:rPr lang="en-US" altLang="ko-KR" dirty="0" err="1" smtClean="0"/>
              <a:t>pathloss</a:t>
            </a:r>
            <a:r>
              <a:rPr lang="en-US" altLang="ko-KR" dirty="0" smtClean="0"/>
              <a:t> and blockage</a:t>
            </a:r>
            <a:endParaRPr lang="en-US" altLang="ko-KR" sz="1200" dirty="0"/>
          </a:p>
          <a:p>
            <a:pPr marL="447675" lvl="1" indent="-265113"/>
            <a:endParaRPr lang="en-US" altLang="ko-KR" sz="1600" dirty="0"/>
          </a:p>
          <a:p>
            <a:pPr marL="447675" lvl="1" indent="-265113"/>
            <a:endParaRPr lang="en-US" altLang="ko-KR" sz="1600" dirty="0"/>
          </a:p>
          <a:p>
            <a:pPr marL="447675" lvl="1" indent="-265113"/>
            <a:endParaRPr lang="en-US" altLang="ko-KR" sz="1600" dirty="0"/>
          </a:p>
          <a:p>
            <a:pPr marL="447675" lvl="1" indent="-265113"/>
            <a:endParaRPr lang="en-US" altLang="ko-KR" sz="1600" dirty="0"/>
          </a:p>
          <a:p>
            <a:pPr marL="447675" lvl="1" indent="-265113"/>
            <a:endParaRPr lang="en-US" altLang="ko-KR" sz="1600" dirty="0"/>
          </a:p>
          <a:p>
            <a:pPr marL="447675" lvl="1" indent="-265113"/>
            <a:endParaRPr lang="en-US" altLang="ko-KR" sz="1600" dirty="0"/>
          </a:p>
          <a:p>
            <a:pPr marL="447675" lvl="1" indent="-265113"/>
            <a:endParaRPr lang="en-US" altLang="ko-KR" sz="1600" dirty="0"/>
          </a:p>
          <a:p>
            <a:pPr marL="447675" lvl="1" indent="-265113"/>
            <a:endParaRPr lang="en-US" altLang="ko-KR" sz="1050" dirty="0"/>
          </a:p>
          <a:p>
            <a:pPr marL="47625" indent="-265113"/>
            <a:endParaRPr lang="en-US" altLang="ko-KR" sz="2000" dirty="0" smtClean="0"/>
          </a:p>
          <a:p>
            <a:pPr marL="47625" indent="-265113"/>
            <a:r>
              <a:rPr lang="en-US" altLang="ko-KR" sz="2000" dirty="0" smtClean="0"/>
              <a:t>Possible </a:t>
            </a:r>
            <a:r>
              <a:rPr lang="en-US" altLang="ko-KR" sz="2000" dirty="0"/>
              <a:t>enhancements in Rel-17</a:t>
            </a:r>
          </a:p>
          <a:p>
            <a:pPr marL="447675" lvl="1" indent="-265113"/>
            <a:r>
              <a:rPr lang="en-US" altLang="ko-KR" sz="1600" dirty="0"/>
              <a:t>PUCCH/PUSCH to enable flexible RB allocation per TRP</a:t>
            </a:r>
          </a:p>
          <a:p>
            <a:pPr marL="847725" lvl="2" indent="-265113"/>
            <a:r>
              <a:rPr lang="en-US" altLang="ko-KR" dirty="0" smtClean="0"/>
              <a:t>PUCCH: Use of multiple PUCCH resources for UCI repetition</a:t>
            </a:r>
          </a:p>
          <a:p>
            <a:pPr marL="847725" lvl="2" indent="-265113"/>
            <a:r>
              <a:rPr lang="en-US" altLang="ko-KR" dirty="0" smtClean="0"/>
              <a:t>PUSCH: Multi-DCI based PUSCH repetition</a:t>
            </a:r>
          </a:p>
        </p:txBody>
      </p:sp>
      <p:sp>
        <p:nvSpPr>
          <p:cNvPr id="42" name="오른쪽 화살표 41"/>
          <p:cNvSpPr/>
          <p:nvPr/>
        </p:nvSpPr>
        <p:spPr>
          <a:xfrm rot="11700057">
            <a:off x="3181034" y="2982239"/>
            <a:ext cx="3330705" cy="228970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오른쪽 화살표 42"/>
          <p:cNvSpPr/>
          <p:nvPr/>
        </p:nvSpPr>
        <p:spPr>
          <a:xfrm rot="19965997">
            <a:off x="7170582" y="2615522"/>
            <a:ext cx="1431804" cy="509020"/>
          </a:xfrm>
          <a:prstGeom prst="rightArrow">
            <a:avLst>
              <a:gd name="adj1" fmla="val 63142"/>
              <a:gd name="adj2" fmla="val 50000"/>
            </a:avLst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4" name="TextBox 43"/>
          <p:cNvSpPr txBox="1"/>
          <p:nvPr/>
        </p:nvSpPr>
        <p:spPr>
          <a:xfrm rot="886471">
            <a:off x="3282972" y="2742015"/>
            <a:ext cx="32344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dirty="0">
                <a:latin typeface="Calibri" panose="020F0502020204030204" pitchFamily="34" charset="0"/>
                <a:cs typeface="Calibri" panose="020F0502020204030204" pitchFamily="34" charset="0"/>
              </a:rPr>
              <a:t>Narrow BW (to compensate large </a:t>
            </a:r>
            <a:r>
              <a:rPr lang="en-US" altLang="ko-KR" sz="1200" dirty="0" err="1">
                <a:latin typeface="Calibri" panose="020F0502020204030204" pitchFamily="34" charset="0"/>
                <a:cs typeface="Calibri" panose="020F0502020204030204" pitchFamily="34" charset="0"/>
              </a:rPr>
              <a:t>pathloss</a:t>
            </a:r>
            <a:r>
              <a:rPr lang="en-US" altLang="ko-KR" sz="1200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endParaRPr lang="ko-KR" altLang="en-US"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5995389" y="4117912"/>
            <a:ext cx="17828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dirty="0">
                <a:latin typeface="Calibri" panose="020F0502020204030204" pitchFamily="34" charset="0"/>
                <a:cs typeface="Calibri" panose="020F0502020204030204" pitchFamily="34" charset="0"/>
              </a:rPr>
              <a:t>UE with </a:t>
            </a:r>
            <a:r>
              <a:rPr lang="en-US" altLang="ko-KR" sz="1200" dirty="0" err="1">
                <a:latin typeface="Calibri" panose="020F0502020204030204" pitchFamily="34" charset="0"/>
                <a:cs typeface="Calibri" panose="020F0502020204030204" pitchFamily="34" charset="0"/>
              </a:rPr>
              <a:t>P</a:t>
            </a:r>
            <a:r>
              <a:rPr lang="en-US" altLang="ko-KR" sz="1200" baseline="-25000" dirty="0" err="1">
                <a:latin typeface="Calibri" panose="020F0502020204030204" pitchFamily="34" charset="0"/>
                <a:cs typeface="Calibri" panose="020F0502020204030204" pitchFamily="34" charset="0"/>
              </a:rPr>
              <a:t>c,max</a:t>
            </a:r>
            <a:r>
              <a:rPr lang="en-US" altLang="ko-KR" sz="1200" dirty="0">
                <a:latin typeface="Calibri" panose="020F0502020204030204" pitchFamily="34" charset="0"/>
                <a:cs typeface="Calibri" panose="020F0502020204030204" pitchFamily="34" charset="0"/>
              </a:rPr>
              <a:t>=23dBm</a:t>
            </a:r>
            <a:endParaRPr lang="ko-KR" altLang="en-US"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 rot="19909116">
            <a:off x="6444850" y="2246092"/>
            <a:ext cx="23328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dirty="0">
                <a:latin typeface="Calibri" panose="020F0502020204030204" pitchFamily="34" charset="0"/>
                <a:cs typeface="Calibri" panose="020F0502020204030204" pitchFamily="34" charset="0"/>
              </a:rPr>
              <a:t>Wide BW (to compensate </a:t>
            </a:r>
          </a:p>
          <a:p>
            <a:pPr algn="ctr"/>
            <a:r>
              <a:rPr lang="en-US" altLang="ko-KR" sz="1200" dirty="0">
                <a:latin typeface="Calibri" panose="020F0502020204030204" pitchFamily="34" charset="0"/>
                <a:cs typeface="Calibri" panose="020F0502020204030204" pitchFamily="34" charset="0"/>
              </a:rPr>
              <a:t>small </a:t>
            </a:r>
            <a:r>
              <a:rPr lang="en-US" altLang="ko-KR" sz="1200" dirty="0" err="1">
                <a:latin typeface="Calibri" panose="020F0502020204030204" pitchFamily="34" charset="0"/>
                <a:cs typeface="Calibri" panose="020F0502020204030204" pitchFamily="34" charset="0"/>
              </a:rPr>
              <a:t>pathloss</a:t>
            </a:r>
            <a:r>
              <a:rPr lang="en-US" altLang="ko-KR" sz="1200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endParaRPr lang="ko-KR" altLang="en-US"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7" name="그림 4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9474" y="2464825"/>
            <a:ext cx="477596" cy="1251389"/>
          </a:xfrm>
          <a:prstGeom prst="rect">
            <a:avLst/>
          </a:prstGeom>
        </p:spPr>
      </p:pic>
      <p:sp>
        <p:nvSpPr>
          <p:cNvPr id="48" name="TextBox 47"/>
          <p:cNvSpPr txBox="1"/>
          <p:nvPr/>
        </p:nvSpPr>
        <p:spPr>
          <a:xfrm>
            <a:off x="2582343" y="3805345"/>
            <a:ext cx="6918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dirty="0">
                <a:latin typeface="Calibri" panose="020F0502020204030204" pitchFamily="34" charset="0"/>
                <a:cs typeface="Calibri" panose="020F0502020204030204" pitchFamily="34" charset="0"/>
              </a:rPr>
              <a:t>TRP 1</a:t>
            </a:r>
            <a:endParaRPr lang="ko-KR" altLang="en-US"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9" name="그림 4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8931" y="2464825"/>
            <a:ext cx="477596" cy="1251389"/>
          </a:xfrm>
          <a:prstGeom prst="rect">
            <a:avLst/>
          </a:prstGeom>
        </p:spPr>
      </p:pic>
      <p:sp>
        <p:nvSpPr>
          <p:cNvPr id="50" name="TextBox 49"/>
          <p:cNvSpPr txBox="1"/>
          <p:nvPr/>
        </p:nvSpPr>
        <p:spPr>
          <a:xfrm>
            <a:off x="8521800" y="3805345"/>
            <a:ext cx="6918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dirty="0">
                <a:latin typeface="Calibri" panose="020F0502020204030204" pitchFamily="34" charset="0"/>
                <a:cs typeface="Calibri" panose="020F0502020204030204" pitchFamily="34" charset="0"/>
              </a:rPr>
              <a:t>TRP 2</a:t>
            </a:r>
            <a:endParaRPr lang="ko-KR" altLang="en-US"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1" name="그림 5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5334" y="3413924"/>
            <a:ext cx="442997" cy="655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3275132"/>
      </p:ext>
    </p:extLst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1656804" y="29576"/>
            <a:ext cx="7200000" cy="480131"/>
          </a:xfrm>
        </p:spPr>
        <p:txBody>
          <a:bodyPr/>
          <a:lstStyle/>
          <a:p>
            <a:r>
              <a:rPr lang="en-US" altLang="ko-KR" dirty="0" smtClean="0"/>
              <a:t>Multi-TRP – Inter-Cell Multi-TRP (2b)</a:t>
            </a:r>
            <a:endParaRPr lang="ko-KR" altLang="en-US" dirty="0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10"/>
          </p:nvPr>
        </p:nvSpPr>
        <p:spPr>
          <a:xfrm>
            <a:off x="1656804" y="620688"/>
            <a:ext cx="8906093" cy="5904656"/>
          </a:xfrm>
          <a:ln>
            <a:solidFill>
              <a:schemeClr val="accent1"/>
            </a:solidFill>
          </a:ln>
        </p:spPr>
        <p:txBody>
          <a:bodyPr/>
          <a:lstStyle/>
          <a:p>
            <a:pPr marL="182563" indent="-182563"/>
            <a:r>
              <a:rPr lang="en-US" altLang="ko-KR" sz="2000" dirty="0"/>
              <a:t>Shortcomings in Rel-15/-16</a:t>
            </a:r>
          </a:p>
          <a:p>
            <a:pPr marL="447675" lvl="1" indent="-265113"/>
            <a:r>
              <a:rPr lang="en-US" altLang="ko-KR" sz="1600" dirty="0"/>
              <a:t>No support for QCL reference from other cell(s) in the same frequency layer without CA-like approach</a:t>
            </a:r>
            <a:endParaRPr lang="en-US" altLang="ko-KR" sz="1200" dirty="0"/>
          </a:p>
        </p:txBody>
      </p:sp>
      <p:sp>
        <p:nvSpPr>
          <p:cNvPr id="129" name="타원 128"/>
          <p:cNvSpPr/>
          <p:nvPr/>
        </p:nvSpPr>
        <p:spPr>
          <a:xfrm>
            <a:off x="1873649" y="2068827"/>
            <a:ext cx="3888432" cy="1218181"/>
          </a:xfrm>
          <a:prstGeom prst="ellipse">
            <a:avLst/>
          </a:prstGeom>
          <a:noFill/>
          <a:ln w="19050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0" name="이등변 삼각형 129"/>
          <p:cNvSpPr/>
          <p:nvPr/>
        </p:nvSpPr>
        <p:spPr>
          <a:xfrm>
            <a:off x="2762087" y="2207007"/>
            <a:ext cx="180000" cy="540000"/>
          </a:xfrm>
          <a:prstGeom prst="triangle">
            <a:avLst/>
          </a:prstGeom>
          <a:solidFill>
            <a:srgbClr val="0070C0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1" name="이등변 삼각형 130"/>
          <p:cNvSpPr/>
          <p:nvPr/>
        </p:nvSpPr>
        <p:spPr>
          <a:xfrm>
            <a:off x="4696634" y="2207007"/>
            <a:ext cx="180000" cy="540000"/>
          </a:xfrm>
          <a:prstGeom prst="triangle">
            <a:avLst/>
          </a:prstGeom>
          <a:solidFill>
            <a:srgbClr val="0070C0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2" name="직사각형 131"/>
          <p:cNvSpPr/>
          <p:nvPr/>
        </p:nvSpPr>
        <p:spPr>
          <a:xfrm>
            <a:off x="3729360" y="2567007"/>
            <a:ext cx="180000" cy="180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3" name="TextBox 132"/>
          <p:cNvSpPr txBox="1"/>
          <p:nvPr/>
        </p:nvSpPr>
        <p:spPr>
          <a:xfrm>
            <a:off x="2334238" y="2747008"/>
            <a:ext cx="103569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100" dirty="0">
                <a:latin typeface="Calibri" panose="020F0502020204030204" pitchFamily="34" charset="0"/>
                <a:cs typeface="Calibri" panose="020F0502020204030204" pitchFamily="34" charset="0"/>
              </a:rPr>
              <a:t>Cell #1 @CC#1</a:t>
            </a:r>
          </a:p>
          <a:p>
            <a:pPr algn="ctr"/>
            <a:r>
              <a:rPr lang="en-US" altLang="ko-KR" sz="1100" dirty="0">
                <a:latin typeface="Calibri" panose="020F0502020204030204" pitchFamily="34" charset="0"/>
                <a:cs typeface="Calibri" panose="020F0502020204030204" pitchFamily="34" charset="0"/>
              </a:rPr>
              <a:t>(SCI#1, PCI #1)</a:t>
            </a:r>
            <a:endParaRPr lang="ko-KR" altLang="en-US" sz="11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4" name="TextBox 133"/>
          <p:cNvSpPr txBox="1"/>
          <p:nvPr/>
        </p:nvSpPr>
        <p:spPr>
          <a:xfrm>
            <a:off x="4268784" y="2747008"/>
            <a:ext cx="103569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100" dirty="0">
                <a:latin typeface="Calibri" panose="020F0502020204030204" pitchFamily="34" charset="0"/>
                <a:cs typeface="Calibri" panose="020F0502020204030204" pitchFamily="34" charset="0"/>
              </a:rPr>
              <a:t>Cell #1 @CC#1 </a:t>
            </a:r>
          </a:p>
          <a:p>
            <a:pPr algn="ctr"/>
            <a:r>
              <a:rPr lang="en-US" altLang="ko-KR" sz="1100" dirty="0">
                <a:latin typeface="Calibri" panose="020F0502020204030204" pitchFamily="34" charset="0"/>
                <a:cs typeface="Calibri" panose="020F0502020204030204" pitchFamily="34" charset="0"/>
              </a:rPr>
              <a:t>(SCI#1, PCI #1)</a:t>
            </a:r>
            <a:endParaRPr lang="ko-KR" altLang="en-US" sz="11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35" name="직선 화살표 연결선 134"/>
          <p:cNvCxnSpPr/>
          <p:nvPr/>
        </p:nvCxnSpPr>
        <p:spPr>
          <a:xfrm>
            <a:off x="2908041" y="2207007"/>
            <a:ext cx="764546" cy="341906"/>
          </a:xfrm>
          <a:prstGeom prst="straightConnector1">
            <a:avLst/>
          </a:prstGeom>
          <a:ln w="19050">
            <a:solidFill>
              <a:srgbClr val="0070C0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직선 화살표 연결선 135"/>
          <p:cNvCxnSpPr/>
          <p:nvPr/>
        </p:nvCxnSpPr>
        <p:spPr>
          <a:xfrm flipH="1">
            <a:off x="3954483" y="2207007"/>
            <a:ext cx="778290" cy="341906"/>
          </a:xfrm>
          <a:prstGeom prst="straightConnector1">
            <a:avLst/>
          </a:prstGeom>
          <a:ln w="19050">
            <a:solidFill>
              <a:srgbClr val="0070C0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7" name="TextBox 136"/>
          <p:cNvSpPr txBox="1"/>
          <p:nvPr/>
        </p:nvSpPr>
        <p:spPr>
          <a:xfrm>
            <a:off x="1731197" y="1711034"/>
            <a:ext cx="41733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>
                <a:latin typeface="Calibri" panose="020F0502020204030204" pitchFamily="34" charset="0"/>
                <a:cs typeface="Calibri" panose="020F0502020204030204" pitchFamily="34" charset="0"/>
              </a:rPr>
              <a:t>Case #1: Intra-cell Multi-TRP (MTRP)</a:t>
            </a:r>
            <a:endParaRPr lang="ko-KR" altLang="en-US" sz="12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8" name="TextBox 137"/>
          <p:cNvSpPr txBox="1"/>
          <p:nvPr/>
        </p:nvSpPr>
        <p:spPr>
          <a:xfrm>
            <a:off x="1487489" y="3306821"/>
            <a:ext cx="46607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dirty="0">
                <a:latin typeface="Calibri" panose="020F0502020204030204" pitchFamily="34" charset="0"/>
                <a:cs typeface="Calibri" panose="020F0502020204030204" pitchFamily="34" charset="0"/>
              </a:rPr>
              <a:t>No issue but MTRP should be done within a single cell configuration</a:t>
            </a:r>
          </a:p>
          <a:p>
            <a:pPr algn="ctr"/>
            <a:r>
              <a:rPr lang="en-US" altLang="ko-KR" sz="1200" dirty="0">
                <a:latin typeface="Calibri" panose="020F0502020204030204" pitchFamily="34" charset="0"/>
                <a:cs typeface="Calibri" panose="020F0502020204030204" pitchFamily="34" charset="0"/>
              </a:rPr>
              <a:t>(low flexibility)</a:t>
            </a:r>
            <a:endParaRPr lang="ko-KR" altLang="en-US"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9" name="TextBox 138"/>
          <p:cNvSpPr txBox="1"/>
          <p:nvPr/>
        </p:nvSpPr>
        <p:spPr>
          <a:xfrm>
            <a:off x="9187088" y="1288030"/>
            <a:ext cx="148091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00" b="1" dirty="0">
                <a:latin typeface="Calibri" panose="020F0502020204030204" pitchFamily="34" charset="0"/>
                <a:cs typeface="Calibri" panose="020F0502020204030204" pitchFamily="34" charset="0"/>
              </a:rPr>
              <a:t>SCI </a:t>
            </a:r>
            <a:r>
              <a:rPr lang="en-US" altLang="ko-KR" sz="1100" b="1" dirty="0"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 </a:t>
            </a:r>
            <a:r>
              <a:rPr lang="en-US" altLang="ko-KR" sz="1100" b="1" dirty="0" err="1"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ServCellIndex</a:t>
            </a:r>
            <a:endParaRPr lang="en-US" altLang="ko-KR" sz="1100" b="1" dirty="0">
              <a:latin typeface="Calibri" panose="020F0502020204030204" pitchFamily="34" charset="0"/>
              <a:cs typeface="Calibri" panose="020F0502020204030204" pitchFamily="34" charset="0"/>
              <a:sym typeface="Wingdings" panose="05000000000000000000" pitchFamily="2" charset="2"/>
            </a:endParaRPr>
          </a:p>
          <a:p>
            <a:r>
              <a:rPr lang="en-US" altLang="ko-KR" sz="1100" b="1" dirty="0"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PCI  </a:t>
            </a:r>
            <a:r>
              <a:rPr lang="en-US" altLang="ko-KR" sz="1100" b="1" dirty="0" err="1"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PhysCellID</a:t>
            </a:r>
            <a:endParaRPr lang="ko-KR" altLang="en-US" sz="11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0" name="타원 139"/>
          <p:cNvSpPr/>
          <p:nvPr/>
        </p:nvSpPr>
        <p:spPr>
          <a:xfrm>
            <a:off x="6194629" y="2162613"/>
            <a:ext cx="2533966" cy="1080000"/>
          </a:xfrm>
          <a:prstGeom prst="ellipse">
            <a:avLst/>
          </a:prstGeom>
          <a:noFill/>
          <a:ln w="19050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1" name="타원 140"/>
          <p:cNvSpPr/>
          <p:nvPr/>
        </p:nvSpPr>
        <p:spPr>
          <a:xfrm>
            <a:off x="7783143" y="2162613"/>
            <a:ext cx="2466363" cy="1080000"/>
          </a:xfrm>
          <a:prstGeom prst="ellipse">
            <a:avLst/>
          </a:prstGeom>
          <a:noFill/>
          <a:ln w="19050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2" name="이등변 삼각형 141"/>
          <p:cNvSpPr/>
          <p:nvPr/>
        </p:nvSpPr>
        <p:spPr>
          <a:xfrm>
            <a:off x="7198595" y="2162613"/>
            <a:ext cx="180000" cy="540000"/>
          </a:xfrm>
          <a:prstGeom prst="triangle">
            <a:avLst/>
          </a:prstGeom>
          <a:solidFill>
            <a:srgbClr val="0070C0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3" name="이등변 삼각형 142"/>
          <p:cNvSpPr/>
          <p:nvPr/>
        </p:nvSpPr>
        <p:spPr>
          <a:xfrm>
            <a:off x="9133142" y="2162613"/>
            <a:ext cx="180000" cy="540000"/>
          </a:xfrm>
          <a:prstGeom prst="triangle">
            <a:avLst/>
          </a:prstGeom>
          <a:solidFill>
            <a:srgbClr val="0070C0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4" name="직사각형 143"/>
          <p:cNvSpPr/>
          <p:nvPr/>
        </p:nvSpPr>
        <p:spPr>
          <a:xfrm>
            <a:off x="8165868" y="2522613"/>
            <a:ext cx="180000" cy="180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5" name="TextBox 144"/>
          <p:cNvSpPr txBox="1"/>
          <p:nvPr/>
        </p:nvSpPr>
        <p:spPr>
          <a:xfrm>
            <a:off x="6770746" y="2702614"/>
            <a:ext cx="103569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100" dirty="0">
                <a:latin typeface="Calibri" panose="020F0502020204030204" pitchFamily="34" charset="0"/>
                <a:cs typeface="Calibri" panose="020F0502020204030204" pitchFamily="34" charset="0"/>
              </a:rPr>
              <a:t>Cell #1 @CC#1 </a:t>
            </a:r>
          </a:p>
          <a:p>
            <a:pPr algn="ctr"/>
            <a:r>
              <a:rPr lang="en-US" altLang="ko-KR" sz="1100" dirty="0">
                <a:latin typeface="Calibri" panose="020F0502020204030204" pitchFamily="34" charset="0"/>
                <a:cs typeface="Calibri" panose="020F0502020204030204" pitchFamily="34" charset="0"/>
              </a:rPr>
              <a:t>(SCI#1, PCI #1)</a:t>
            </a:r>
            <a:endParaRPr lang="ko-KR" altLang="en-US" sz="11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6" name="TextBox 145"/>
          <p:cNvSpPr txBox="1"/>
          <p:nvPr/>
        </p:nvSpPr>
        <p:spPr>
          <a:xfrm>
            <a:off x="8705292" y="2702614"/>
            <a:ext cx="103569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100" dirty="0">
                <a:latin typeface="Calibri" panose="020F0502020204030204" pitchFamily="34" charset="0"/>
                <a:cs typeface="Calibri" panose="020F0502020204030204" pitchFamily="34" charset="0"/>
              </a:rPr>
              <a:t>Cell #2 @CC#1</a:t>
            </a:r>
          </a:p>
          <a:p>
            <a:pPr algn="ctr"/>
            <a:r>
              <a:rPr lang="en-US" altLang="ko-KR" sz="1100" dirty="0">
                <a:latin typeface="Calibri" panose="020F0502020204030204" pitchFamily="34" charset="0"/>
                <a:cs typeface="Calibri" panose="020F0502020204030204" pitchFamily="34" charset="0"/>
              </a:rPr>
              <a:t>(no SCI, PCI #2)</a:t>
            </a:r>
            <a:endParaRPr lang="ko-KR" altLang="en-US" sz="11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47" name="직선 화살표 연결선 146"/>
          <p:cNvCxnSpPr/>
          <p:nvPr/>
        </p:nvCxnSpPr>
        <p:spPr>
          <a:xfrm>
            <a:off x="7347915" y="2157620"/>
            <a:ext cx="764546" cy="341906"/>
          </a:xfrm>
          <a:prstGeom prst="straightConnector1">
            <a:avLst/>
          </a:prstGeom>
          <a:ln w="19050">
            <a:solidFill>
              <a:srgbClr val="0070C0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직선 화살표 연결선 147"/>
          <p:cNvCxnSpPr/>
          <p:nvPr/>
        </p:nvCxnSpPr>
        <p:spPr>
          <a:xfrm flipH="1">
            <a:off x="8394357" y="2157620"/>
            <a:ext cx="778290" cy="341906"/>
          </a:xfrm>
          <a:prstGeom prst="straightConnector1">
            <a:avLst/>
          </a:prstGeom>
          <a:ln w="19050">
            <a:solidFill>
              <a:srgbClr val="0070C0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9" name="TextBox 148"/>
          <p:cNvSpPr txBox="1"/>
          <p:nvPr/>
        </p:nvSpPr>
        <p:spPr>
          <a:xfrm>
            <a:off x="5860969" y="1711034"/>
            <a:ext cx="48145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Case #2: MTRP with different PCI on the same CC (non-CA framework)</a:t>
            </a:r>
            <a:endParaRPr lang="ko-KR" altLang="en-US" sz="12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0" name="TextBox 149"/>
          <p:cNvSpPr txBox="1"/>
          <p:nvPr/>
        </p:nvSpPr>
        <p:spPr>
          <a:xfrm>
            <a:off x="6096000" y="3306821"/>
            <a:ext cx="43748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Main issue: QCL reference from TRP #2 (cell #2) is not supported</a:t>
            </a:r>
          </a:p>
          <a:p>
            <a:pPr algn="ctr"/>
            <a:r>
              <a:rPr lang="en-US" altLang="ko-KR" sz="12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(although SSB of other cell can be monitored for mobility)</a:t>
            </a:r>
            <a:endParaRPr lang="ko-KR" altLang="en-US" sz="12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1" name="타원 150"/>
          <p:cNvSpPr/>
          <p:nvPr/>
        </p:nvSpPr>
        <p:spPr>
          <a:xfrm>
            <a:off x="1873650" y="4473972"/>
            <a:ext cx="2395135" cy="1080000"/>
          </a:xfrm>
          <a:prstGeom prst="ellipse">
            <a:avLst/>
          </a:prstGeom>
          <a:noFill/>
          <a:ln w="19050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2" name="타원 151"/>
          <p:cNvSpPr/>
          <p:nvPr/>
        </p:nvSpPr>
        <p:spPr>
          <a:xfrm>
            <a:off x="3614653" y="4473972"/>
            <a:ext cx="2147428" cy="1080000"/>
          </a:xfrm>
          <a:prstGeom prst="ellipse">
            <a:avLst/>
          </a:prstGeom>
          <a:noFill/>
          <a:ln w="19050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3" name="이등변 삼각형 152"/>
          <p:cNvSpPr/>
          <p:nvPr/>
        </p:nvSpPr>
        <p:spPr>
          <a:xfrm>
            <a:off x="2874483" y="4473972"/>
            <a:ext cx="180000" cy="540000"/>
          </a:xfrm>
          <a:prstGeom prst="triangle">
            <a:avLst/>
          </a:prstGeom>
          <a:solidFill>
            <a:srgbClr val="0070C0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4" name="이등변 삼각형 153"/>
          <p:cNvSpPr/>
          <p:nvPr/>
        </p:nvSpPr>
        <p:spPr>
          <a:xfrm>
            <a:off x="4809030" y="4473972"/>
            <a:ext cx="180000" cy="540000"/>
          </a:xfrm>
          <a:prstGeom prst="triangle">
            <a:avLst/>
          </a:prstGeom>
          <a:solidFill>
            <a:srgbClr val="0070C0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5" name="직사각형 154"/>
          <p:cNvSpPr/>
          <p:nvPr/>
        </p:nvSpPr>
        <p:spPr>
          <a:xfrm>
            <a:off x="3841756" y="4833972"/>
            <a:ext cx="180000" cy="180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6" name="TextBox 155"/>
          <p:cNvSpPr txBox="1"/>
          <p:nvPr/>
        </p:nvSpPr>
        <p:spPr>
          <a:xfrm>
            <a:off x="2446634" y="5013973"/>
            <a:ext cx="103569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100" dirty="0">
                <a:latin typeface="Calibri" panose="020F0502020204030204" pitchFamily="34" charset="0"/>
                <a:cs typeface="Calibri" panose="020F0502020204030204" pitchFamily="34" charset="0"/>
              </a:rPr>
              <a:t>Cell #1 @CC#1 </a:t>
            </a:r>
          </a:p>
          <a:p>
            <a:pPr algn="ctr"/>
            <a:r>
              <a:rPr lang="en-US" altLang="ko-KR" sz="1100" dirty="0">
                <a:latin typeface="Calibri" panose="020F0502020204030204" pitchFamily="34" charset="0"/>
                <a:cs typeface="Calibri" panose="020F0502020204030204" pitchFamily="34" charset="0"/>
              </a:rPr>
              <a:t>(SCI#1, PCI #1)</a:t>
            </a:r>
            <a:endParaRPr lang="ko-KR" altLang="en-US" sz="11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7" name="TextBox 156"/>
          <p:cNvSpPr txBox="1"/>
          <p:nvPr/>
        </p:nvSpPr>
        <p:spPr>
          <a:xfrm>
            <a:off x="4381180" y="5013973"/>
            <a:ext cx="103569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100" dirty="0">
                <a:latin typeface="Calibri" panose="020F0502020204030204" pitchFamily="34" charset="0"/>
                <a:cs typeface="Calibri" panose="020F0502020204030204" pitchFamily="34" charset="0"/>
              </a:rPr>
              <a:t>Cell #2 @CC#1 </a:t>
            </a:r>
          </a:p>
          <a:p>
            <a:pPr algn="ctr"/>
            <a:r>
              <a:rPr lang="en-US" altLang="ko-KR" sz="1100" dirty="0">
                <a:latin typeface="Calibri" panose="020F0502020204030204" pitchFamily="34" charset="0"/>
                <a:cs typeface="Calibri" panose="020F0502020204030204" pitchFamily="34" charset="0"/>
              </a:rPr>
              <a:t>(SCI#2, PCI #2)</a:t>
            </a:r>
            <a:endParaRPr lang="ko-KR" altLang="en-US" sz="11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58" name="직선 화살표 연결선 157"/>
          <p:cNvCxnSpPr/>
          <p:nvPr/>
        </p:nvCxnSpPr>
        <p:spPr>
          <a:xfrm>
            <a:off x="3023803" y="4472475"/>
            <a:ext cx="764546" cy="341906"/>
          </a:xfrm>
          <a:prstGeom prst="straightConnector1">
            <a:avLst/>
          </a:prstGeom>
          <a:ln w="19050">
            <a:solidFill>
              <a:srgbClr val="0070C0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직선 화살표 연결선 158"/>
          <p:cNvCxnSpPr/>
          <p:nvPr/>
        </p:nvCxnSpPr>
        <p:spPr>
          <a:xfrm flipH="1">
            <a:off x="4070245" y="4472475"/>
            <a:ext cx="778290" cy="341906"/>
          </a:xfrm>
          <a:prstGeom prst="straightConnector1">
            <a:avLst/>
          </a:prstGeom>
          <a:ln w="19050">
            <a:solidFill>
              <a:srgbClr val="0070C0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0" name="TextBox 159"/>
          <p:cNvSpPr txBox="1"/>
          <p:nvPr/>
        </p:nvSpPr>
        <p:spPr>
          <a:xfrm>
            <a:off x="1524484" y="4038980"/>
            <a:ext cx="481454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>
                <a:latin typeface="Calibri" panose="020F0502020204030204" pitchFamily="34" charset="0"/>
                <a:cs typeface="Calibri" panose="020F0502020204030204" pitchFamily="34" charset="0"/>
              </a:rPr>
              <a:t>Case #3: MTRP with different PCI on the same CC (CA framework)</a:t>
            </a:r>
            <a:endParaRPr lang="ko-KR" altLang="en-US" sz="12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1" name="TextBox 160"/>
          <p:cNvSpPr txBox="1"/>
          <p:nvPr/>
        </p:nvSpPr>
        <p:spPr>
          <a:xfrm>
            <a:off x="1524483" y="5557428"/>
            <a:ext cx="4860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dirty="0">
                <a:latin typeface="Calibri" panose="020F0502020204030204" pitchFamily="34" charset="0"/>
                <a:cs typeface="Calibri" panose="020F0502020204030204" pitchFamily="34" charset="0"/>
              </a:rPr>
              <a:t>MTRP consumes a part of CA capabilities (large RRC overhead)</a:t>
            </a:r>
            <a:endParaRPr lang="ko-KR" altLang="en-US"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2" name="타원 161"/>
          <p:cNvSpPr/>
          <p:nvPr/>
        </p:nvSpPr>
        <p:spPr>
          <a:xfrm>
            <a:off x="6194629" y="4471258"/>
            <a:ext cx="2507127" cy="1080000"/>
          </a:xfrm>
          <a:prstGeom prst="ellipse">
            <a:avLst/>
          </a:prstGeom>
          <a:noFill/>
          <a:ln w="19050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3" name="타원 162"/>
          <p:cNvSpPr/>
          <p:nvPr/>
        </p:nvSpPr>
        <p:spPr>
          <a:xfrm>
            <a:off x="7590850" y="4471258"/>
            <a:ext cx="2658656" cy="1080000"/>
          </a:xfrm>
          <a:prstGeom prst="ellipse">
            <a:avLst/>
          </a:prstGeom>
          <a:noFill/>
          <a:ln w="19050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4" name="이등변 삼각형 163"/>
          <p:cNvSpPr/>
          <p:nvPr/>
        </p:nvSpPr>
        <p:spPr>
          <a:xfrm>
            <a:off x="7006303" y="4471258"/>
            <a:ext cx="180000" cy="540000"/>
          </a:xfrm>
          <a:prstGeom prst="triangle">
            <a:avLst/>
          </a:prstGeom>
          <a:solidFill>
            <a:srgbClr val="0070C0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5" name="이등변 삼각형 164"/>
          <p:cNvSpPr/>
          <p:nvPr/>
        </p:nvSpPr>
        <p:spPr>
          <a:xfrm>
            <a:off x="8940850" y="4471258"/>
            <a:ext cx="180000" cy="540000"/>
          </a:xfrm>
          <a:prstGeom prst="triangle">
            <a:avLst/>
          </a:prstGeom>
          <a:solidFill>
            <a:srgbClr val="0070C0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6" name="직사각형 165"/>
          <p:cNvSpPr/>
          <p:nvPr/>
        </p:nvSpPr>
        <p:spPr>
          <a:xfrm>
            <a:off x="7973576" y="4831258"/>
            <a:ext cx="180000" cy="180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7" name="TextBox 166"/>
          <p:cNvSpPr txBox="1"/>
          <p:nvPr/>
        </p:nvSpPr>
        <p:spPr>
          <a:xfrm>
            <a:off x="6578454" y="5011259"/>
            <a:ext cx="103569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100" dirty="0">
                <a:latin typeface="Calibri" panose="020F0502020204030204" pitchFamily="34" charset="0"/>
                <a:cs typeface="Calibri" panose="020F0502020204030204" pitchFamily="34" charset="0"/>
              </a:rPr>
              <a:t>Cell #1 @CC#1</a:t>
            </a:r>
          </a:p>
          <a:p>
            <a:pPr algn="ctr"/>
            <a:r>
              <a:rPr lang="en-US" altLang="ko-KR" sz="1100" dirty="0">
                <a:latin typeface="Calibri" panose="020F0502020204030204" pitchFamily="34" charset="0"/>
                <a:cs typeface="Calibri" panose="020F0502020204030204" pitchFamily="34" charset="0"/>
              </a:rPr>
              <a:t>(PCI #1)</a:t>
            </a:r>
            <a:endParaRPr lang="ko-KR" altLang="en-US" sz="11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8" name="TextBox 167"/>
          <p:cNvSpPr txBox="1"/>
          <p:nvPr/>
        </p:nvSpPr>
        <p:spPr>
          <a:xfrm>
            <a:off x="8513000" y="5729716"/>
            <a:ext cx="103569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100" dirty="0">
                <a:latin typeface="Calibri" panose="020F0502020204030204" pitchFamily="34" charset="0"/>
                <a:cs typeface="Calibri" panose="020F0502020204030204" pitchFamily="34" charset="0"/>
              </a:rPr>
              <a:t>Cell #2 @CC#2</a:t>
            </a:r>
          </a:p>
          <a:p>
            <a:pPr algn="ctr"/>
            <a:r>
              <a:rPr lang="en-US" altLang="ko-KR" sz="1100" dirty="0">
                <a:latin typeface="Calibri" panose="020F0502020204030204" pitchFamily="34" charset="0"/>
                <a:cs typeface="Calibri" panose="020F0502020204030204" pitchFamily="34" charset="0"/>
              </a:rPr>
              <a:t>(PCI #2)</a:t>
            </a:r>
            <a:endParaRPr lang="ko-KR" altLang="en-US" sz="11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9" name="타원 168"/>
          <p:cNvSpPr/>
          <p:nvPr/>
        </p:nvSpPr>
        <p:spPr>
          <a:xfrm>
            <a:off x="7590849" y="5301199"/>
            <a:ext cx="2658656" cy="1080000"/>
          </a:xfrm>
          <a:prstGeom prst="ellipse">
            <a:avLst/>
          </a:prstGeom>
          <a:noFill/>
          <a:ln w="19050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70" name="직선 연결선 169"/>
          <p:cNvCxnSpPr>
            <a:stCxn id="169" idx="6"/>
            <a:endCxn id="163" idx="6"/>
          </p:cNvCxnSpPr>
          <p:nvPr/>
        </p:nvCxnSpPr>
        <p:spPr>
          <a:xfrm flipV="1">
            <a:off x="10249506" y="5011259"/>
            <a:ext cx="1" cy="829941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1" name="직선 연결선 170"/>
          <p:cNvCxnSpPr>
            <a:stCxn id="169" idx="2"/>
            <a:endCxn id="163" idx="2"/>
          </p:cNvCxnSpPr>
          <p:nvPr/>
        </p:nvCxnSpPr>
        <p:spPr>
          <a:xfrm flipV="1">
            <a:off x="7590850" y="5011259"/>
            <a:ext cx="1" cy="829941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2" name="그룹 171"/>
          <p:cNvGrpSpPr/>
          <p:nvPr/>
        </p:nvGrpSpPr>
        <p:grpSpPr>
          <a:xfrm>
            <a:off x="6017638" y="5358842"/>
            <a:ext cx="1135423" cy="1166503"/>
            <a:chOff x="6164686" y="5143875"/>
            <a:chExt cx="1135423" cy="1166503"/>
          </a:xfrm>
        </p:grpSpPr>
        <p:cxnSp>
          <p:nvCxnSpPr>
            <p:cNvPr id="173" name="직선 화살표 연결선 172"/>
            <p:cNvCxnSpPr/>
            <p:nvPr/>
          </p:nvCxnSpPr>
          <p:spPr>
            <a:xfrm flipH="1" flipV="1">
              <a:off x="6428792" y="5305976"/>
              <a:ext cx="0" cy="720000"/>
            </a:xfrm>
            <a:prstGeom prst="straightConnector1">
              <a:avLst/>
            </a:prstGeom>
            <a:ln>
              <a:solidFill>
                <a:srgbClr val="0070C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직선 화살표 연결선 173"/>
            <p:cNvCxnSpPr/>
            <p:nvPr/>
          </p:nvCxnSpPr>
          <p:spPr>
            <a:xfrm>
              <a:off x="6428792" y="6036817"/>
              <a:ext cx="720000" cy="0"/>
            </a:xfrm>
            <a:prstGeom prst="straightConnector1">
              <a:avLst/>
            </a:prstGeom>
            <a:ln>
              <a:solidFill>
                <a:srgbClr val="0070C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5" name="TextBox 174"/>
            <p:cNvSpPr txBox="1"/>
            <p:nvPr/>
          </p:nvSpPr>
          <p:spPr>
            <a:xfrm rot="16200000">
              <a:off x="5777642" y="5530919"/>
              <a:ext cx="103569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100" dirty="0">
                  <a:latin typeface="Calibri" panose="020F0502020204030204" pitchFamily="34" charset="0"/>
                  <a:cs typeface="Calibri" panose="020F0502020204030204" pitchFamily="34" charset="0"/>
                </a:rPr>
                <a:t>Freq. domain</a:t>
              </a:r>
              <a:endParaRPr lang="ko-KR" altLang="en-US" sz="11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76" name="TextBox 175"/>
            <p:cNvSpPr txBox="1"/>
            <p:nvPr/>
          </p:nvSpPr>
          <p:spPr>
            <a:xfrm>
              <a:off x="6264411" y="6048768"/>
              <a:ext cx="103569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100" dirty="0">
                  <a:latin typeface="Calibri" panose="020F0502020204030204" pitchFamily="34" charset="0"/>
                  <a:cs typeface="Calibri" panose="020F0502020204030204" pitchFamily="34" charset="0"/>
                </a:rPr>
                <a:t>Spatial domain</a:t>
              </a:r>
              <a:endParaRPr lang="ko-KR" altLang="en-US" sz="11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177" name="TextBox 176"/>
          <p:cNvSpPr txBox="1"/>
          <p:nvPr/>
        </p:nvSpPr>
        <p:spPr>
          <a:xfrm>
            <a:off x="5520635" y="4038980"/>
            <a:ext cx="49502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>
                <a:latin typeface="Calibri" panose="020F0502020204030204" pitchFamily="34" charset="0"/>
                <a:cs typeface="Calibri" panose="020F0502020204030204" pitchFamily="34" charset="0"/>
              </a:rPr>
              <a:t>Case #4: Conventional CA (ref.)</a:t>
            </a:r>
            <a:endParaRPr lang="ko-KR" altLang="en-US" sz="12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78" name="직선 화살표 연결선 177"/>
          <p:cNvCxnSpPr/>
          <p:nvPr/>
        </p:nvCxnSpPr>
        <p:spPr>
          <a:xfrm>
            <a:off x="7155623" y="4481848"/>
            <a:ext cx="764546" cy="341906"/>
          </a:xfrm>
          <a:prstGeom prst="straightConnector1">
            <a:avLst/>
          </a:prstGeom>
          <a:ln w="19050">
            <a:solidFill>
              <a:srgbClr val="0070C0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9" name="직선 화살표 연결선 178"/>
          <p:cNvCxnSpPr/>
          <p:nvPr/>
        </p:nvCxnSpPr>
        <p:spPr>
          <a:xfrm flipH="1">
            <a:off x="8202065" y="4481848"/>
            <a:ext cx="778290" cy="341906"/>
          </a:xfrm>
          <a:prstGeom prst="straightConnector1">
            <a:avLst/>
          </a:prstGeom>
          <a:ln w="19050">
            <a:solidFill>
              <a:srgbClr val="0070C0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44703125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0" ma:contentTypeDescription="Create a new document." ma:contentTypeScope="" ma:versionID="1bca35888b53bdcafbc32a048fc86e97">
  <xsd:schema xmlns:xsd="http://www.w3.org/2001/XMLSchema" xmlns:xs="http://www.w3.org/2001/XMLSchema" xmlns:p="http://schemas.microsoft.com/office/2006/metadata/properties" xmlns:ns3="6f846979-0e6f-42ff-8b87-e1893efeda99" targetNamespace="http://schemas.microsoft.com/office/2006/metadata/properties" ma:root="true" ma:fieldsID="6c79b581ef95d2945bde3cca6c948926" ns3:_=""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Locatio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description="" ma:internalName="MediaServiceLocation" ma:readOnly="true">
      <xsd:simpleType>
        <xsd:restriction base="dms:Text"/>
      </xsd:simpleType>
    </xsd:element>
    <xsd:element name="MediaServiceOCR" ma:index="13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D110D71-1EEF-4420-B18E-C9C701FA6BBC}">
  <ds:schemaRefs>
    <ds:schemaRef ds:uri="http://purl.org/dc/dcmitype/"/>
    <ds:schemaRef ds:uri="6f846979-0e6f-42ff-8b87-e1893efeda99"/>
    <ds:schemaRef ds:uri="http://schemas.microsoft.com/office/2006/documentManagement/types"/>
    <ds:schemaRef ds:uri="http://purl.org/dc/elements/1.1/"/>
    <ds:schemaRef ds:uri="http://www.w3.org/XML/1998/namespace"/>
    <ds:schemaRef ds:uri="http://schemas.microsoft.com/office/2006/metadata/properties"/>
    <ds:schemaRef ds:uri="http://purl.org/dc/terms/"/>
    <ds:schemaRef ds:uri="http://schemas.microsoft.com/office/infopath/2007/PartnerControls"/>
    <ds:schemaRef ds:uri="http://schemas.openxmlformats.org/package/2006/metadata/core-properties"/>
  </ds:schemaRefs>
</ds:datastoreItem>
</file>

<file path=customXml/itemProps2.xml><?xml version="1.0" encoding="utf-8"?>
<ds:datastoreItem xmlns:ds="http://schemas.openxmlformats.org/officeDocument/2006/customXml" ds:itemID="{5923B50C-52FF-41A9-804E-6851DFBF6F4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B4C11DE-6BD6-4858-846F-143A032F3F4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2304</Words>
  <Application>Microsoft Office PowerPoint</Application>
  <PresentationFormat>Widescreen</PresentationFormat>
  <Paragraphs>284</Paragraphs>
  <Slides>18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31" baseType="lpstr">
      <vt:lpstr>Batang</vt:lpstr>
      <vt:lpstr>굴림</vt:lpstr>
      <vt:lpstr>HY견고딕</vt:lpstr>
      <vt:lpstr>맑은 고딕</vt:lpstr>
      <vt:lpstr>MS Mincho</vt:lpstr>
      <vt:lpstr>Arial</vt:lpstr>
      <vt:lpstr>Calibri</vt:lpstr>
      <vt:lpstr>Calibri Light</vt:lpstr>
      <vt:lpstr>Symbol</vt:lpstr>
      <vt:lpstr>Times New Roman</vt:lpstr>
      <vt:lpstr>Wingdings</vt:lpstr>
      <vt:lpstr>Office Theme</vt:lpstr>
      <vt:lpstr>Visio</vt:lpstr>
      <vt:lpstr>View on Further Enhancements on MIMO for NR</vt:lpstr>
      <vt:lpstr>Multi-beam</vt:lpstr>
      <vt:lpstr>Background</vt:lpstr>
      <vt:lpstr>Targeted scenarios for Rel.17 eBM</vt:lpstr>
      <vt:lpstr>Multi-TRP</vt:lpstr>
      <vt:lpstr>Background</vt:lpstr>
      <vt:lpstr>Multi-TRP – PDCCH repetition (2a)</vt:lpstr>
      <vt:lpstr>Multi-TRP – PUCCH/PUSCH repetition (2a)</vt:lpstr>
      <vt:lpstr>Multi-TRP – Inter-Cell Multi-TRP (2b)</vt:lpstr>
      <vt:lpstr>Multi-TRP – Beam Management Enhancements (2c)</vt:lpstr>
      <vt:lpstr>Multi-TRP – HST-SFN Enhancements (2d)</vt:lpstr>
      <vt:lpstr>SRS</vt:lpstr>
      <vt:lpstr>Background</vt:lpstr>
      <vt:lpstr>SRS enhancements </vt:lpstr>
      <vt:lpstr>CSI</vt:lpstr>
      <vt:lpstr>NC-JT CSI Enhancements (4a)</vt:lpstr>
      <vt:lpstr>Reciprocity based CSI enhancement for FDD (4b)</vt:lpstr>
      <vt:lpstr>Reciprocity based CSI enhancement: Evaluation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>CTPClassification=CTP_NT</cp:keywords>
  <cp:lastModifiedBy/>
  <cp:revision>1</cp:revision>
  <dcterms:created xsi:type="dcterms:W3CDTF">2018-01-12T05:29:14Z</dcterms:created>
  <dcterms:modified xsi:type="dcterms:W3CDTF">2020-06-19T06:33:09Z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a67f46ce-e1a2-40a7-b4ad-580eff7a7b8b</vt:lpwstr>
  </property>
  <property fmtid="{D5CDD505-2E9C-101B-9397-08002B2CF9AE}" pid="3" name="CTP_TimeStamp">
    <vt:lpwstr>2018-01-25 22:59:37Z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NewReviewCycle">
    <vt:lpwstr/>
  </property>
  <property fmtid="{D5CDD505-2E9C-101B-9397-08002B2CF9AE}" pid="9" name="_2015_ms_pID_725343">
    <vt:lpwstr>(2)ZEyeJZvUEBWb9MaZPNmsae/RxvV3+jll6hbCZD1FyT8hsRDPFktg+sGQuXzgM0H0sXz7iihy
WXn0FsQHodcKO2QJzoVmm5N6JCtMS7PucnnNjDHZQsNXR7JVZNJVg1RmkeBOz3vB3BNc7CzQ
ZwsKdVzgGW3ZO1J01YnIE8kLgOZXQ/Y3HjqpGFJAmNq9eWrNX9BesZkvomNX1RnibIVQAaIj
uBQ0hsq81Ni01mrx8M</vt:lpwstr>
  </property>
  <property fmtid="{D5CDD505-2E9C-101B-9397-08002B2CF9AE}" pid="10" name="_2015_ms_pID_7253431">
    <vt:lpwstr>wkzFledQv7Dl2HBlSBn2dWHhjZXfM/zPACW4gQL+T4s5KGXfYuqyoJ
rcsDsfW0WVkQsBSQ/BapotpM9vFdChpgOhQg/RN3CmDqkhtBYwJya4r67dzFbIKhvakwVJV3
Bc7HhSJ6aBk9oJ1JxPzOUpbkxnPQG3oJdECiDejlbx1sBfTwiveaxr5z9xU04dSL1nISjSjt
hfh2wnNZ0pq41l2S</vt:lpwstr>
  </property>
  <property fmtid="{D5CDD505-2E9C-101B-9397-08002B2CF9AE}" pid="11" name="ContentTypeId">
    <vt:lpwstr>0x0101003AA7AC0C743A294CADF60F661720E3E6</vt:lpwstr>
  </property>
  <property fmtid="{D5CDD505-2E9C-101B-9397-08002B2CF9AE}" pid="12" name="MSIP_Label_4327cfd9-47ed-48f1-9376-4ab3148935bb_Enabled">
    <vt:lpwstr>True</vt:lpwstr>
  </property>
  <property fmtid="{D5CDD505-2E9C-101B-9397-08002B2CF9AE}" pid="13" name="MSIP_Label_4327cfd9-47ed-48f1-9376-4ab3148935bb_SiteId">
    <vt:lpwstr>5d471751-9675-428d-917b-70f44f9630b0</vt:lpwstr>
  </property>
  <property fmtid="{D5CDD505-2E9C-101B-9397-08002B2CF9AE}" pid="14" name="MSIP_Label_4327cfd9-47ed-48f1-9376-4ab3148935bb_Owner">
    <vt:lpwstr>iwajlo.angelow@nokia.com</vt:lpwstr>
  </property>
  <property fmtid="{D5CDD505-2E9C-101B-9397-08002B2CF9AE}" pid="15" name="MSIP_Label_4327cfd9-47ed-48f1-9376-4ab3148935bb_SetDate">
    <vt:lpwstr>2020-01-27T16:06:05.5865511Z</vt:lpwstr>
  </property>
  <property fmtid="{D5CDD505-2E9C-101B-9397-08002B2CF9AE}" pid="16" name="MSIP_Label_4327cfd9-47ed-48f1-9376-4ab3148935bb_Name">
    <vt:lpwstr>Personal</vt:lpwstr>
  </property>
  <property fmtid="{D5CDD505-2E9C-101B-9397-08002B2CF9AE}" pid="17" name="MSIP_Label_4327cfd9-47ed-48f1-9376-4ab3148935bb_Application">
    <vt:lpwstr>Microsoft Azure Information Protection</vt:lpwstr>
  </property>
  <property fmtid="{D5CDD505-2E9C-101B-9397-08002B2CF9AE}" pid="18" name="MSIP_Label_4327cfd9-47ed-48f1-9376-4ab3148935bb_ActionId">
    <vt:lpwstr>4237f30d-8287-421e-a003-86892bca6493</vt:lpwstr>
  </property>
  <property fmtid="{D5CDD505-2E9C-101B-9397-08002B2CF9AE}" pid="19" name="MSIP_Label_4327cfd9-47ed-48f1-9376-4ab3148935bb_Extended_MSFT_Method">
    <vt:lpwstr>Manual</vt:lpwstr>
  </property>
  <property fmtid="{D5CDD505-2E9C-101B-9397-08002B2CF9AE}" pid="20" name="Sensitivity">
    <vt:lpwstr>Personal</vt:lpwstr>
  </property>
  <property fmtid="{D5CDD505-2E9C-101B-9397-08002B2CF9AE}" pid="21" name="NSCPROP_SA">
    <vt:lpwstr>C:\Users\samsung\AppData\Local\Microsoft\Windows\INetCache\Content.Outlook\2HVP82UW\draft-RP-20xxx WF RAN4 work load.pptx</vt:lpwstr>
  </property>
</Properties>
</file>