
<file path=[Content_Types].xml><?xml version="1.0" encoding="utf-8"?>
<Types xmlns="http://schemas.openxmlformats.org/package/2006/content-types">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452" r:id="rId2"/>
    <p:sldId id="396" r:id="rId3"/>
    <p:sldId id="742" r:id="rId4"/>
    <p:sldId id="428" r:id="rId5"/>
    <p:sldId id="327" r:id="rId6"/>
    <p:sldId id="676" r:id="rId7"/>
    <p:sldId id="787" r:id="rId8"/>
    <p:sldId id="788" r:id="rId9"/>
    <p:sldId id="795" r:id="rId10"/>
    <p:sldId id="786" r:id="rId11"/>
    <p:sldId id="796" r:id="rId12"/>
    <p:sldId id="789" r:id="rId13"/>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99CC00"/>
    <a:srgbClr val="B1D254"/>
    <a:srgbClr val="FF3300"/>
    <a:srgbClr val="2A6EA8"/>
    <a:srgbClr val="5A8B25"/>
    <a:srgbClr val="72AF2F"/>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92" autoAdjust="0"/>
    <p:restoredTop sz="93624" autoAdjust="0"/>
  </p:normalViewPr>
  <p:slideViewPr>
    <p:cSldViewPr snapToGrid="0">
      <p:cViewPr varScale="1">
        <p:scale>
          <a:sx n="78" d="100"/>
          <a:sy n="78" d="100"/>
        </p:scale>
        <p:origin x="1694"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11</a:t>
            </a:fld>
            <a:endParaRPr lang="en-GB" dirty="0"/>
          </a:p>
        </p:txBody>
      </p:sp>
    </p:spTree>
    <p:extLst>
      <p:ext uri="{BB962C8B-B14F-4D97-AF65-F5344CB8AC3E}">
        <p14:creationId xmlns:p14="http://schemas.microsoft.com/office/powerpoint/2010/main" val="1211571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5749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4</a:t>
            </a:fld>
            <a:endParaRPr lang="en-GB" altLang="en-US" dirty="0"/>
          </a:p>
        </p:txBody>
      </p:sp>
    </p:spTree>
    <p:extLst>
      <p:ext uri="{BB962C8B-B14F-4D97-AF65-F5344CB8AC3E}">
        <p14:creationId xmlns:p14="http://schemas.microsoft.com/office/powerpoint/2010/main" val="262665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9FDB58-73C4-413E-BB6C-BBE882DFCE1B}" type="slidenum">
              <a:rPr lang="en-GB" altLang="en-US" smtClean="0"/>
              <a:pPr/>
              <a:t>5</a:t>
            </a:fld>
            <a:endParaRPr lang="en-GB" altLang="en-US" dirty="0"/>
          </a:p>
        </p:txBody>
      </p:sp>
    </p:spTree>
    <p:extLst>
      <p:ext uri="{BB962C8B-B14F-4D97-AF65-F5344CB8AC3E}">
        <p14:creationId xmlns:p14="http://schemas.microsoft.com/office/powerpoint/2010/main" val="3774273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6</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3454346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1007283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2559664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10</a:t>
            </a:fld>
            <a:endParaRPr lang="en-GB" dirty="0"/>
          </a:p>
        </p:txBody>
      </p:sp>
    </p:spTree>
    <p:extLst>
      <p:ext uri="{BB962C8B-B14F-4D97-AF65-F5344CB8AC3E}">
        <p14:creationId xmlns:p14="http://schemas.microsoft.com/office/powerpoint/2010/main" val="4266136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 3GPP 2020                              RAN6 Status Report to RAN #88e                      RP-200530</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35083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TSG-RAN #88e				</a:t>
            </a:r>
            <a:r>
              <a:rPr lang="en-GB" altLang="en-US" sz="2000" b="1" i="1" dirty="0">
                <a:solidFill>
                  <a:srgbClr val="0000CC"/>
                </a:solidFill>
                <a:latin typeface="Arial" charset="0"/>
                <a:cs typeface="Times New Roman" pitchFamily="18" charset="0"/>
              </a:rPr>
              <a:t>RP-200530</a:t>
            </a:r>
            <a:endParaRPr lang="en-GB" altLang="en-US" sz="2000" b="1" i="1" dirty="0">
              <a:highlight>
                <a:srgbClr val="FFFF00"/>
              </a:highlight>
              <a:latin typeface="Arial" charset="0"/>
              <a:cs typeface="Times New Roman" pitchFamily="18" charset="0"/>
            </a:endParaRPr>
          </a:p>
          <a:p>
            <a:pPr eaLnBrk="1" hangingPunct="1">
              <a:spcBef>
                <a:spcPct val="50000"/>
              </a:spcBef>
              <a:buFontTx/>
              <a:buNone/>
            </a:pPr>
            <a:r>
              <a:rPr lang="en-US" altLang="en-US" sz="2000" b="1" i="1" dirty="0">
                <a:latin typeface="Arial" charset="0"/>
                <a:cs typeface="Times New Roman" pitchFamily="18" charset="0"/>
              </a:rPr>
              <a:t>Electronic Meeting, June 29 – July 3, 2020</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a:latin typeface="Arial" charset="0"/>
              </a:rPr>
              <a:t>RAN6 Chair:          	Juergen Hofmann (NOKIA)</a:t>
            </a:r>
          </a:p>
          <a:p>
            <a:pPr marL="0" indent="0">
              <a:buFontTx/>
              <a:buNone/>
              <a:tabLst>
                <a:tab pos="2511425" algn="l"/>
                <a:tab pos="2873375" algn="l"/>
              </a:tabLst>
            </a:pPr>
            <a:r>
              <a:rPr lang="en-GB" altLang="en-US" sz="1600" dirty="0">
                <a:latin typeface="Arial" charset="0"/>
              </a:rPr>
              <a:t>RAN6 Secretary: 		Joern Krause (ETSI MCC)</a:t>
            </a: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WG6</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#88e</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834" y="274638"/>
            <a:ext cx="6828554" cy="1143000"/>
          </a:xfrm>
        </p:spPr>
        <p:txBody>
          <a:bodyPr/>
          <a:lstStyle/>
          <a:p>
            <a:pPr algn="l"/>
            <a:r>
              <a:rPr lang="en-US" dirty="0"/>
              <a:t>Other technical work</a:t>
            </a:r>
          </a:p>
        </p:txBody>
      </p:sp>
      <p:sp>
        <p:nvSpPr>
          <p:cNvPr id="3" name="Content Placeholder 2"/>
          <p:cNvSpPr>
            <a:spLocks noGrp="1"/>
          </p:cNvSpPr>
          <p:nvPr>
            <p:ph idx="1"/>
          </p:nvPr>
        </p:nvSpPr>
        <p:spPr>
          <a:xfrm>
            <a:off x="462835" y="1242645"/>
            <a:ext cx="8543514" cy="5207315"/>
          </a:xfrm>
        </p:spPr>
        <p:txBody>
          <a:bodyPr/>
          <a:lstStyle/>
          <a:p>
            <a:pPr marL="0" indent="0">
              <a:lnSpc>
                <a:spcPct val="90000"/>
              </a:lnSpc>
              <a:spcBef>
                <a:spcPts val="0"/>
              </a:spcBef>
              <a:spcAft>
                <a:spcPts val="600"/>
              </a:spcAft>
              <a:buNone/>
            </a:pPr>
            <a:r>
              <a:rPr lang="en-GB" sz="2000" b="1" dirty="0">
                <a:solidFill>
                  <a:srgbClr val="0000FF"/>
                </a:solidFill>
              </a:rPr>
              <a:t>Transfer of rapporteur responsibilities for </a:t>
            </a:r>
            <a:r>
              <a:rPr lang="en-US" sz="2000" b="1" dirty="0">
                <a:solidFill>
                  <a:srgbClr val="0000FF"/>
                </a:solidFill>
              </a:rPr>
              <a:t>UMTS 25.xxx specifications and GERAN 4x.xxx and 5x.xxx specifications </a:t>
            </a:r>
            <a:endParaRPr lang="en-GB" sz="2000" b="1" dirty="0">
              <a:solidFill>
                <a:srgbClr val="0000FF"/>
              </a:solidFill>
            </a:endParaRPr>
          </a:p>
          <a:p>
            <a:pPr>
              <a:lnSpc>
                <a:spcPct val="88000"/>
              </a:lnSpc>
              <a:spcBef>
                <a:spcPts val="0"/>
              </a:spcBef>
            </a:pPr>
            <a:r>
              <a:rPr lang="en-US" sz="1800" dirty="0"/>
              <a:t>Progress reached based on </a:t>
            </a:r>
            <a:r>
              <a:rPr lang="en-US" sz="1800" dirty="0">
                <a:solidFill>
                  <a:srgbClr val="0000FF"/>
                </a:solidFill>
              </a:rPr>
              <a:t>R6-200047 </a:t>
            </a:r>
            <a:r>
              <a:rPr lang="en-US" sz="1800" dirty="0"/>
              <a:t>(Chairman) providing updated status on specification rapporteurs based on feedback prior to RAN6 #16 Decision Telco. Noted.</a:t>
            </a:r>
          </a:p>
          <a:p>
            <a:pPr marL="536575" lvl="1" indent="-182563">
              <a:lnSpc>
                <a:spcPct val="88000"/>
              </a:lnSpc>
              <a:spcBef>
                <a:spcPts val="300"/>
              </a:spcBef>
            </a:pPr>
            <a:r>
              <a:rPr lang="en-US" sz="1600" dirty="0"/>
              <a:t>For TS’s</a:t>
            </a:r>
            <a:r>
              <a:rPr lang="en-GB" sz="1600" dirty="0"/>
              <a:t>, the update was completed except for 4 UTRAN TDD specs, which were left to be confirmed before RAN #88e.  </a:t>
            </a:r>
          </a:p>
          <a:p>
            <a:pPr marL="536575" lvl="1" indent="-182563">
              <a:lnSpc>
                <a:spcPct val="88000"/>
              </a:lnSpc>
              <a:spcBef>
                <a:spcPts val="300"/>
              </a:spcBef>
            </a:pPr>
            <a:r>
              <a:rPr lang="en-GB" sz="1600" dirty="0"/>
              <a:t>As no confirmation from rapporteurs was obtained, these UTRAN TDD specs were reassigned to Dr. Gerardo Medina (Ericsson) who had volunteered to take over the responsibility.</a:t>
            </a:r>
          </a:p>
          <a:p>
            <a:pPr marL="536575" lvl="1" indent="-182563">
              <a:lnSpc>
                <a:spcPct val="88000"/>
              </a:lnSpc>
              <a:spcBef>
                <a:spcPts val="300"/>
              </a:spcBef>
            </a:pPr>
            <a:endParaRPr lang="en-GB" sz="1600" dirty="0"/>
          </a:p>
          <a:p>
            <a:pPr marL="536575" lvl="1" indent="-182563">
              <a:lnSpc>
                <a:spcPct val="88000"/>
              </a:lnSpc>
              <a:spcBef>
                <a:spcPts val="300"/>
              </a:spcBef>
            </a:pPr>
            <a:endParaRPr lang="en-GB" sz="1600" dirty="0"/>
          </a:p>
          <a:p>
            <a:pPr marL="354012" lvl="1" indent="0">
              <a:lnSpc>
                <a:spcPct val="88000"/>
              </a:lnSpc>
              <a:spcBef>
                <a:spcPts val="300"/>
              </a:spcBef>
              <a:buNone/>
            </a:pPr>
            <a:endParaRPr lang="en-GB" sz="1600" dirty="0"/>
          </a:p>
          <a:p>
            <a:pPr marL="354012" lvl="1" indent="0">
              <a:lnSpc>
                <a:spcPct val="88000"/>
              </a:lnSpc>
              <a:spcBef>
                <a:spcPts val="300"/>
              </a:spcBef>
              <a:buNone/>
            </a:pPr>
            <a:endParaRPr lang="en-GB" sz="1600" dirty="0"/>
          </a:p>
          <a:p>
            <a:pPr marL="354012" lvl="1" indent="0">
              <a:lnSpc>
                <a:spcPct val="88000"/>
              </a:lnSpc>
              <a:spcBef>
                <a:spcPts val="300"/>
              </a:spcBef>
              <a:buNone/>
            </a:pPr>
            <a:endParaRPr lang="en-GB" sz="1600" dirty="0"/>
          </a:p>
          <a:p>
            <a:pPr marL="536575" lvl="1" indent="-182563">
              <a:lnSpc>
                <a:spcPct val="88000"/>
              </a:lnSpc>
              <a:spcBef>
                <a:spcPts val="1400"/>
              </a:spcBef>
            </a:pPr>
            <a:r>
              <a:rPr lang="en-GB" sz="1600" dirty="0"/>
              <a:t>The updated status on RAN6 rapporteur responsibilities is contributed in the zip attachment of this RAN6 status report. Updated responsibility for TS 25.224 and TS 25.225 (both maintained by InterDigital) to be taken into account.</a:t>
            </a:r>
          </a:p>
          <a:p>
            <a:pPr marL="536575" lvl="1" indent="-182563">
              <a:lnSpc>
                <a:spcPct val="88000"/>
              </a:lnSpc>
              <a:spcBef>
                <a:spcPts val="300"/>
              </a:spcBef>
            </a:pPr>
            <a:r>
              <a:rPr lang="en-GB" sz="1600" dirty="0"/>
              <a:t>For TR’s, it was concluded that no updates to rapporteur responsibilities will be made. </a:t>
            </a:r>
            <a:endParaRPr lang="en-US" sz="1600" dirty="0"/>
          </a:p>
          <a:p>
            <a:pPr marL="0" lvl="1" indent="0">
              <a:lnSpc>
                <a:spcPct val="88000"/>
              </a:lnSpc>
              <a:spcBef>
                <a:spcPts val="0"/>
              </a:spcBef>
              <a:buNone/>
            </a:pPr>
            <a:r>
              <a:rPr lang="en-US" sz="3200" dirty="0">
                <a:solidFill>
                  <a:srgbClr val="FF0000"/>
                </a:solidFill>
                <a:latin typeface="+mj-lt"/>
              </a:rPr>
              <a:t>Work plan</a:t>
            </a:r>
            <a:endParaRPr lang="en-US" sz="3200" dirty="0">
              <a:latin typeface="+mj-lt"/>
            </a:endParaRPr>
          </a:p>
          <a:p>
            <a:pPr>
              <a:lnSpc>
                <a:spcPct val="88000"/>
              </a:lnSpc>
            </a:pPr>
            <a:r>
              <a:rPr lang="en-GB" sz="1800" dirty="0">
                <a:solidFill>
                  <a:srgbClr val="000000"/>
                </a:solidFill>
                <a:latin typeface="Calibri" panose="020F0502020204030204" pitchFamily="34" charset="0"/>
              </a:rPr>
              <a:t>RAN6 work plan: </a:t>
            </a:r>
            <a:r>
              <a:rPr lang="en-GB" sz="1800" dirty="0">
                <a:solidFill>
                  <a:srgbClr val="0000FF"/>
                </a:solidFill>
                <a:latin typeface="Calibri" panose="020F0502020204030204" pitchFamily="34" charset="0"/>
              </a:rPr>
              <a:t>R6-190048 </a:t>
            </a:r>
            <a:r>
              <a:rPr lang="en-GB" sz="1800" dirty="0">
                <a:latin typeface="Calibri" panose="020F0502020204030204" pitchFamily="34" charset="0"/>
              </a:rPr>
              <a:t>with completion of SRVCC from 5G to 3G (Rel-16) agreed.</a:t>
            </a:r>
            <a:r>
              <a:rPr lang="en-GB" sz="1800" dirty="0">
                <a:solidFill>
                  <a:srgbClr val="0000FF"/>
                </a:solidFill>
                <a:latin typeface="Calibri" panose="020F0502020204030204" pitchFamily="34" charset="0"/>
              </a:rPr>
              <a:t> </a:t>
            </a:r>
            <a:endParaRPr lang="en-GB" sz="1200" dirty="0">
              <a:latin typeface="Calibri" panose="020F0502020204030204" pitchFamily="34" charset="0"/>
            </a:endParaRPr>
          </a:p>
        </p:txBody>
      </p:sp>
      <p:graphicFrame>
        <p:nvGraphicFramePr>
          <p:cNvPr id="5" name="Table 4">
            <a:extLst>
              <a:ext uri="{FF2B5EF4-FFF2-40B4-BE49-F238E27FC236}">
                <a16:creationId xmlns:a16="http://schemas.microsoft.com/office/drawing/2014/main" id="{A69B0834-6EDA-4D09-B679-C66FFA3D1623}"/>
              </a:ext>
            </a:extLst>
          </p:cNvPr>
          <p:cNvGraphicFramePr>
            <a:graphicFrameLocks noGrp="1"/>
          </p:cNvGraphicFramePr>
          <p:nvPr>
            <p:extLst>
              <p:ext uri="{D42A27DB-BD31-4B8C-83A1-F6EECF244321}">
                <p14:modId xmlns:p14="http://schemas.microsoft.com/office/powerpoint/2010/main" val="1126010368"/>
              </p:ext>
            </p:extLst>
          </p:nvPr>
        </p:nvGraphicFramePr>
        <p:xfrm>
          <a:off x="2254788" y="3353842"/>
          <a:ext cx="3851044" cy="1386350"/>
        </p:xfrm>
        <a:graphic>
          <a:graphicData uri="http://schemas.openxmlformats.org/drawingml/2006/table">
            <a:tbl>
              <a:tblPr firstRow="1" firstCol="1" bandRow="1">
                <a:tableStyleId>{5C22544A-7EE6-4342-B048-85BDC9FD1C3A}</a:tableStyleId>
              </a:tblPr>
              <a:tblGrid>
                <a:gridCol w="1030036">
                  <a:extLst>
                    <a:ext uri="{9D8B030D-6E8A-4147-A177-3AD203B41FA5}">
                      <a16:colId xmlns:a16="http://schemas.microsoft.com/office/drawing/2014/main" val="4257530348"/>
                    </a:ext>
                  </a:extLst>
                </a:gridCol>
                <a:gridCol w="2821008">
                  <a:extLst>
                    <a:ext uri="{9D8B030D-6E8A-4147-A177-3AD203B41FA5}">
                      <a16:colId xmlns:a16="http://schemas.microsoft.com/office/drawing/2014/main" val="2104500672"/>
                    </a:ext>
                  </a:extLst>
                </a:gridCol>
              </a:tblGrid>
              <a:tr h="277270">
                <a:tc gridSpan="2">
                  <a:txBody>
                    <a:bodyPr/>
                    <a:lstStyle/>
                    <a:p>
                      <a:pPr>
                        <a:spcAft>
                          <a:spcPts val="300"/>
                        </a:spcAft>
                      </a:pPr>
                      <a:r>
                        <a:rPr lang="en-US" sz="1400" dirty="0">
                          <a:effectLst/>
                        </a:rPr>
                        <a:t>UTRAN</a:t>
                      </a:r>
                      <a:endParaRPr lang="en-US" sz="1400" dirty="0">
                        <a:effectLst/>
                        <a:latin typeface="Calibri" panose="020F0502020204030204" pitchFamily="34" charset="0"/>
                        <a:ea typeface="Calibri" panose="020F050202020403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3287786941"/>
                  </a:ext>
                </a:extLst>
              </a:tr>
              <a:tr h="277270">
                <a:tc>
                  <a:txBody>
                    <a:bodyPr/>
                    <a:lstStyle/>
                    <a:p>
                      <a:pPr>
                        <a:spcAft>
                          <a:spcPts val="300"/>
                        </a:spcAft>
                      </a:pPr>
                      <a:r>
                        <a:rPr lang="en-US" sz="1400" dirty="0">
                          <a:effectLst/>
                        </a:rPr>
                        <a:t>TS 25.202</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a:spcAft>
                          <a:spcPts val="300"/>
                        </a:spcAft>
                      </a:pPr>
                      <a:r>
                        <a:rPr lang="en-US" sz="1400" dirty="0">
                          <a:effectLst/>
                        </a:rPr>
                        <a:t>Dr. Medina, Gerardo (Ericsson)</a:t>
                      </a:r>
                      <a:endParaRPr lang="en-US" sz="14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168312139"/>
                  </a:ext>
                </a:extLst>
              </a:tr>
              <a:tr h="277270">
                <a:tc>
                  <a:txBody>
                    <a:bodyPr/>
                    <a:lstStyle/>
                    <a:p>
                      <a:pPr>
                        <a:spcAft>
                          <a:spcPts val="300"/>
                        </a:spcAft>
                      </a:pPr>
                      <a:r>
                        <a:rPr lang="en-US" sz="1400" dirty="0">
                          <a:effectLst/>
                        </a:rPr>
                        <a:t>TS 25.221</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Dr. Medina, Gerardo (Ericsson)</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1413778223"/>
                  </a:ext>
                </a:extLst>
              </a:tr>
              <a:tr h="277270">
                <a:tc>
                  <a:txBody>
                    <a:bodyPr/>
                    <a:lstStyle/>
                    <a:p>
                      <a:pPr>
                        <a:spcAft>
                          <a:spcPts val="300"/>
                        </a:spcAft>
                      </a:pPr>
                      <a:r>
                        <a:rPr lang="en-US" sz="1400" dirty="0">
                          <a:effectLst/>
                        </a:rPr>
                        <a:t>TS 25.222</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Dr. Medina, Gerardo (Ericsson)</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3371234131"/>
                  </a:ext>
                </a:extLst>
              </a:tr>
              <a:tr h="277270">
                <a:tc>
                  <a:txBody>
                    <a:bodyPr/>
                    <a:lstStyle/>
                    <a:p>
                      <a:pPr>
                        <a:spcAft>
                          <a:spcPts val="300"/>
                        </a:spcAft>
                      </a:pPr>
                      <a:r>
                        <a:rPr lang="en-US" sz="1400" dirty="0">
                          <a:effectLst/>
                        </a:rPr>
                        <a:t>TS 25.223</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Dr. Medina, Gerardo (Ericsson)</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3398503700"/>
                  </a:ext>
                </a:extLst>
              </a:tr>
            </a:tbl>
          </a:graphicData>
        </a:graphic>
      </p:graphicFrame>
    </p:spTree>
    <p:extLst>
      <p:ext uri="{BB962C8B-B14F-4D97-AF65-F5344CB8AC3E}">
        <p14:creationId xmlns:p14="http://schemas.microsoft.com/office/powerpoint/2010/main" val="156810148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834" y="274638"/>
            <a:ext cx="6921192" cy="1143000"/>
          </a:xfrm>
        </p:spPr>
        <p:txBody>
          <a:bodyPr/>
          <a:lstStyle/>
          <a:p>
            <a:pPr algn="l"/>
            <a:r>
              <a:rPr lang="en-US" dirty="0"/>
              <a:t>Removal of GERAN Iu Mode from Rel-12</a:t>
            </a:r>
          </a:p>
        </p:txBody>
      </p:sp>
      <p:sp>
        <p:nvSpPr>
          <p:cNvPr id="3" name="Content Placeholder 2"/>
          <p:cNvSpPr>
            <a:spLocks noGrp="1"/>
          </p:cNvSpPr>
          <p:nvPr>
            <p:ph idx="1"/>
          </p:nvPr>
        </p:nvSpPr>
        <p:spPr>
          <a:xfrm>
            <a:off x="462834" y="1242645"/>
            <a:ext cx="8681166" cy="5207315"/>
          </a:xfrm>
        </p:spPr>
        <p:txBody>
          <a:bodyPr/>
          <a:lstStyle/>
          <a:p>
            <a:pPr marL="0" indent="0">
              <a:lnSpc>
                <a:spcPct val="90000"/>
              </a:lnSpc>
              <a:spcBef>
                <a:spcPts val="0"/>
              </a:spcBef>
              <a:spcAft>
                <a:spcPts val="600"/>
              </a:spcAft>
              <a:buNone/>
            </a:pPr>
            <a:r>
              <a:rPr lang="en-US" sz="2000" b="1" dirty="0">
                <a:solidFill>
                  <a:srgbClr val="0000FF"/>
                </a:solidFill>
              </a:rPr>
              <a:t>Withdrawal of GERAN Iu Mode specs TS 44.118 and TS 44.160 </a:t>
            </a:r>
            <a:endParaRPr lang="en-GB" sz="2000" b="1" dirty="0">
              <a:solidFill>
                <a:srgbClr val="0000FF"/>
              </a:solidFill>
            </a:endParaRPr>
          </a:p>
          <a:p>
            <a:pPr>
              <a:lnSpc>
                <a:spcPct val="90000"/>
              </a:lnSpc>
              <a:spcBef>
                <a:spcPts val="0"/>
              </a:spcBef>
            </a:pPr>
            <a:r>
              <a:rPr lang="en-US" sz="1800" dirty="0"/>
              <a:t>The withdrawal of GERAN Iu mode specs TS 44.118 and TS 44.160 from Release 12 was decided at RAN #76. RAN and CT groups were tasked to remove references to these specs.</a:t>
            </a:r>
          </a:p>
          <a:p>
            <a:pPr>
              <a:lnSpc>
                <a:spcPct val="90000"/>
              </a:lnSpc>
              <a:spcBef>
                <a:spcPts val="0"/>
              </a:spcBef>
            </a:pPr>
            <a:r>
              <a:rPr lang="en-US" sz="1800" dirty="0"/>
              <a:t>At RAN #77, the withdrawal of both GERAN Iu mode specs was confirmed.</a:t>
            </a:r>
          </a:p>
          <a:p>
            <a:pPr>
              <a:lnSpc>
                <a:spcPct val="90000"/>
              </a:lnSpc>
              <a:spcBef>
                <a:spcPts val="0"/>
              </a:spcBef>
            </a:pPr>
            <a:r>
              <a:rPr lang="en-US" sz="1800" dirty="0"/>
              <a:t>Though, as observed by 3GPP Specification Manager and RAN6 Secretary, there are still specifications from Rel-12 including references to both specs, in particular: </a:t>
            </a:r>
          </a:p>
          <a:p>
            <a:pPr marL="0" indent="0">
              <a:lnSpc>
                <a:spcPct val="90000"/>
              </a:lnSpc>
              <a:spcBef>
                <a:spcPts val="0"/>
              </a:spcBef>
              <a:buNone/>
            </a:pPr>
            <a:endParaRPr lang="en-US" sz="1800" dirty="0"/>
          </a:p>
          <a:p>
            <a:pPr>
              <a:lnSpc>
                <a:spcPct val="90000"/>
              </a:lnSpc>
              <a:spcBef>
                <a:spcPts val="0"/>
              </a:spcBef>
            </a:pPr>
            <a:endParaRPr lang="en-US" sz="1800" dirty="0"/>
          </a:p>
          <a:p>
            <a:pPr>
              <a:lnSpc>
                <a:spcPct val="90000"/>
              </a:lnSpc>
              <a:spcBef>
                <a:spcPts val="0"/>
              </a:spcBef>
            </a:pPr>
            <a:endParaRPr lang="en-US" sz="1800" dirty="0"/>
          </a:p>
          <a:p>
            <a:pPr>
              <a:lnSpc>
                <a:spcPct val="90000"/>
              </a:lnSpc>
              <a:spcBef>
                <a:spcPts val="0"/>
              </a:spcBef>
            </a:pPr>
            <a:endParaRPr lang="en-US" sz="1800" dirty="0"/>
          </a:p>
          <a:p>
            <a:pPr marL="0" indent="0">
              <a:lnSpc>
                <a:spcPct val="90000"/>
              </a:lnSpc>
              <a:spcBef>
                <a:spcPts val="0"/>
              </a:spcBef>
              <a:buNone/>
            </a:pPr>
            <a:endParaRPr lang="en-US" sz="1800" dirty="0"/>
          </a:p>
          <a:p>
            <a:pPr>
              <a:lnSpc>
                <a:spcPct val="90000"/>
              </a:lnSpc>
              <a:spcBef>
                <a:spcPts val="600"/>
              </a:spcBef>
            </a:pPr>
            <a:r>
              <a:rPr lang="en-US" sz="1800" dirty="0"/>
              <a:t>CT1 informed TSG RAN per their LS on removal of GERAN Iu mode in </a:t>
            </a:r>
            <a:r>
              <a:rPr lang="en-US" sz="1800" dirty="0">
                <a:solidFill>
                  <a:srgbClr val="0000FF"/>
                </a:solidFill>
              </a:rPr>
              <a:t>RP-171529</a:t>
            </a:r>
            <a:r>
              <a:rPr lang="en-US" sz="1800" dirty="0"/>
              <a:t> they are replacing references to both GERAN Iu spec’s in their specs from Rel-12, by references to Rel-11. </a:t>
            </a:r>
          </a:p>
          <a:p>
            <a:pPr>
              <a:lnSpc>
                <a:spcPct val="90000"/>
              </a:lnSpc>
              <a:spcBef>
                <a:spcPts val="0"/>
              </a:spcBef>
            </a:pPr>
            <a:r>
              <a:rPr lang="en-US" sz="1800" dirty="0"/>
              <a:t>The same approach is taken for removal of GERAN Iu mode spec references in TR 45.902. Four CRs to RAN #88e plenary are submitted (on behalf of Nokia, Nokia Shanghai Bell) to remove references to TS 44.118 and TS 44.160 in TR 45.902 for Rel-12 to Rel-15. </a:t>
            </a:r>
          </a:p>
          <a:p>
            <a:pPr>
              <a:lnSpc>
                <a:spcPct val="90000"/>
              </a:lnSpc>
              <a:spcBef>
                <a:spcPts val="0"/>
              </a:spcBef>
            </a:pPr>
            <a:r>
              <a:rPr lang="en-US" sz="1800" dirty="0"/>
              <a:t>With these corrections, both GERAN Iu mode specs can be withdrawn from Release 12.</a:t>
            </a:r>
            <a:endParaRPr lang="en-US" sz="2000" dirty="0"/>
          </a:p>
        </p:txBody>
      </p:sp>
      <p:graphicFrame>
        <p:nvGraphicFramePr>
          <p:cNvPr id="5" name="Table 4">
            <a:extLst>
              <a:ext uri="{FF2B5EF4-FFF2-40B4-BE49-F238E27FC236}">
                <a16:creationId xmlns:a16="http://schemas.microsoft.com/office/drawing/2014/main" id="{B338F3B8-DCE1-45C8-B5B6-FFD0B00C28DA}"/>
              </a:ext>
            </a:extLst>
          </p:cNvPr>
          <p:cNvGraphicFramePr>
            <a:graphicFrameLocks noGrp="1"/>
          </p:cNvGraphicFramePr>
          <p:nvPr>
            <p:extLst>
              <p:ext uri="{D42A27DB-BD31-4B8C-83A1-F6EECF244321}">
                <p14:modId xmlns:p14="http://schemas.microsoft.com/office/powerpoint/2010/main" val="59608084"/>
              </p:ext>
            </p:extLst>
          </p:nvPr>
        </p:nvGraphicFramePr>
        <p:xfrm>
          <a:off x="1676910" y="3113798"/>
          <a:ext cx="6115363" cy="1276902"/>
        </p:xfrm>
        <a:graphic>
          <a:graphicData uri="http://schemas.openxmlformats.org/drawingml/2006/table">
            <a:tbl>
              <a:tblPr firstRow="1" firstCol="1" bandRow="1">
                <a:tableStyleId>{5C22544A-7EE6-4342-B048-85BDC9FD1C3A}</a:tableStyleId>
              </a:tblPr>
              <a:tblGrid>
                <a:gridCol w="953428">
                  <a:extLst>
                    <a:ext uri="{9D8B030D-6E8A-4147-A177-3AD203B41FA5}">
                      <a16:colId xmlns:a16="http://schemas.microsoft.com/office/drawing/2014/main" val="4257530348"/>
                    </a:ext>
                  </a:extLst>
                </a:gridCol>
                <a:gridCol w="968268">
                  <a:extLst>
                    <a:ext uri="{9D8B030D-6E8A-4147-A177-3AD203B41FA5}">
                      <a16:colId xmlns:a16="http://schemas.microsoft.com/office/drawing/2014/main" val="2104500672"/>
                    </a:ext>
                  </a:extLst>
                </a:gridCol>
                <a:gridCol w="4193667">
                  <a:extLst>
                    <a:ext uri="{9D8B030D-6E8A-4147-A177-3AD203B41FA5}">
                      <a16:colId xmlns:a16="http://schemas.microsoft.com/office/drawing/2014/main" val="1578882550"/>
                    </a:ext>
                  </a:extLst>
                </a:gridCol>
              </a:tblGrid>
              <a:tr h="283394">
                <a:tc gridSpan="3">
                  <a:txBody>
                    <a:bodyPr/>
                    <a:lstStyle/>
                    <a:p>
                      <a:pPr>
                        <a:spcAft>
                          <a:spcPts val="300"/>
                        </a:spcAft>
                      </a:pPr>
                      <a:r>
                        <a:rPr lang="de-DE" sz="1400" dirty="0">
                          <a:effectLst/>
                          <a:latin typeface="Calibri" panose="020F0502020204030204" pitchFamily="34" charset="0"/>
                          <a:ea typeface="Calibri" panose="020F0502020204030204" pitchFamily="34" charset="0"/>
                        </a:rPr>
                        <a:t>S</a:t>
                      </a:r>
                      <a:r>
                        <a:rPr lang="en-US" sz="1400" dirty="0">
                          <a:effectLst/>
                          <a:latin typeface="Calibri" panose="020F0502020204030204" pitchFamily="34" charset="0"/>
                          <a:ea typeface="Calibri" panose="020F0502020204030204" pitchFamily="34" charset="0"/>
                        </a:rPr>
                        <a:t>pecs with references to TS 44.118 and TS 44.160</a:t>
                      </a: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87786941"/>
                  </a:ext>
                </a:extLst>
              </a:tr>
              <a:tr h="283394">
                <a:tc>
                  <a:txBody>
                    <a:bodyPr/>
                    <a:lstStyle/>
                    <a:p>
                      <a:pPr>
                        <a:spcAft>
                          <a:spcPts val="300"/>
                        </a:spcAft>
                      </a:pPr>
                      <a:r>
                        <a:rPr lang="en-US" sz="1400" dirty="0">
                          <a:effectLst/>
                        </a:rPr>
                        <a:t>TS 23.034</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a:spcAft>
                          <a:spcPts val="300"/>
                        </a:spcAft>
                      </a:pPr>
                      <a:r>
                        <a:rPr lang="de-DE" sz="1400" dirty="0">
                          <a:effectLst/>
                          <a:latin typeface="Calibri" panose="020F0502020204030204" pitchFamily="34" charset="0"/>
                          <a:ea typeface="Calibri" panose="020F0502020204030204" pitchFamily="34" charset="0"/>
                        </a:rPr>
                        <a:t>CT1 </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a:spcAft>
                          <a:spcPts val="300"/>
                        </a:spcAft>
                      </a:pPr>
                      <a:r>
                        <a:rPr lang="de-DE" sz="1400" dirty="0">
                          <a:effectLst/>
                          <a:latin typeface="Calibri" panose="020F0502020204030204" pitchFamily="34" charset="0"/>
                          <a:ea typeface="Calibri" panose="020F0502020204030204" pitchFamily="34" charset="0"/>
                        </a:rPr>
                        <a:t>[21] TS 44.118, 1 reference to Rel-11 exists</a:t>
                      </a:r>
                      <a:endParaRPr lang="en-US" sz="14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168312139"/>
                  </a:ext>
                </a:extLst>
              </a:tr>
              <a:tr h="283394">
                <a:tc>
                  <a:txBody>
                    <a:bodyPr/>
                    <a:lstStyle/>
                    <a:p>
                      <a:pPr>
                        <a:spcAft>
                          <a:spcPts val="300"/>
                        </a:spcAft>
                      </a:pPr>
                      <a:r>
                        <a:rPr lang="en-US" sz="1400" dirty="0">
                          <a:effectLst/>
                        </a:rPr>
                        <a:t>TS 24.008</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de-DE"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CT1</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de-DE"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[111] </a:t>
                      </a:r>
                      <a:r>
                        <a:rPr lang="de-DE" sz="1400" dirty="0">
                          <a:effectLst/>
                          <a:latin typeface="Calibri" panose="020F0502020204030204" pitchFamily="34" charset="0"/>
                          <a:ea typeface="Calibri" panose="020F0502020204030204" pitchFamily="34" charset="0"/>
                        </a:rPr>
                        <a:t>TS 44.118, 39 references to Rel-11 exist</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extLst>
                  <a:ext uri="{0D108BD9-81ED-4DB2-BD59-A6C34878D82A}">
                    <a16:rowId xmlns:a16="http://schemas.microsoft.com/office/drawing/2014/main" val="1413778223"/>
                  </a:ext>
                </a:extLst>
              </a:tr>
              <a:tr h="421208">
                <a:tc>
                  <a:txBody>
                    <a:bodyPr/>
                    <a:lstStyle/>
                    <a:p>
                      <a:pPr>
                        <a:spcAft>
                          <a:spcPts val="300"/>
                        </a:spcAft>
                      </a:pPr>
                      <a:r>
                        <a:rPr lang="en-US" sz="1400" dirty="0">
                          <a:effectLst/>
                        </a:rPr>
                        <a:t>TR 45.902</a:t>
                      </a:r>
                      <a:endParaRPr lang="en-US" sz="1400" dirty="0">
                        <a:effectLst/>
                        <a:latin typeface="Calibri" panose="020F0502020204030204" pitchFamily="34" charset="0"/>
                        <a:ea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de-DE" sz="1400" b="0" i="0" u="none" strike="noStrike" kern="1200" cap="none" spc="0" normalizeH="0" baseline="0" noProof="0" dirty="0">
                          <a:ln>
                            <a:noFill/>
                          </a:ln>
                          <a:solidFill>
                            <a:srgbClr val="000000"/>
                          </a:solidFill>
                          <a:effectLst/>
                          <a:uLnTx/>
                          <a:uFillTx/>
                          <a:latin typeface="Calibri"/>
                          <a:ea typeface="+mn-ea"/>
                          <a:cs typeface="+mn-cs"/>
                        </a:rPr>
                        <a:t>R</a:t>
                      </a:r>
                      <a:r>
                        <a:rPr kumimoji="0" lang="en-US" sz="1400" b="0" i="0" u="none" strike="noStrike" kern="1200" cap="none" spc="0" normalizeH="0" baseline="0" noProof="0" dirty="0">
                          <a:ln>
                            <a:noFill/>
                          </a:ln>
                          <a:solidFill>
                            <a:srgbClr val="000000"/>
                          </a:solidFill>
                          <a:effectLst/>
                          <a:uLnTx/>
                          <a:uFillTx/>
                          <a:latin typeface="Calibri"/>
                          <a:ea typeface="+mn-ea"/>
                          <a:cs typeface="+mn-cs"/>
                        </a:rPr>
                        <a:t>AN6</a:t>
                      </a: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endParaRPr>
                    </a:p>
                  </a:txBody>
                  <a:tcPr marL="68580" marR="68580" marT="0" marB="0"/>
                </a:tc>
                <a:tc>
                  <a:txBody>
                    <a:bodyPr/>
                    <a:lstStyle/>
                    <a:p>
                      <a:r>
                        <a:rPr lang="de-DE" sz="1400" dirty="0"/>
                        <a:t>[11] TS 44.118, 1 reference to Rel-12 (or later) exists</a:t>
                      </a:r>
                    </a:p>
                    <a:p>
                      <a:r>
                        <a:rPr lang="de-DE" sz="1400" dirty="0"/>
                        <a:t>[13] TS 44.160, 7 references to Rel-12 (or later) exist</a:t>
                      </a:r>
                      <a:endParaRPr lang="en-US" sz="1400" dirty="0"/>
                    </a:p>
                  </a:txBody>
                  <a:tcPr marL="68580" marR="68580" marT="0" marB="0"/>
                </a:tc>
                <a:extLst>
                  <a:ext uri="{0D108BD9-81ED-4DB2-BD59-A6C34878D82A}">
                    <a16:rowId xmlns:a16="http://schemas.microsoft.com/office/drawing/2014/main" val="3371234131"/>
                  </a:ext>
                </a:extLst>
              </a:tr>
            </a:tbl>
          </a:graphicData>
        </a:graphic>
      </p:graphicFrame>
    </p:spTree>
    <p:extLst>
      <p:ext uri="{BB962C8B-B14F-4D97-AF65-F5344CB8AC3E}">
        <p14:creationId xmlns:p14="http://schemas.microsoft.com/office/powerpoint/2010/main" val="199866334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Concluding Remarks</a:t>
            </a:r>
          </a:p>
        </p:txBody>
      </p:sp>
      <p:sp>
        <p:nvSpPr>
          <p:cNvPr id="4" name="Content Placeholder 2"/>
          <p:cNvSpPr txBox="1">
            <a:spLocks/>
          </p:cNvSpPr>
          <p:nvPr/>
        </p:nvSpPr>
        <p:spPr>
          <a:xfrm>
            <a:off x="457200" y="147814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a:t>A special thanks to Dr. Joern Krause for his efficient secretary support.</a:t>
            </a:r>
          </a:p>
          <a:p>
            <a:r>
              <a:rPr lang="en-GB" altLang="en-US" sz="2000" dirty="0"/>
              <a:t>Thanks to all delegates for their hard work </a:t>
            </a:r>
            <a:r>
              <a:rPr lang="en-GB" sz="2000" dirty="0"/>
              <a:t>and the good working atmosphere over the past 4 years resulting in a solid work for GERAN and UTRAN specifications under RAN6 responsibility.</a:t>
            </a:r>
            <a:endParaRPr lang="en-GB" altLang="en-US" sz="2000" dirty="0"/>
          </a:p>
          <a:p>
            <a:r>
              <a:rPr lang="en-GB" sz="2000" dirty="0"/>
              <a:t>Thanks also to Mr. Paolo Usai, the former RAN6 Secretary, who had supported RAN6 and preceding GERAN groups over two decades. </a:t>
            </a:r>
          </a:p>
          <a:p>
            <a:endParaRPr lang="en-GB" altLang="en-US" sz="2000" dirty="0"/>
          </a:p>
          <a:p>
            <a:pPr marL="0" indent="0">
              <a:buNone/>
            </a:pPr>
            <a:endParaRPr lang="en-GB" sz="2000" kern="0" dirty="0"/>
          </a:p>
          <a:p>
            <a:pPr marL="0" indent="0">
              <a:buNone/>
            </a:pPr>
            <a:endParaRPr lang="en-GB" sz="2000" kern="0" dirty="0"/>
          </a:p>
          <a:p>
            <a:pPr marL="0" indent="0">
              <a:buNone/>
            </a:pPr>
            <a:endParaRPr lang="sv-SE" altLang="en-US" sz="2000" dirty="0"/>
          </a:p>
        </p:txBody>
      </p:sp>
      <p:graphicFrame>
        <p:nvGraphicFramePr>
          <p:cNvPr id="3" name="Table 4">
            <a:extLst>
              <a:ext uri="{FF2B5EF4-FFF2-40B4-BE49-F238E27FC236}">
                <a16:creationId xmlns:a16="http://schemas.microsoft.com/office/drawing/2014/main" id="{CECEE4B3-DC34-48F8-A9D3-964ADB240B3C}"/>
              </a:ext>
            </a:extLst>
          </p:cNvPr>
          <p:cNvGraphicFramePr>
            <a:graphicFrameLocks noGrp="1"/>
          </p:cNvGraphicFramePr>
          <p:nvPr>
            <p:extLst>
              <p:ext uri="{D42A27DB-BD31-4B8C-83A1-F6EECF244321}">
                <p14:modId xmlns:p14="http://schemas.microsoft.com/office/powerpoint/2010/main" val="321403431"/>
              </p:ext>
            </p:extLst>
          </p:nvPr>
        </p:nvGraphicFramePr>
        <p:xfrm>
          <a:off x="720213" y="3913138"/>
          <a:ext cx="7703574" cy="1920240"/>
        </p:xfrm>
        <a:graphic>
          <a:graphicData uri="http://schemas.openxmlformats.org/drawingml/2006/table">
            <a:tbl>
              <a:tblPr firstRow="1" bandRow="1">
                <a:tableStyleId>{5C22544A-7EE6-4342-B048-85BDC9FD1C3A}</a:tableStyleId>
              </a:tblPr>
              <a:tblGrid>
                <a:gridCol w="7703574">
                  <a:extLst>
                    <a:ext uri="{9D8B030D-6E8A-4147-A177-3AD203B41FA5}">
                      <a16:colId xmlns:a16="http://schemas.microsoft.com/office/drawing/2014/main" val="801476430"/>
                    </a:ext>
                  </a:extLst>
                </a:gridCol>
              </a:tblGrid>
              <a:tr h="1602658">
                <a:tc>
                  <a:txBody>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lang="en-GB" sz="2400" dirty="0">
                          <a:solidFill>
                            <a:srgbClr val="FFFF00"/>
                          </a:solidFill>
                          <a:latin typeface="Candara" panose="020E0502030303020204" pitchFamily="34" charset="0"/>
                        </a:rPr>
                        <a:t>Let’s meet - whenever we can meet again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rgbClr val="FFFF00"/>
                          </a:solidFill>
                          <a:latin typeface="Candara" panose="020E0502030303020204" pitchFamily="34" charset="0"/>
                        </a:rPr>
                        <a:t>for celebrating </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rgbClr val="FFFF00"/>
                          </a:solidFill>
                          <a:latin typeface="Candara" panose="020E0502030303020204" pitchFamily="34" charset="0"/>
                        </a:rPr>
                        <a:t>2G and 3G mobile radio success</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rgbClr val="FFFF00"/>
                          </a:solidFill>
                          <a:latin typeface="Candara" panose="020E0502030303020204" pitchFamily="34" charset="0"/>
                        </a:rPr>
                        <a:t>over the past 3 decades</a:t>
                      </a:r>
                    </a:p>
                    <a:p>
                      <a:pPr marL="176213" marR="0" lvl="0" indent="0" algn="ctr" defTabSz="914400" rtl="0" eaLnBrk="1" fontAlgn="auto" latinLnBrk="0" hangingPunct="1">
                        <a:lnSpc>
                          <a:spcPct val="100000"/>
                        </a:lnSpc>
                        <a:spcBef>
                          <a:spcPts val="0"/>
                        </a:spcBef>
                        <a:spcAft>
                          <a:spcPts val="600"/>
                        </a:spcAft>
                        <a:buClrTx/>
                        <a:buSzTx/>
                        <a:buFontTx/>
                        <a:buNone/>
                        <a:tabLst/>
                        <a:defRPr/>
                      </a:pPr>
                      <a:r>
                        <a:rPr lang="en-GB" sz="2400" dirty="0">
                          <a:solidFill>
                            <a:srgbClr val="FFFF00"/>
                          </a:solidFill>
                          <a:latin typeface="Candara" panose="020E0502030303020204" pitchFamily="34" charset="0"/>
                        </a:rPr>
                        <a:t>to take place at a forthcoming F2F RAN plenary !</a:t>
                      </a:r>
                      <a:endParaRPr lang="en-US" sz="2400" dirty="0">
                        <a:solidFill>
                          <a:srgbClr val="FFFF00"/>
                        </a:solidFill>
                        <a:latin typeface="Candara" panose="020E0502030303020204" pitchFamily="34" charset="0"/>
                      </a:endParaRPr>
                    </a:p>
                  </a:txBody>
                  <a:tcPr>
                    <a:gradFill flip="none" rotWithShape="1">
                      <a:gsLst>
                        <a:gs pos="0">
                          <a:srgbClr val="99CC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tcPr>
                </a:tc>
                <a:extLst>
                  <a:ext uri="{0D108BD9-81ED-4DB2-BD59-A6C34878D82A}">
                    <a16:rowId xmlns:a16="http://schemas.microsoft.com/office/drawing/2014/main" val="2780933141"/>
                  </a:ext>
                </a:extLst>
              </a:tr>
            </a:tbl>
          </a:graphicData>
        </a:graphic>
      </p:graphicFrame>
    </p:spTree>
    <p:extLst>
      <p:ext uri="{BB962C8B-B14F-4D97-AF65-F5344CB8AC3E}">
        <p14:creationId xmlns:p14="http://schemas.microsoft.com/office/powerpoint/2010/main" val="3573419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a:t>Meetings held since RAN #87e plenary</a:t>
            </a:r>
            <a:endParaRPr lang="en-GB" altLang="en-US" dirty="0"/>
          </a:p>
          <a:p>
            <a:endParaRPr lang="fi-FI" altLang="en-US" dirty="0"/>
          </a:p>
          <a:p>
            <a:endParaRPr lang="fi-FI" altLang="en-US" dirty="0"/>
          </a:p>
          <a:p>
            <a:pPr marL="457200" lvl="1" indent="0">
              <a:buNone/>
            </a:pPr>
            <a:endParaRPr lang="en-GB" altLang="en-US" sz="2000" dirty="0">
              <a:solidFill>
                <a:srgbClr val="0000FF"/>
              </a:solidFill>
            </a:endParaRPr>
          </a:p>
          <a:p>
            <a:pPr lvl="1"/>
            <a:endParaRPr lang="en-GB" altLang="en-US" sz="2000" dirty="0"/>
          </a:p>
          <a:p>
            <a:pPr lvl="1">
              <a:buFont typeface="Arial" charset="0"/>
              <a:buNone/>
            </a:pPr>
            <a:endParaRPr lang="fi-FI" altLang="en-US" dirty="0"/>
          </a:p>
        </p:txBody>
      </p:sp>
      <p:graphicFrame>
        <p:nvGraphicFramePr>
          <p:cNvPr id="9" name="Group 115"/>
          <p:cNvGraphicFramePr>
            <a:graphicFrameLocks noGrp="1"/>
          </p:cNvGraphicFramePr>
          <p:nvPr>
            <p:extLst>
              <p:ext uri="{D42A27DB-BD31-4B8C-83A1-F6EECF244321}">
                <p14:modId xmlns:p14="http://schemas.microsoft.com/office/powerpoint/2010/main" val="1100052777"/>
              </p:ext>
            </p:extLst>
          </p:nvPr>
        </p:nvGraphicFramePr>
        <p:xfrm>
          <a:off x="890848" y="1990959"/>
          <a:ext cx="7712075" cy="1169035"/>
        </p:xfrm>
        <a:graphic>
          <a:graphicData uri="http://schemas.openxmlformats.org/drawingml/2006/table">
            <a:tbl>
              <a:tblPr/>
              <a:tblGrid>
                <a:gridCol w="1138478">
                  <a:extLst>
                    <a:ext uri="{9D8B030D-6E8A-4147-A177-3AD203B41FA5}">
                      <a16:colId xmlns:a16="http://schemas.microsoft.com/office/drawing/2014/main" val="20000"/>
                    </a:ext>
                  </a:extLst>
                </a:gridCol>
                <a:gridCol w="2941259">
                  <a:extLst>
                    <a:ext uri="{9D8B030D-6E8A-4147-A177-3AD203B41FA5}">
                      <a16:colId xmlns:a16="http://schemas.microsoft.com/office/drawing/2014/main" val="20001"/>
                    </a:ext>
                  </a:extLst>
                </a:gridCol>
                <a:gridCol w="2328573">
                  <a:extLst>
                    <a:ext uri="{9D8B030D-6E8A-4147-A177-3AD203B41FA5}">
                      <a16:colId xmlns:a16="http://schemas.microsoft.com/office/drawing/2014/main" val="20002"/>
                    </a:ext>
                  </a:extLst>
                </a:gridCol>
                <a:gridCol w="1303765">
                  <a:extLst>
                    <a:ext uri="{9D8B030D-6E8A-4147-A177-3AD203B41FA5}">
                      <a16:colId xmlns:a16="http://schemas.microsoft.com/office/drawing/2014/main" val="20003"/>
                    </a:ext>
                  </a:extLst>
                </a:gridCol>
              </a:tblGrid>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RAN6 #16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271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20 April - </a:t>
                      </a:r>
                      <a:r>
                        <a:rPr kumimoji="0" lang="en-GB" altLang="zh-CN" sz="1600" b="0" i="0" u="none" strike="noStrike" kern="1200" cap="none" normalizeH="0" baseline="0" noProof="0" dirty="0">
                          <a:ln>
                            <a:noFill/>
                          </a:ln>
                          <a:solidFill>
                            <a:schemeClr val="tx1"/>
                          </a:solidFill>
                          <a:effectLst/>
                          <a:latin typeface="Calibri" pitchFamily="34" charset="0"/>
                          <a:ea typeface="+mn-ea"/>
                          <a:cs typeface="Arial" charset="0"/>
                        </a:rPr>
                        <a:t>7 May</a:t>
                      </a:r>
                      <a:r>
                        <a:rPr kumimoji="0" lang="en-GB" altLang="zh-CN" sz="1600" b="0" i="0" u="none" strike="noStrike" cap="none" normalizeH="0" baseline="0" noProof="0" dirty="0">
                          <a:ln>
                            <a:noFill/>
                          </a:ln>
                          <a:solidFill>
                            <a:schemeClr val="tx1"/>
                          </a:solidFill>
                          <a:effectLst/>
                          <a:latin typeface="Calibri" pitchFamily="34" charset="0"/>
                          <a:cs typeface="Arial" charset="0"/>
                        </a:rPr>
                        <a:t>, 2020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Electronic Agreement Meeting incl. Decision Teleconference (7 May</a:t>
                      </a:r>
                      <a:r>
                        <a:rPr kumimoji="0" lang="en-GB" altLang="zh-CN" sz="1600" b="0" i="0" u="none" strike="noStrike" cap="none" normalizeH="0" baseline="30000" noProof="0" dirty="0">
                          <a:ln>
                            <a:noFill/>
                          </a:ln>
                          <a:solidFill>
                            <a:schemeClr val="tx1"/>
                          </a:solidFill>
                          <a:effectLst/>
                          <a:latin typeface="Calibri" pitchFamily="34" charset="0"/>
                          <a:cs typeface="Arial" charset="0"/>
                        </a:rPr>
                        <a:t> </a:t>
                      </a:r>
                      <a:r>
                        <a:rPr kumimoji="0" lang="en-GB" altLang="zh-CN" sz="1600" b="0" i="0" u="none" strike="noStrike" cap="none" normalizeH="0" baseline="0" noProof="0" dirty="0">
                          <a:ln>
                            <a:noFill/>
                          </a:ln>
                          <a:solidFill>
                            <a:schemeClr val="tx1"/>
                          </a:solidFill>
                          <a:effectLst/>
                          <a:latin typeface="Calibri" pitchFamily="34" charset="0"/>
                          <a:cs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Online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79204902"/>
                  </a:ext>
                </a:extLst>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noProof="0" dirty="0">
                          <a:ln>
                            <a:noFill/>
                          </a:ln>
                          <a:solidFill>
                            <a:schemeClr val="tx1"/>
                          </a:solidFill>
                          <a:effectLst/>
                          <a:latin typeface="Calibri" pitchFamily="34" charset="0"/>
                          <a:cs typeface="Arial" charset="0"/>
                        </a:rPr>
                        <a:t>RAN #88e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noProof="0" dirty="0">
                          <a:ln>
                            <a:noFill/>
                          </a:ln>
                          <a:solidFill>
                            <a:schemeClr val="tx1"/>
                          </a:solidFill>
                          <a:effectLst/>
                          <a:latin typeface="Calibri" pitchFamily="34" charset="0"/>
                          <a:ea typeface="+mn-ea"/>
                          <a:cs typeface="Arial" charset="0"/>
                        </a:rPr>
                        <a:t>29 June – 3 July, 2020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cap="none" normalizeH="0" baseline="0" noProof="0" dirty="0">
                          <a:ln>
                            <a:noFill/>
                          </a:ln>
                          <a:solidFill>
                            <a:schemeClr val="tx1"/>
                          </a:solidFill>
                          <a:effectLst/>
                          <a:latin typeface="Calibri" pitchFamily="34" charset="0"/>
                          <a:cs typeface="Arial" charset="0"/>
                        </a:rPr>
                        <a:t>Electronic Meeting</a:t>
                      </a:r>
                      <a:endParaRPr kumimoji="0" lang="en-GB" altLang="zh-CN" sz="1600" b="0" i="0" u="none" strike="noStrike" cap="none" normalizeH="0" baseline="0" noProof="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de-DE" altLang="zh-CN" sz="1600" b="0" i="0" u="none" strike="noStrike" cap="none" normalizeH="0" baseline="0" noProof="0" dirty="0">
                          <a:ln>
                            <a:noFill/>
                          </a:ln>
                          <a:solidFill>
                            <a:schemeClr val="tx1"/>
                          </a:solidFill>
                          <a:effectLst/>
                          <a:latin typeface="Calibri" pitchFamily="34" charset="0"/>
                          <a:ea typeface="SimSun" pitchFamily="2" charset="-122"/>
                          <a:cs typeface="Arial" charset="0"/>
                        </a:rPr>
                        <a:t>Online</a:t>
                      </a:r>
                      <a:endParaRPr kumimoji="0" lang="en-GB" altLang="zh-CN" sz="1600" b="0" i="0" u="none" strike="noStrike" cap="none" normalizeH="0" baseline="0" noProof="0" dirty="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a:t>RAN6 #16 Meeting Arrangement</a:t>
            </a:r>
          </a:p>
        </p:txBody>
      </p:sp>
      <p:sp>
        <p:nvSpPr>
          <p:cNvPr id="7171" name="Content Placeholder 7"/>
          <p:cNvSpPr>
            <a:spLocks noGrp="1"/>
          </p:cNvSpPr>
          <p:nvPr>
            <p:ph idx="1"/>
          </p:nvPr>
        </p:nvSpPr>
        <p:spPr>
          <a:xfrm>
            <a:off x="288925" y="1146175"/>
            <a:ext cx="8753475" cy="5192713"/>
          </a:xfrm>
        </p:spPr>
        <p:txBody>
          <a:bodyPr/>
          <a:lstStyle/>
          <a:p>
            <a:pPr marL="0" indent="0">
              <a:spcAft>
                <a:spcPts val="1200"/>
              </a:spcAft>
              <a:buNone/>
            </a:pPr>
            <a:r>
              <a:rPr lang="en-GB" altLang="en-US" sz="2000" dirty="0"/>
              <a:t>RAN6 #16 was held 7</a:t>
            </a:r>
            <a:r>
              <a:rPr lang="en-GB" altLang="en-US" sz="2000" baseline="30000" dirty="0"/>
              <a:t>th</a:t>
            </a:r>
            <a:r>
              <a:rPr lang="en-GB" altLang="en-US" sz="2000" dirty="0"/>
              <a:t> time as electronic agreement meeting as decided by RAN #81 with following arrangement:</a:t>
            </a:r>
          </a:p>
          <a:p>
            <a:pPr marL="355600" indent="-355600"/>
            <a:r>
              <a:rPr lang="en-GB" altLang="en-US" sz="2000" dirty="0"/>
              <a:t>A. RAN6 reflector submission and commenting (20 April to 6 May 2020)</a:t>
            </a:r>
          </a:p>
          <a:p>
            <a:pPr marL="630238" lvl="1" indent="-268288">
              <a:buFont typeface="+mj-lt"/>
              <a:buAutoNum type="arabicParenR"/>
            </a:pPr>
            <a:r>
              <a:rPr lang="en-GB" altLang="en-US" sz="1600" dirty="0"/>
              <a:t>Submission of contributions to 3GU and RAN6 reflector (from 20 April to 1 May, 21.00 CEST)</a:t>
            </a:r>
          </a:p>
          <a:p>
            <a:pPr marL="630238" lvl="1" indent="-268288">
              <a:buFont typeface="+mj-lt"/>
              <a:buAutoNum type="arabicParenR"/>
            </a:pPr>
            <a:r>
              <a:rPr lang="en-GB" altLang="en-US" sz="1600" dirty="0"/>
              <a:t>Submission of revised contributions to 3GU and RAN6 reflector (from 20 April to 6 May, 21.00 CEST)</a:t>
            </a:r>
          </a:p>
          <a:p>
            <a:pPr marL="630238" lvl="1" indent="-268288">
              <a:buFont typeface="+mj-lt"/>
              <a:buAutoNum type="arabicParenR" startAt="3"/>
            </a:pPr>
            <a:r>
              <a:rPr lang="en-GB" altLang="en-US" sz="1600" dirty="0"/>
              <a:t>Commenting contributions on RAN6 reflector (from 27 April to 6 May, 21.00 CEST)</a:t>
            </a:r>
          </a:p>
          <a:p>
            <a:pPr marL="630238" lvl="1" indent="-268288">
              <a:buFont typeface="+mj-lt"/>
              <a:buAutoNum type="arabicParenR" startAt="3"/>
            </a:pPr>
            <a:endParaRPr lang="en-GB" altLang="en-US" sz="1600" dirty="0"/>
          </a:p>
          <a:p>
            <a:pPr>
              <a:spcAft>
                <a:spcPts val="1200"/>
              </a:spcAft>
            </a:pPr>
            <a:r>
              <a:rPr lang="en-GB" altLang="en-US" sz="2000" dirty="0"/>
              <a:t>B. RAN6 #16 Decision Teleconference (7 May 2020, 10.00 – 10.50 CEST)</a:t>
            </a:r>
          </a:p>
        </p:txBody>
      </p:sp>
    </p:spTree>
    <p:extLst>
      <p:ext uri="{BB962C8B-B14F-4D97-AF65-F5344CB8AC3E}">
        <p14:creationId xmlns:p14="http://schemas.microsoft.com/office/powerpoint/2010/main" val="2963024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9423" y="-20955"/>
            <a:ext cx="6834187" cy="1143000"/>
          </a:xfrm>
        </p:spPr>
        <p:txBody>
          <a:bodyPr/>
          <a:lstStyle/>
          <a:p>
            <a:r>
              <a:rPr lang="en-GB" dirty="0"/>
              <a:t>RAN6 #16 Statistics</a:t>
            </a:r>
            <a:endParaRPr lang="fi-FI" altLang="en-US" dirty="0"/>
          </a:p>
        </p:txBody>
      </p:sp>
      <p:sp>
        <p:nvSpPr>
          <p:cNvPr id="11" name="TextBox 10"/>
          <p:cNvSpPr txBox="1"/>
          <p:nvPr/>
        </p:nvSpPr>
        <p:spPr>
          <a:xfrm>
            <a:off x="1345849" y="4914630"/>
            <a:ext cx="7204763" cy="369332"/>
          </a:xfrm>
          <a:prstGeom prst="rect">
            <a:avLst/>
          </a:prstGeom>
          <a:noFill/>
        </p:spPr>
        <p:txBody>
          <a:bodyPr wrap="square" rtlCol="0">
            <a:spAutoFit/>
          </a:bodyPr>
          <a:lstStyle/>
          <a:p>
            <a:r>
              <a:rPr lang="en-GB" sz="1800" dirty="0"/>
              <a:t>Submitted contr. before DL (1 May): 5        Total contr. (8 May): 7</a:t>
            </a:r>
          </a:p>
        </p:txBody>
      </p:sp>
      <p:sp>
        <p:nvSpPr>
          <p:cNvPr id="2" name="Rectangle 1"/>
          <p:cNvSpPr/>
          <p:nvPr/>
        </p:nvSpPr>
        <p:spPr bwMode="auto">
          <a:xfrm>
            <a:off x="2226365" y="1790026"/>
            <a:ext cx="914400" cy="9144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2400" b="0" i="0" u="none" strike="noStrike" cap="none" normalizeH="0" baseline="0" dirty="0">
              <a:ln>
                <a:noFill/>
              </a:ln>
              <a:solidFill>
                <a:schemeClr val="tx1"/>
              </a:solidFill>
              <a:effectLst/>
              <a:latin typeface="Calibri" pitchFamily="34" charset="0"/>
            </a:endParaRPr>
          </a:p>
        </p:txBody>
      </p:sp>
      <p:sp>
        <p:nvSpPr>
          <p:cNvPr id="8" name="Content Placeholder 7">
            <a:extLst>
              <a:ext uri="{FF2B5EF4-FFF2-40B4-BE49-F238E27FC236}">
                <a16:creationId xmlns:a16="http://schemas.microsoft.com/office/drawing/2014/main" id="{CB86FCFB-2D54-43FC-B4E5-643913F7BEEC}"/>
              </a:ext>
            </a:extLst>
          </p:cNvPr>
          <p:cNvSpPr txBox="1">
            <a:spLocks/>
          </p:cNvSpPr>
          <p:nvPr/>
        </p:nvSpPr>
        <p:spPr>
          <a:xfrm>
            <a:off x="372724" y="5301646"/>
            <a:ext cx="8640763" cy="646331"/>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Number of agreed CRs: 1</a:t>
            </a:r>
          </a:p>
          <a:p>
            <a:r>
              <a:rPr lang="en-GB" sz="2000" dirty="0"/>
              <a:t>Number of participants attending RAN6 #16 Decision Teleconference: 5 (registered: 5)</a:t>
            </a:r>
          </a:p>
        </p:txBody>
      </p:sp>
      <p:sp>
        <p:nvSpPr>
          <p:cNvPr id="13" name="Content Placeholder 7">
            <a:extLst>
              <a:ext uri="{FF2B5EF4-FFF2-40B4-BE49-F238E27FC236}">
                <a16:creationId xmlns:a16="http://schemas.microsoft.com/office/drawing/2014/main" id="{A1BBCFCD-60C5-42DE-99CC-8D0F4C2FC87D}"/>
              </a:ext>
            </a:extLst>
          </p:cNvPr>
          <p:cNvSpPr txBox="1">
            <a:spLocks/>
          </p:cNvSpPr>
          <p:nvPr/>
        </p:nvSpPr>
        <p:spPr>
          <a:xfrm>
            <a:off x="372724" y="961849"/>
            <a:ext cx="8640763" cy="397491"/>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a:t>Number of contributions</a:t>
            </a:r>
          </a:p>
        </p:txBody>
      </p:sp>
      <p:pic>
        <p:nvPicPr>
          <p:cNvPr id="6" name="Picture 5">
            <a:extLst>
              <a:ext uri="{FF2B5EF4-FFF2-40B4-BE49-F238E27FC236}">
                <a16:creationId xmlns:a16="http://schemas.microsoft.com/office/drawing/2014/main" id="{ED03BF02-F02E-4007-B0A4-91286FD79D82}"/>
              </a:ext>
            </a:extLst>
          </p:cNvPr>
          <p:cNvPicPr>
            <a:picLocks noChangeAspect="1"/>
          </p:cNvPicPr>
          <p:nvPr/>
        </p:nvPicPr>
        <p:blipFill>
          <a:blip r:embed="rId4"/>
          <a:stretch>
            <a:fillRect/>
          </a:stretch>
        </p:blipFill>
        <p:spPr>
          <a:xfrm>
            <a:off x="1932164" y="1359340"/>
            <a:ext cx="4872952" cy="35526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042791"/>
          </a:xfrm>
        </p:spPr>
        <p:txBody>
          <a:bodyPr/>
          <a:lstStyle/>
          <a:p>
            <a:r>
              <a:rPr lang="en-GB" altLang="en-US" dirty="0"/>
              <a:t>Executive Summary</a:t>
            </a:r>
          </a:p>
        </p:txBody>
      </p:sp>
      <p:sp>
        <p:nvSpPr>
          <p:cNvPr id="11267" name="Rectangle 25"/>
          <p:cNvSpPr>
            <a:spLocks noGrp="1"/>
          </p:cNvSpPr>
          <p:nvPr>
            <p:ph type="body" sz="half" idx="1"/>
          </p:nvPr>
        </p:nvSpPr>
        <p:spPr>
          <a:xfrm>
            <a:off x="139853" y="1055076"/>
            <a:ext cx="9004147" cy="4686911"/>
          </a:xfrm>
        </p:spPr>
        <p:txBody>
          <a:bodyPr/>
          <a:lstStyle/>
          <a:p>
            <a:pPr>
              <a:lnSpc>
                <a:spcPct val="90000"/>
              </a:lnSpc>
              <a:spcBef>
                <a:spcPts val="0"/>
              </a:spcBef>
            </a:pPr>
            <a:r>
              <a:rPr lang="en-GB" altLang="en-US" sz="2000" dirty="0"/>
              <a:t>No CR to GERAN specs and 1 CR to UTRAN specs agreed (listed in </a:t>
            </a:r>
            <a:r>
              <a:rPr lang="en-GB" altLang="en-US" sz="2000" dirty="0">
                <a:solidFill>
                  <a:srgbClr val="0000FF"/>
                </a:solidFill>
              </a:rPr>
              <a:t>RP-200531</a:t>
            </a:r>
            <a:r>
              <a:rPr lang="en-GB" altLang="en-US" sz="2000" dirty="0"/>
              <a:t>)</a:t>
            </a:r>
          </a:p>
          <a:p>
            <a:pPr>
              <a:lnSpc>
                <a:spcPct val="90000"/>
              </a:lnSpc>
              <a:spcBef>
                <a:spcPts val="0"/>
              </a:spcBef>
            </a:pPr>
            <a:r>
              <a:rPr lang="en-GB" altLang="en-US" sz="2000" dirty="0"/>
              <a:t>Liaisons: no incoming and no outgoing LS</a:t>
            </a:r>
          </a:p>
          <a:p>
            <a:pPr>
              <a:lnSpc>
                <a:spcPct val="90000"/>
              </a:lnSpc>
              <a:spcBef>
                <a:spcPts val="0"/>
              </a:spcBef>
            </a:pPr>
            <a:r>
              <a:rPr lang="en-GB" altLang="en-US" sz="2000" dirty="0"/>
              <a:t>GERAN technical work (page 8)</a:t>
            </a:r>
          </a:p>
          <a:p>
            <a:pPr marL="536575" lvl="1" indent="-182563">
              <a:lnSpc>
                <a:spcPct val="90000"/>
              </a:lnSpc>
              <a:spcBef>
                <a:spcPts val="0"/>
              </a:spcBef>
            </a:pPr>
            <a:r>
              <a:rPr lang="en-GB" altLang="en-US" sz="1800" dirty="0"/>
              <a:t>No contributions.</a:t>
            </a:r>
            <a:endParaRPr lang="en-GB" altLang="en-US" sz="1800" dirty="0">
              <a:solidFill>
                <a:srgbClr val="FF3300"/>
              </a:solidFill>
            </a:endParaRPr>
          </a:p>
          <a:p>
            <a:pPr marL="363538" indent="-363538">
              <a:lnSpc>
                <a:spcPct val="90000"/>
              </a:lnSpc>
              <a:spcBef>
                <a:spcPts val="0"/>
              </a:spcBef>
            </a:pPr>
            <a:r>
              <a:rPr lang="en-GB" altLang="en-US" sz="2000" dirty="0"/>
              <a:t>UTRAN technical work (page 9) </a:t>
            </a:r>
          </a:p>
          <a:p>
            <a:pPr marL="536575" lvl="1" indent="-182563">
              <a:lnSpc>
                <a:spcPct val="90000"/>
              </a:lnSpc>
              <a:spcBef>
                <a:spcPts val="0"/>
              </a:spcBef>
            </a:pPr>
            <a:r>
              <a:rPr lang="en-GB" altLang="en-US" sz="1800" dirty="0"/>
              <a:t>Rel-15 or earlier: No contributions.</a:t>
            </a:r>
          </a:p>
          <a:p>
            <a:pPr marL="536575" lvl="1" indent="-182563">
              <a:lnSpc>
                <a:spcPct val="90000"/>
              </a:lnSpc>
              <a:spcBef>
                <a:spcPts val="0"/>
              </a:spcBef>
              <a:spcAft>
                <a:spcPts val="600"/>
              </a:spcAft>
            </a:pPr>
            <a:r>
              <a:rPr lang="en-GB" altLang="en-US" sz="1800" dirty="0"/>
              <a:t>Rel-16: For SRVCC from 5G to 3G, 1 correction CR agreed to TS 25.300 (UTRAN Stage 2).</a:t>
            </a:r>
          </a:p>
          <a:p>
            <a:pPr marL="354013" indent="-354013">
              <a:lnSpc>
                <a:spcPct val="90000"/>
              </a:lnSpc>
              <a:spcBef>
                <a:spcPts val="0"/>
              </a:spcBef>
            </a:pPr>
            <a:r>
              <a:rPr lang="en-GB" altLang="en-US" sz="2000" dirty="0"/>
              <a:t>Common GERAN/UTRAN matters </a:t>
            </a:r>
          </a:p>
          <a:p>
            <a:pPr marL="536575" lvl="1" indent="-182563">
              <a:lnSpc>
                <a:spcPct val="90000"/>
              </a:lnSpc>
              <a:spcBef>
                <a:spcPts val="0"/>
              </a:spcBef>
              <a:spcAft>
                <a:spcPts val="600"/>
              </a:spcAft>
            </a:pPr>
            <a:r>
              <a:rPr lang="en-GB" altLang="en-US" sz="1800" dirty="0"/>
              <a:t>No contributions.</a:t>
            </a:r>
          </a:p>
          <a:p>
            <a:pPr marL="363538" indent="-363538">
              <a:lnSpc>
                <a:spcPct val="90000"/>
              </a:lnSpc>
              <a:spcBef>
                <a:spcPts val="0"/>
              </a:spcBef>
            </a:pPr>
            <a:r>
              <a:rPr lang="en-GB" altLang="en-US" sz="2000" dirty="0"/>
              <a:t>Transfer of rapporteur responsibilities for UTRAN and GERAN specs (page 10) </a:t>
            </a:r>
          </a:p>
          <a:p>
            <a:pPr marL="536575" lvl="1" indent="-182563">
              <a:lnSpc>
                <a:spcPct val="90000"/>
              </a:lnSpc>
              <a:spcBef>
                <a:spcPts val="0"/>
              </a:spcBef>
            </a:pPr>
            <a:r>
              <a:rPr lang="en-GB" altLang="en-US" sz="1800" dirty="0"/>
              <a:t>Continued at RAN6 #16 with updated assignments based on Chairman’s input. </a:t>
            </a:r>
          </a:p>
          <a:p>
            <a:pPr marL="536575" lvl="1" indent="-182563">
              <a:lnSpc>
                <a:spcPct val="90000"/>
              </a:lnSpc>
              <a:spcBef>
                <a:spcPts val="0"/>
              </a:spcBef>
              <a:spcAft>
                <a:spcPts val="600"/>
              </a:spcAft>
            </a:pPr>
            <a:r>
              <a:rPr lang="en-GB" altLang="en-US" sz="1800" dirty="0"/>
              <a:t>Work was completed prior to RAN #88e.</a:t>
            </a:r>
          </a:p>
          <a:p>
            <a:pPr marL="136525" indent="-182563">
              <a:lnSpc>
                <a:spcPct val="90000"/>
              </a:lnSpc>
              <a:spcBef>
                <a:spcPts val="0"/>
              </a:spcBef>
              <a:spcAft>
                <a:spcPts val="0"/>
              </a:spcAft>
            </a:pPr>
            <a:r>
              <a:rPr lang="en-GB" altLang="en-US" sz="2200" dirty="0"/>
              <a:t> </a:t>
            </a:r>
            <a:r>
              <a:rPr lang="en-US" altLang="en-US" sz="2000" dirty="0"/>
              <a:t>Removal of GERAN Iu mode from Rel-12 </a:t>
            </a:r>
            <a:r>
              <a:rPr lang="en-GB" altLang="en-US" sz="2000" dirty="0"/>
              <a:t>(page 11)</a:t>
            </a:r>
          </a:p>
          <a:p>
            <a:pPr marL="536575" lvl="1" indent="-182563">
              <a:lnSpc>
                <a:spcPct val="90000"/>
              </a:lnSpc>
              <a:spcBef>
                <a:spcPts val="0"/>
              </a:spcBef>
              <a:spcAft>
                <a:spcPts val="600"/>
              </a:spcAft>
            </a:pPr>
            <a:r>
              <a:rPr lang="en-GB" altLang="en-US" sz="1800" dirty="0"/>
              <a:t>Removal of references to </a:t>
            </a:r>
            <a:r>
              <a:rPr lang="en-US" altLang="en-US" sz="1800" dirty="0"/>
              <a:t>GERAN Iu specs TS 44.118 and TS 44.160 from Rel-12</a:t>
            </a:r>
            <a:endParaRPr lang="en-GB" altLang="en-US" sz="18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7284720" cy="985202"/>
          </a:xfrm>
        </p:spPr>
        <p:txBody>
          <a:bodyPr/>
          <a:lstStyle/>
          <a:p>
            <a:r>
              <a:rPr lang="en-US" dirty="0"/>
              <a:t>General Matters/Agenda/RAN6#15 Report </a:t>
            </a:r>
          </a:p>
        </p:txBody>
      </p:sp>
      <p:sp>
        <p:nvSpPr>
          <p:cNvPr id="3" name="Content Placeholder 2"/>
          <p:cNvSpPr>
            <a:spLocks noGrp="1"/>
          </p:cNvSpPr>
          <p:nvPr>
            <p:ph idx="1"/>
          </p:nvPr>
        </p:nvSpPr>
        <p:spPr>
          <a:xfrm>
            <a:off x="275065" y="1097280"/>
            <a:ext cx="8797815" cy="5303520"/>
          </a:xfrm>
        </p:spPr>
        <p:txBody>
          <a:bodyPr/>
          <a:lstStyle/>
          <a:p>
            <a:r>
              <a:rPr lang="en-GB" sz="2000" dirty="0"/>
              <a:t>Agenda for RAN6 #16 Electronic Agreement Meeting approved in </a:t>
            </a:r>
            <a:r>
              <a:rPr lang="en-GB" sz="2000" dirty="0">
                <a:solidFill>
                  <a:srgbClr val="0000FF"/>
                </a:solidFill>
              </a:rPr>
              <a:t>R6-200044</a:t>
            </a:r>
            <a:endParaRPr lang="en-GB" sz="2000" dirty="0"/>
          </a:p>
          <a:p>
            <a:pPr lvl="1">
              <a:lnSpc>
                <a:spcPct val="90000"/>
              </a:lnSpc>
              <a:spcBef>
                <a:spcPts val="300"/>
              </a:spcBef>
            </a:pPr>
            <a:r>
              <a:rPr lang="en-GB" sz="1800" dirty="0"/>
              <a:t>It includes guidance for submitting, revising and commenting contributions. </a:t>
            </a:r>
          </a:p>
          <a:p>
            <a:pPr lvl="1">
              <a:lnSpc>
                <a:spcPct val="90000"/>
              </a:lnSpc>
              <a:spcBef>
                <a:spcPts val="300"/>
              </a:spcBef>
            </a:pPr>
            <a:r>
              <a:rPr lang="en-GB" sz="1800" dirty="0"/>
              <a:t>RAN6 #16 Commenting Period</a:t>
            </a:r>
          </a:p>
          <a:p>
            <a:pPr lvl="2">
              <a:lnSpc>
                <a:spcPct val="90000"/>
              </a:lnSpc>
              <a:spcBef>
                <a:spcPts val="300"/>
              </a:spcBef>
            </a:pPr>
            <a:r>
              <a:rPr lang="en-GB" sz="1800" dirty="0"/>
              <a:t>No comments on submitted contributions were received. </a:t>
            </a:r>
          </a:p>
          <a:p>
            <a:pPr>
              <a:lnSpc>
                <a:spcPct val="90000"/>
              </a:lnSpc>
              <a:spcBef>
                <a:spcPts val="300"/>
              </a:spcBef>
            </a:pPr>
            <a:r>
              <a:rPr lang="en-GB" sz="2000" dirty="0"/>
              <a:t>Report of RAN6 #15 approved in </a:t>
            </a:r>
            <a:r>
              <a:rPr lang="en-GB" sz="2000" dirty="0">
                <a:solidFill>
                  <a:srgbClr val="0000FF"/>
                </a:solidFill>
              </a:rPr>
              <a:t>R6-200049</a:t>
            </a:r>
          </a:p>
          <a:p>
            <a:pPr>
              <a:lnSpc>
                <a:spcPct val="90000"/>
              </a:lnSpc>
              <a:spcBef>
                <a:spcPts val="300"/>
              </a:spcBef>
            </a:pPr>
            <a:r>
              <a:rPr lang="en-GB" sz="2000" dirty="0"/>
              <a:t>Other general matters</a:t>
            </a:r>
          </a:p>
          <a:p>
            <a:pPr lvl="1">
              <a:lnSpc>
                <a:spcPct val="90000"/>
              </a:lnSpc>
              <a:spcBef>
                <a:spcPts val="300"/>
              </a:spcBef>
            </a:pPr>
            <a:r>
              <a:rPr lang="en-GB" sz="1800" dirty="0"/>
              <a:t>RAN6 Chairman informed about RAN #88e plenary decision </a:t>
            </a:r>
            <a:r>
              <a:rPr lang="en-US" sz="1800" dirty="0"/>
              <a:t>to close RAN WG6 after RAN #88e. He also </a:t>
            </a:r>
            <a:r>
              <a:rPr lang="en-GB" sz="1800" dirty="0"/>
              <a:t>informed about the working method for future GERAN and UTRAN contributions related to RAN6 scope.</a:t>
            </a:r>
            <a:r>
              <a:rPr lang="en-US" sz="1800" dirty="0"/>
              <a:t> </a:t>
            </a:r>
          </a:p>
          <a:p>
            <a:pPr lvl="1">
              <a:lnSpc>
                <a:spcPct val="90000"/>
              </a:lnSpc>
              <a:spcBef>
                <a:spcPts val="300"/>
              </a:spcBef>
            </a:pPr>
            <a:r>
              <a:rPr lang="en-GB" sz="1800" dirty="0"/>
              <a:t>RAN6 reflector will be used for communication until End of July, after RAN6 CR implementation is done, then termination email will be sent by Secretary.  </a:t>
            </a:r>
          </a:p>
          <a:p>
            <a:pPr lvl="1">
              <a:lnSpc>
                <a:spcPct val="90000"/>
              </a:lnSpc>
              <a:spcBef>
                <a:spcPts val="300"/>
              </a:spcBef>
            </a:pPr>
            <a:r>
              <a:rPr lang="en-GB" sz="1800" dirty="0"/>
              <a:t>ToR for RAN in </a:t>
            </a:r>
            <a:r>
              <a:rPr lang="en-GB" sz="1800" dirty="0">
                <a:solidFill>
                  <a:srgbClr val="0000FF"/>
                </a:solidFill>
              </a:rPr>
              <a:t>OP35_09</a:t>
            </a:r>
            <a:r>
              <a:rPr lang="en-GB" sz="1800" dirty="0"/>
              <a:t> need to be checked, if an update is required. </a:t>
            </a:r>
          </a:p>
          <a:p>
            <a:pPr lvl="2">
              <a:lnSpc>
                <a:spcPct val="90000"/>
              </a:lnSpc>
              <a:spcBef>
                <a:spcPts val="300"/>
              </a:spcBef>
            </a:pPr>
            <a:r>
              <a:rPr lang="en-GB" sz="1800" dirty="0"/>
              <a:t>No update is required due to handling of GERAN and UTRAN items from RAN6 in future.</a:t>
            </a:r>
          </a:p>
          <a:p>
            <a:pPr marL="457200" lvl="1" indent="0">
              <a:lnSpc>
                <a:spcPct val="90000"/>
              </a:lnSpc>
              <a:spcBef>
                <a:spcPts val="300"/>
              </a:spcBef>
              <a:buNone/>
            </a:pPr>
            <a:endParaRPr lang="en-GB" sz="1800" dirty="0"/>
          </a:p>
        </p:txBody>
      </p:sp>
    </p:spTree>
    <p:extLst>
      <p:ext uri="{BB962C8B-B14F-4D97-AF65-F5344CB8AC3E}">
        <p14:creationId xmlns:p14="http://schemas.microsoft.com/office/powerpoint/2010/main" val="6115685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7284720" cy="985202"/>
          </a:xfrm>
        </p:spPr>
        <p:txBody>
          <a:bodyPr/>
          <a:lstStyle/>
          <a:p>
            <a:r>
              <a:rPr lang="en-US" dirty="0"/>
              <a:t>Liaisons </a:t>
            </a:r>
          </a:p>
        </p:txBody>
      </p:sp>
      <p:sp>
        <p:nvSpPr>
          <p:cNvPr id="3" name="Content Placeholder 2"/>
          <p:cNvSpPr>
            <a:spLocks noGrp="1"/>
          </p:cNvSpPr>
          <p:nvPr>
            <p:ph idx="1"/>
          </p:nvPr>
        </p:nvSpPr>
        <p:spPr>
          <a:xfrm>
            <a:off x="275065" y="1097280"/>
            <a:ext cx="8797815" cy="5303520"/>
          </a:xfrm>
        </p:spPr>
        <p:txBody>
          <a:bodyPr/>
          <a:lstStyle/>
          <a:p>
            <a:pPr>
              <a:lnSpc>
                <a:spcPct val="90000"/>
              </a:lnSpc>
              <a:spcBef>
                <a:spcPts val="300"/>
              </a:spcBef>
              <a:spcAft>
                <a:spcPts val="0"/>
              </a:spcAft>
            </a:pPr>
            <a:endParaRPr lang="en-GB" sz="2000" dirty="0"/>
          </a:p>
          <a:p>
            <a:pPr>
              <a:lnSpc>
                <a:spcPct val="90000"/>
              </a:lnSpc>
              <a:spcBef>
                <a:spcPts val="300"/>
              </a:spcBef>
              <a:spcAft>
                <a:spcPts val="0"/>
              </a:spcAft>
            </a:pPr>
            <a:r>
              <a:rPr lang="en-GB" sz="2000" dirty="0"/>
              <a:t>No incoming LS nor outgoing LS at this meeting. </a:t>
            </a:r>
            <a:endParaRPr lang="en-US" sz="2200" dirty="0"/>
          </a:p>
        </p:txBody>
      </p:sp>
    </p:spTree>
    <p:extLst>
      <p:ext uri="{BB962C8B-B14F-4D97-AF65-F5344CB8AC3E}">
        <p14:creationId xmlns:p14="http://schemas.microsoft.com/office/powerpoint/2010/main" val="40721541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GERAN Topics</a:t>
            </a:r>
            <a:endParaRPr lang="en-US" dirty="0"/>
          </a:p>
        </p:txBody>
      </p:sp>
      <p:sp>
        <p:nvSpPr>
          <p:cNvPr id="3" name="Content Placeholder 2"/>
          <p:cNvSpPr>
            <a:spLocks noGrp="1"/>
          </p:cNvSpPr>
          <p:nvPr>
            <p:ph idx="1"/>
          </p:nvPr>
        </p:nvSpPr>
        <p:spPr>
          <a:xfrm>
            <a:off x="658760" y="1214438"/>
            <a:ext cx="8377085" cy="4685982"/>
          </a:xfrm>
          <a:noFill/>
          <a:ln>
            <a:solidFill>
              <a:schemeClr val="bg1"/>
            </a:solidFill>
          </a:ln>
        </p:spPr>
        <p:txBody>
          <a:bodyPr/>
          <a:lstStyle/>
          <a:p>
            <a:pPr marL="0" indent="0">
              <a:lnSpc>
                <a:spcPct val="90000"/>
              </a:lnSpc>
              <a:spcBef>
                <a:spcPts val="600"/>
              </a:spcBef>
              <a:spcAft>
                <a:spcPts val="1200"/>
              </a:spcAft>
              <a:buNone/>
            </a:pPr>
            <a:r>
              <a:rPr lang="en-US" altLang="en-US" sz="3200" dirty="0">
                <a:solidFill>
                  <a:srgbClr val="FF0000"/>
                </a:solidFill>
              </a:rPr>
              <a:t>CRs to features in Rel-15 or earlier (GERAN)</a:t>
            </a:r>
          </a:p>
          <a:p>
            <a:pPr marL="0" indent="0">
              <a:lnSpc>
                <a:spcPct val="90000"/>
              </a:lnSpc>
              <a:spcBef>
                <a:spcPts val="600"/>
              </a:spcBef>
              <a:spcAft>
                <a:spcPts val="1200"/>
              </a:spcAft>
              <a:buNone/>
            </a:pPr>
            <a:r>
              <a:rPr lang="en-US" altLang="en-US" sz="1800" dirty="0"/>
              <a:t>No contributions.</a:t>
            </a:r>
            <a:br>
              <a:rPr lang="en-US" altLang="en-US" sz="2000" dirty="0"/>
            </a:br>
            <a:br>
              <a:rPr lang="en-GB" altLang="en-US" sz="2000" dirty="0"/>
            </a:br>
            <a:r>
              <a:rPr lang="en-US" altLang="en-US" sz="3200" dirty="0">
                <a:solidFill>
                  <a:srgbClr val="FF0000"/>
                </a:solidFill>
              </a:rPr>
              <a:t>CRs to features in Rel-16 (GERAN)</a:t>
            </a:r>
            <a:endParaRPr lang="en-US" sz="2400" b="1" dirty="0"/>
          </a:p>
          <a:p>
            <a:pPr marL="0" indent="0">
              <a:lnSpc>
                <a:spcPct val="90000"/>
              </a:lnSpc>
              <a:spcBef>
                <a:spcPts val="0"/>
              </a:spcBef>
              <a:spcAft>
                <a:spcPts val="300"/>
              </a:spcAft>
              <a:buNone/>
            </a:pPr>
            <a:r>
              <a:rPr lang="en-GB" sz="1800" dirty="0"/>
              <a:t>No contributions. </a:t>
            </a:r>
          </a:p>
          <a:p>
            <a:pPr marL="0" indent="0">
              <a:lnSpc>
                <a:spcPct val="90000"/>
              </a:lnSpc>
              <a:spcBef>
                <a:spcPts val="0"/>
              </a:spcBef>
              <a:spcAft>
                <a:spcPts val="300"/>
              </a:spcAft>
              <a:buNone/>
            </a:pPr>
            <a:endParaRPr lang="en-GB" sz="1800" dirty="0"/>
          </a:p>
          <a:p>
            <a:pPr marL="0" indent="0">
              <a:lnSpc>
                <a:spcPct val="90000"/>
              </a:lnSpc>
              <a:spcBef>
                <a:spcPts val="0"/>
              </a:spcBef>
              <a:spcAft>
                <a:spcPts val="300"/>
              </a:spcAft>
              <a:buNone/>
            </a:pPr>
            <a:endParaRPr lang="en-GB" sz="3200" dirty="0">
              <a:solidFill>
                <a:srgbClr val="FF0000"/>
              </a:solidFill>
              <a:latin typeface="Calibri" panose="020F0502020204030204" pitchFamily="34" charset="0"/>
            </a:endParaRPr>
          </a:p>
          <a:p>
            <a:pPr marL="0" indent="0">
              <a:lnSpc>
                <a:spcPct val="90000"/>
              </a:lnSpc>
              <a:spcBef>
                <a:spcPts val="0"/>
              </a:spcBef>
              <a:spcAft>
                <a:spcPts val="300"/>
              </a:spcAft>
              <a:buNone/>
            </a:pPr>
            <a:r>
              <a:rPr lang="en-GB" sz="3200" dirty="0">
                <a:solidFill>
                  <a:srgbClr val="FF0000"/>
                </a:solidFill>
                <a:latin typeface="Calibri" panose="020F0502020204030204" pitchFamily="34" charset="0"/>
              </a:rPr>
              <a:t>Common GERAN / UTRAN matters</a:t>
            </a:r>
            <a:br>
              <a:rPr lang="sv-SE" sz="900" dirty="0">
                <a:solidFill>
                  <a:srgbClr val="FF0000"/>
                </a:solidFill>
                <a:latin typeface="Calibri" panose="020F0502020204030204" pitchFamily="34" charset="0"/>
              </a:rPr>
            </a:br>
            <a:br>
              <a:rPr lang="sv-SE" sz="1100" dirty="0">
                <a:solidFill>
                  <a:srgbClr val="FF0000"/>
                </a:solidFill>
                <a:latin typeface="Calibri" panose="020F0502020204030204" pitchFamily="34" charset="0"/>
              </a:rPr>
            </a:br>
            <a:r>
              <a:rPr lang="en-US" sz="1800" dirty="0">
                <a:solidFill>
                  <a:srgbClr val="000000"/>
                </a:solidFill>
                <a:latin typeface="Calibri" panose="020F0502020204030204" pitchFamily="34" charset="0"/>
              </a:rPr>
              <a:t>No contributions.</a:t>
            </a:r>
            <a:endParaRPr lang="en-US" sz="1800" dirty="0"/>
          </a:p>
        </p:txBody>
      </p:sp>
    </p:spTree>
    <p:extLst>
      <p:ext uri="{BB962C8B-B14F-4D97-AF65-F5344CB8AC3E}">
        <p14:creationId xmlns:p14="http://schemas.microsoft.com/office/powerpoint/2010/main" val="42937187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pPr algn="l"/>
            <a:r>
              <a:rPr lang="sv-SE" altLang="en-US" dirty="0"/>
              <a:t>UTRAN Topics</a:t>
            </a:r>
            <a:endParaRPr lang="en-US" dirty="0"/>
          </a:p>
        </p:txBody>
      </p:sp>
      <p:sp>
        <p:nvSpPr>
          <p:cNvPr id="3" name="Content Placeholder 2"/>
          <p:cNvSpPr>
            <a:spLocks noGrp="1"/>
          </p:cNvSpPr>
          <p:nvPr>
            <p:ph idx="1"/>
          </p:nvPr>
        </p:nvSpPr>
        <p:spPr>
          <a:xfrm>
            <a:off x="658760" y="1214438"/>
            <a:ext cx="8377085" cy="4685982"/>
          </a:xfrm>
          <a:noFill/>
          <a:ln>
            <a:solidFill>
              <a:schemeClr val="bg1"/>
            </a:solidFill>
          </a:ln>
        </p:spPr>
        <p:txBody>
          <a:bodyPr/>
          <a:lstStyle/>
          <a:p>
            <a:pPr marL="0" indent="0">
              <a:lnSpc>
                <a:spcPct val="90000"/>
              </a:lnSpc>
              <a:spcBef>
                <a:spcPts val="600"/>
              </a:spcBef>
              <a:spcAft>
                <a:spcPts val="1200"/>
              </a:spcAft>
              <a:buNone/>
            </a:pPr>
            <a:r>
              <a:rPr lang="en-US" altLang="en-US" sz="3200" dirty="0">
                <a:solidFill>
                  <a:srgbClr val="FF0000"/>
                </a:solidFill>
              </a:rPr>
              <a:t>CRs to features in Rel-15 or earlier (UTRAN)</a:t>
            </a:r>
          </a:p>
          <a:p>
            <a:pPr marL="0" indent="0">
              <a:lnSpc>
                <a:spcPct val="90000"/>
              </a:lnSpc>
              <a:spcBef>
                <a:spcPts val="600"/>
              </a:spcBef>
              <a:spcAft>
                <a:spcPts val="1200"/>
              </a:spcAft>
              <a:buNone/>
            </a:pPr>
            <a:r>
              <a:rPr lang="en-US" altLang="en-US" sz="1800" dirty="0"/>
              <a:t>No contributions.</a:t>
            </a:r>
            <a:br>
              <a:rPr lang="en-US" altLang="en-US" sz="2000" dirty="0"/>
            </a:br>
            <a:br>
              <a:rPr lang="en-GB" altLang="en-US" sz="2000" dirty="0"/>
            </a:br>
            <a:r>
              <a:rPr lang="en-US" altLang="en-US" sz="3200" dirty="0">
                <a:solidFill>
                  <a:srgbClr val="FF0000"/>
                </a:solidFill>
              </a:rPr>
              <a:t>CRs to features in Rel-16 (UTRAN)</a:t>
            </a:r>
            <a:endParaRPr lang="en-US" sz="2400" b="1" dirty="0"/>
          </a:p>
          <a:p>
            <a:pPr>
              <a:lnSpc>
                <a:spcPct val="90000"/>
              </a:lnSpc>
              <a:spcBef>
                <a:spcPts val="0"/>
              </a:spcBef>
              <a:spcAft>
                <a:spcPts val="600"/>
              </a:spcAft>
            </a:pPr>
            <a:r>
              <a:rPr lang="en-US" sz="2400" b="1" dirty="0"/>
              <a:t>Introduction of SRVCC from 5G to 3G</a:t>
            </a:r>
            <a:endParaRPr lang="en-US" sz="2400" dirty="0"/>
          </a:p>
          <a:p>
            <a:pPr>
              <a:lnSpc>
                <a:spcPct val="90000"/>
              </a:lnSpc>
              <a:spcBef>
                <a:spcPts val="0"/>
              </a:spcBef>
              <a:spcAft>
                <a:spcPts val="300"/>
              </a:spcAft>
            </a:pPr>
            <a:r>
              <a:rPr lang="en-GB" sz="1800" dirty="0">
                <a:solidFill>
                  <a:srgbClr val="0000FF"/>
                </a:solidFill>
              </a:rPr>
              <a:t>R6-200046 </a:t>
            </a:r>
            <a:r>
              <a:rPr lang="en-US" sz="1800" dirty="0"/>
              <a:t>CR 25.300-0061 Correction on ciphering for NR SRVCC to UTRAN (Rel-16)</a:t>
            </a:r>
          </a:p>
          <a:p>
            <a:pPr lvl="1">
              <a:lnSpc>
                <a:spcPct val="90000"/>
              </a:lnSpc>
              <a:spcBef>
                <a:spcPts val="0"/>
              </a:spcBef>
              <a:spcAft>
                <a:spcPts val="300"/>
              </a:spcAft>
            </a:pPr>
            <a:r>
              <a:rPr lang="en-US" sz="1600" dirty="0"/>
              <a:t>CR adds the cipher key derivation for UTRAN operation based on security information received in the handover to UTRAN command to the functional description for NR SRVCC to UTRAN. </a:t>
            </a:r>
            <a:endParaRPr lang="en-GB" sz="1600" dirty="0">
              <a:solidFill>
                <a:srgbClr val="FF3300"/>
              </a:solidFill>
            </a:endParaRPr>
          </a:p>
          <a:p>
            <a:pPr lvl="1">
              <a:lnSpc>
                <a:spcPct val="85000"/>
              </a:lnSpc>
              <a:spcBef>
                <a:spcPts val="0"/>
              </a:spcBef>
              <a:spcAft>
                <a:spcPts val="300"/>
              </a:spcAft>
            </a:pPr>
            <a:r>
              <a:rPr lang="en-GB" sz="1600" dirty="0"/>
              <a:t>Commenting period: No comments. </a:t>
            </a:r>
          </a:p>
          <a:p>
            <a:pPr lvl="1">
              <a:lnSpc>
                <a:spcPct val="85000"/>
              </a:lnSpc>
              <a:spcBef>
                <a:spcPts val="0"/>
              </a:spcBef>
              <a:spcAft>
                <a:spcPts val="300"/>
              </a:spcAft>
            </a:pPr>
            <a:r>
              <a:rPr lang="en-GB" sz="1600" dirty="0"/>
              <a:t>Decision Teleconference: No objection. </a:t>
            </a:r>
          </a:p>
          <a:p>
            <a:pPr lvl="1">
              <a:lnSpc>
                <a:spcPct val="85000"/>
              </a:lnSpc>
              <a:spcBef>
                <a:spcPts val="0"/>
              </a:spcBef>
              <a:spcAft>
                <a:spcPts val="300"/>
              </a:spcAft>
            </a:pPr>
            <a:r>
              <a:rPr lang="en-US" sz="1600" dirty="0"/>
              <a:t>Conclusion: The CR is agreed.</a:t>
            </a:r>
          </a:p>
          <a:p>
            <a:pPr marL="457200" lvl="1" indent="0">
              <a:lnSpc>
                <a:spcPct val="85000"/>
              </a:lnSpc>
              <a:spcBef>
                <a:spcPts val="0"/>
              </a:spcBef>
              <a:spcAft>
                <a:spcPts val="300"/>
              </a:spcAft>
              <a:buNone/>
            </a:pPr>
            <a:endParaRPr lang="en-US" sz="1600" dirty="0"/>
          </a:p>
          <a:p>
            <a:pPr marL="0" lvl="1" indent="0">
              <a:lnSpc>
                <a:spcPct val="80000"/>
              </a:lnSpc>
              <a:spcBef>
                <a:spcPts val="0"/>
              </a:spcBef>
              <a:spcAft>
                <a:spcPts val="200"/>
              </a:spcAft>
              <a:buNone/>
            </a:pPr>
            <a:r>
              <a:rPr lang="en-GB" sz="2000" b="1" dirty="0">
                <a:solidFill>
                  <a:srgbClr val="0000FF"/>
                </a:solidFill>
              </a:rPr>
              <a:t>CRs for Approval</a:t>
            </a:r>
            <a:endParaRPr lang="en-US" sz="2000" dirty="0">
              <a:solidFill>
                <a:srgbClr val="0000FF"/>
              </a:solidFill>
            </a:endParaRPr>
          </a:p>
          <a:p>
            <a:pPr>
              <a:lnSpc>
                <a:spcPct val="80000"/>
              </a:lnSpc>
              <a:spcBef>
                <a:spcPts val="0"/>
              </a:spcBef>
              <a:spcAft>
                <a:spcPts val="200"/>
              </a:spcAft>
            </a:pPr>
            <a:r>
              <a:rPr lang="en-US" sz="1800" dirty="0"/>
              <a:t>The above agreed CR is submitted in </a:t>
            </a:r>
            <a:r>
              <a:rPr lang="en-US" sz="1800" dirty="0">
                <a:solidFill>
                  <a:srgbClr val="0000FF"/>
                </a:solidFill>
              </a:rPr>
              <a:t>RP-200573</a:t>
            </a:r>
            <a:r>
              <a:rPr lang="en-US" sz="1800" dirty="0"/>
              <a:t> for approval at RAN #88e.</a:t>
            </a:r>
          </a:p>
          <a:p>
            <a:pPr lvl="1">
              <a:lnSpc>
                <a:spcPct val="85000"/>
              </a:lnSpc>
              <a:spcBef>
                <a:spcPts val="0"/>
              </a:spcBef>
              <a:spcAft>
                <a:spcPts val="300"/>
              </a:spcAft>
            </a:pPr>
            <a:endParaRPr lang="en-US" sz="1600" dirty="0"/>
          </a:p>
        </p:txBody>
      </p:sp>
    </p:spTree>
    <p:extLst>
      <p:ext uri="{BB962C8B-B14F-4D97-AF65-F5344CB8AC3E}">
        <p14:creationId xmlns:p14="http://schemas.microsoft.com/office/powerpoint/2010/main" val="2668110329"/>
      </p:ext>
    </p:extLst>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634</TotalTime>
  <Words>1154</Words>
  <Application>Microsoft Office PowerPoint</Application>
  <PresentationFormat>On-screen Show (4:3)</PresentationFormat>
  <Paragraphs>147</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Candara</vt:lpstr>
      <vt:lpstr>Times New Roman</vt:lpstr>
      <vt:lpstr>3gpp</vt:lpstr>
      <vt:lpstr>  </vt:lpstr>
      <vt:lpstr>Meetings</vt:lpstr>
      <vt:lpstr>RAN6 #16 Meeting Arrangement</vt:lpstr>
      <vt:lpstr>RAN6 #16 Statistics</vt:lpstr>
      <vt:lpstr>Executive Summary</vt:lpstr>
      <vt:lpstr>General Matters/Agenda/RAN6#15 Report </vt:lpstr>
      <vt:lpstr>Liaisons </vt:lpstr>
      <vt:lpstr>GERAN Topics</vt:lpstr>
      <vt:lpstr>UTRAN Topics</vt:lpstr>
      <vt:lpstr>Other technical work</vt:lpstr>
      <vt:lpstr>Removal of GERAN Iu Mode from Rel-12</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RAN6 status report to RAN#73</dc:subject>
  <dc:creator>juergen.hofmann@nokia.com</dc:creator>
  <cp:keywords>Status Report RAN WG6 to TSG-RAN #88e</cp:keywords>
  <dc:description>©3GPP 2009. All rights reserved</dc:description>
  <cp:lastModifiedBy>Nokia</cp:lastModifiedBy>
  <cp:revision>4799</cp:revision>
  <dcterms:created xsi:type="dcterms:W3CDTF">2009-11-27T05:15:11Z</dcterms:created>
  <dcterms:modified xsi:type="dcterms:W3CDTF">2020-06-25T14:45:24Z</dcterms:modified>
</cp:coreProperties>
</file>