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2"/>
  </p:notesMasterIdLst>
  <p:handoutMasterIdLst>
    <p:handoutMasterId r:id="rId13"/>
  </p:handoutMasterIdLst>
  <p:sldIdLst>
    <p:sldId id="341" r:id="rId2"/>
    <p:sldId id="396" r:id="rId3"/>
    <p:sldId id="366" r:id="rId4"/>
    <p:sldId id="367" r:id="rId5"/>
    <p:sldId id="394" r:id="rId6"/>
    <p:sldId id="368" r:id="rId7"/>
    <p:sldId id="374" r:id="rId8"/>
    <p:sldId id="390" r:id="rId9"/>
    <p:sldId id="397" r:id="rId10"/>
    <p:sldId id="38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44" d="100"/>
          <a:sy n="44" d="100"/>
        </p:scale>
        <p:origin x="39" y="2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B955D6-ACCE-4337-93A9-BFD11A64B2AC}" type="slidenum">
              <a:rPr lang="en-GB" altLang="en-US" smtClean="0">
                <a:latin typeface="Times New Roman" panose="02020603050405020304" pitchFamily="18" charset="0"/>
              </a:rPr>
              <a:pPr/>
              <a:t>3</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14022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4</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519699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5</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696209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53A29AA-967B-42F1-88A5-4C6EFB5C85CB}" type="slidenum">
              <a:rPr lang="en-GB" altLang="en-US" smtClean="0">
                <a:latin typeface="Times New Roman" panose="02020603050405020304" pitchFamily="18" charset="0"/>
              </a:rPr>
              <a:pPr/>
              <a:t>6</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955248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BB1F5FA-94BA-4CD0-8966-5E80A711E1D1}" type="slidenum">
              <a:rPr lang="en-GB" altLang="en-US" smtClean="0">
                <a:latin typeface="Times New Roman" panose="02020603050405020304" pitchFamily="18" charset="0"/>
              </a:rPr>
              <a:pPr/>
              <a:t>8</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629048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10</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3367135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smtClean="0">
              <a:latin typeface="Calibri" panose="020F0502020204030204" pitchFamily="34" charset="0"/>
            </a:endParaRPr>
          </a:p>
        </p:txBody>
      </p:sp>
      <p:sp>
        <p:nvSpPr>
          <p:cNvPr id="11" name="Text Box 14"/>
          <p:cNvSpPr txBox="1">
            <a:spLocks noChangeArrowheads="1"/>
          </p:cNvSpPr>
          <p:nvPr userDrawn="1"/>
        </p:nvSpPr>
        <p:spPr bwMode="auto">
          <a:xfrm>
            <a:off x="133350" y="36513"/>
            <a:ext cx="27174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 RAN#88 electronic</a:t>
            </a:r>
          </a:p>
          <a:p>
            <a:pPr eaLnBrk="1" hangingPunct="1">
              <a:defRPr/>
            </a:pPr>
            <a:r>
              <a:rPr lang="sv-SE" altLang="en-US" sz="1400" b="1" dirty="0" smtClean="0">
                <a:latin typeface="Arial "/>
              </a:rPr>
              <a:t>On-line,</a:t>
            </a:r>
            <a:r>
              <a:rPr lang="sv-SE" altLang="en-US" sz="1400" b="1" baseline="0" dirty="0" smtClean="0">
                <a:latin typeface="Arial "/>
              </a:rPr>
              <a:t> June 29 – July 03, </a:t>
            </a:r>
            <a:r>
              <a:rPr lang="sv-SE" altLang="en-US" sz="1400" b="1" dirty="0" smtClean="0">
                <a:latin typeface="Arial "/>
              </a:rPr>
              <a:t>2020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smtClean="0">
                <a:latin typeface="Arial "/>
              </a:rPr>
              <a:t>RP-200521 </a:t>
            </a:r>
            <a:endParaRPr lang="sv-SE" altLang="en-US" sz="1200" b="1" dirty="0" smtClean="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smtClean="0"/>
              <a:t>Status Report </a:t>
            </a:r>
            <a:br>
              <a:rPr lang="en-US" altLang="en-US" dirty="0" smtClean="0"/>
            </a:br>
            <a:r>
              <a:rPr lang="en-US" altLang="en-US" dirty="0" smtClean="0"/>
              <a:t>RAN WG2 </a:t>
            </a:r>
            <a:br>
              <a:rPr lang="en-US" altLang="en-US" dirty="0" smtClean="0"/>
            </a:br>
            <a:r>
              <a:rPr lang="en-US" altLang="en-US" sz="4800" dirty="0" smtClean="0"/>
              <a:t>to TSG-RAN #88e</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endParaRPr lang="en-GB" altLang="en-US" sz="2000" dirty="0" smtClean="0">
              <a:latin typeface="Arial" panose="020B0604020202020204" pitchFamily="34" charset="0"/>
            </a:endParaRPr>
          </a:p>
          <a:p>
            <a:pPr marL="0" indent="0" eaLnBrk="1" hangingPunct="1">
              <a:buFontTx/>
              <a:buNone/>
            </a:pPr>
            <a:r>
              <a:rPr lang="en-GB" altLang="en-US" sz="2000" dirty="0" smtClean="0">
                <a:latin typeface="Arial" panose="020B0604020202020204" pitchFamily="34" charset="0"/>
              </a:rPr>
              <a:t>Johan Johansson</a:t>
            </a:r>
            <a:endParaRPr lang="en-GB" altLang="en-US" sz="2000" dirty="0" smtClean="0"/>
          </a:p>
          <a:p>
            <a:pPr marL="0" indent="0" eaLnBrk="1" hangingPunct="1">
              <a:buFontTx/>
              <a:buNone/>
            </a:pPr>
            <a:r>
              <a:rPr lang="en-GB" altLang="en-US" sz="2000" dirty="0" smtClean="0"/>
              <a:t>RAN2 Chairman (</a:t>
            </a:r>
            <a:r>
              <a:rPr lang="en-GB" altLang="en-US" sz="2000" dirty="0" err="1" smtClean="0"/>
              <a:t>Mediatek</a:t>
            </a:r>
            <a:r>
              <a:rPr lang="en-GB" altLang="en-US" sz="2000" dirty="0" smtClean="0"/>
              <a:t>)</a:t>
            </a:r>
          </a:p>
          <a:p>
            <a:pPr marL="0" indent="0" eaLnBrk="1" hangingPunct="1">
              <a:buFontTx/>
              <a:buNone/>
            </a:pPr>
            <a:endParaRPr lang="en-GB" altLang="en-US" dirty="0" smtClean="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981486" cy="4351338"/>
          </a:xfrm>
        </p:spPr>
        <p:txBody>
          <a:bodyPr/>
          <a:lstStyle/>
          <a:p>
            <a:pPr marL="0" indent="0">
              <a:buNone/>
            </a:pPr>
            <a:r>
              <a:rPr lang="en-GB" altLang="en-US" sz="2000" b="1" dirty="0" smtClean="0"/>
              <a:t>Thanks</a:t>
            </a:r>
            <a:r>
              <a:rPr lang="en-GB" altLang="en-US" sz="2000" dirty="0" smtClean="0"/>
              <a:t> to the regular R2 leadership</a:t>
            </a:r>
          </a:p>
          <a:p>
            <a:r>
              <a:rPr lang="en-GB" altLang="en-US" sz="2000" dirty="0" smtClean="0"/>
              <a:t>Juha </a:t>
            </a:r>
            <a:r>
              <a:rPr lang="en-GB" altLang="en-US" sz="2000" dirty="0" smtClean="0"/>
              <a:t>Korhonen (MCC support)</a:t>
            </a:r>
          </a:p>
          <a:p>
            <a:r>
              <a:rPr lang="en-GB" altLang="en-US" sz="2000" dirty="0" smtClean="0"/>
              <a:t>Tero Henttonen (RAN2 </a:t>
            </a:r>
            <a:r>
              <a:rPr lang="en-GB" altLang="en-US" sz="2000" dirty="0" smtClean="0"/>
              <a:t>Vice Chair)</a:t>
            </a:r>
            <a:endParaRPr lang="en-GB" altLang="en-US" sz="2000" dirty="0" smtClean="0"/>
          </a:p>
          <a:p>
            <a:r>
              <a:rPr lang="en-GB" altLang="en-US" sz="2000" dirty="0" smtClean="0"/>
              <a:t>Sergio Parolari (RAN2 </a:t>
            </a:r>
            <a:r>
              <a:rPr lang="en-GB" altLang="en-US" sz="2000" dirty="0" smtClean="0"/>
              <a:t>Vice Chair)</a:t>
            </a:r>
            <a:endParaRPr lang="en-GB" altLang="en-US" sz="2000" dirty="0" smtClean="0"/>
          </a:p>
          <a:p>
            <a:r>
              <a:rPr lang="en-GB" altLang="en-US" sz="2000" dirty="0" smtClean="0"/>
              <a:t>Kyeongin Jeong (V2X session chair)</a:t>
            </a:r>
          </a:p>
          <a:p>
            <a:r>
              <a:rPr lang="en-GB" altLang="en-US" sz="2000" dirty="0" smtClean="0"/>
              <a:t>Brian Martin (NB-</a:t>
            </a:r>
            <a:r>
              <a:rPr lang="en-GB" altLang="en-US" sz="2000" dirty="0" err="1" smtClean="0"/>
              <a:t>IoT</a:t>
            </a:r>
            <a:r>
              <a:rPr lang="en-GB" altLang="en-US" sz="2000" dirty="0" smtClean="0"/>
              <a:t> session chair)</a:t>
            </a:r>
          </a:p>
          <a:p>
            <a:r>
              <a:rPr lang="en-GB" altLang="en-US" sz="2000" dirty="0" smtClean="0"/>
              <a:t>Emre Yavuz (MTC session chair)</a:t>
            </a:r>
          </a:p>
          <a:p>
            <a:r>
              <a:rPr lang="en-GB" altLang="en-US" sz="2000" dirty="0" smtClean="0"/>
              <a:t>Nathan Tenny (Positioning session chair)</a:t>
            </a:r>
          </a:p>
          <a:p>
            <a:r>
              <a:rPr lang="en-GB" altLang="en-US" sz="2000" dirty="0" smtClean="0"/>
              <a:t>Diana Pani (NR-U, NTN, 2-step RA, NR power saving session chair)</a:t>
            </a:r>
          </a:p>
          <a:p>
            <a:r>
              <a:rPr lang="en-GB" altLang="en-US" sz="2000" dirty="0" smtClean="0"/>
              <a:t>Hu Nan (SON MDT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smtClean="0"/>
              <a:t>Thank you </a:t>
            </a:r>
            <a:r>
              <a:rPr lang="en-GB" altLang="en-US" dirty="0" smtClean="0"/>
              <a:t>for your support last quarter</a:t>
            </a:r>
            <a:endParaRPr lang="en-GB" altLang="en-US" dirty="0" smtClean="0"/>
          </a:p>
        </p:txBody>
      </p:sp>
      <p:sp>
        <p:nvSpPr>
          <p:cNvPr id="7" name="Content Placeholder 2"/>
          <p:cNvSpPr txBox="1">
            <a:spLocks/>
          </p:cNvSpPr>
          <p:nvPr/>
        </p:nvSpPr>
        <p:spPr bwMode="auto">
          <a:xfrm>
            <a:off x="5750611" y="1918205"/>
            <a:ext cx="5272043"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sz="2000" b="1" dirty="0" smtClean="0"/>
              <a:t>Thanks</a:t>
            </a:r>
            <a:r>
              <a:rPr lang="en-GB" altLang="en-US" sz="2000" dirty="0" smtClean="0"/>
              <a:t> to the ASN.1 review heroes, led by Rapporteurs of RRC and LPP </a:t>
            </a:r>
            <a:r>
              <a:rPr lang="en-GB" altLang="en-US" sz="2000" dirty="0" err="1" smtClean="0"/>
              <a:t>TSes</a:t>
            </a:r>
            <a:r>
              <a:rPr lang="en-GB" altLang="en-US" sz="2000" dirty="0" smtClean="0"/>
              <a:t>: </a:t>
            </a:r>
          </a:p>
          <a:p>
            <a:r>
              <a:rPr lang="en-GB" altLang="en-US" sz="2000" dirty="0" err="1" smtClean="0"/>
              <a:t>Hakan</a:t>
            </a:r>
            <a:r>
              <a:rPr lang="en-GB" altLang="en-US" sz="2000" dirty="0" smtClean="0"/>
              <a:t> Palm (NR RRC)</a:t>
            </a:r>
          </a:p>
          <a:p>
            <a:r>
              <a:rPr lang="en-GB" altLang="en-US" sz="2000" dirty="0" smtClean="0"/>
              <a:t>Himke van der </a:t>
            </a:r>
            <a:r>
              <a:rPr lang="en-GB" altLang="en-US" sz="2000" dirty="0" err="1" smtClean="0"/>
              <a:t>Velde</a:t>
            </a:r>
            <a:r>
              <a:rPr lang="en-GB" altLang="en-US" sz="2000" dirty="0" smtClean="0"/>
              <a:t> (LTE RRC)</a:t>
            </a:r>
          </a:p>
          <a:p>
            <a:r>
              <a:rPr lang="en-GB" altLang="en-US" sz="2000" dirty="0" smtClean="0"/>
              <a:t>Masato Kitazoe (LPP)</a:t>
            </a:r>
            <a:endParaRPr lang="en-GB" altLang="en-US" sz="2000" dirty="0"/>
          </a:p>
          <a:p>
            <a:pPr marL="0" indent="0">
              <a:buNone/>
            </a:pPr>
            <a:r>
              <a:rPr lang="en-GB" altLang="en-US" sz="2000" b="1" dirty="0"/>
              <a:t>Thanks</a:t>
            </a:r>
            <a:r>
              <a:rPr lang="en-GB" altLang="en-US" sz="2000" dirty="0"/>
              <a:t> to the </a:t>
            </a:r>
            <a:r>
              <a:rPr lang="en-GB" altLang="en-US" sz="2000" dirty="0" smtClean="0"/>
              <a:t>NR UE capability </a:t>
            </a:r>
            <a:r>
              <a:rPr lang="en-GB" altLang="en-US" sz="2000" dirty="0"/>
              <a:t>heroes, led </a:t>
            </a:r>
            <a:r>
              <a:rPr lang="en-GB" altLang="en-US" sz="2000" dirty="0" smtClean="0"/>
              <a:t>by: </a:t>
            </a:r>
          </a:p>
          <a:p>
            <a:r>
              <a:rPr lang="en-GB" altLang="en-US" sz="2000" dirty="0" smtClean="0"/>
              <a:t>Naveen Palle (NR UE cap)</a:t>
            </a:r>
          </a:p>
          <a:p>
            <a:r>
              <a:rPr lang="en-GB" altLang="en-US" sz="2000" dirty="0" smtClean="0"/>
              <a:t>Hideaki Takahashi (R1 Feature List)</a:t>
            </a:r>
            <a:endParaRPr lang="en-GB" altLang="en-US" sz="2000" dirty="0"/>
          </a:p>
          <a:p>
            <a:pPr marL="0" indent="0">
              <a:buNone/>
            </a:pPr>
            <a:r>
              <a:rPr lang="en-GB" altLang="en-US" sz="2000" b="1" dirty="0" smtClean="0"/>
              <a:t>Thanks</a:t>
            </a:r>
            <a:r>
              <a:rPr lang="en-GB" altLang="en-US" sz="2000" dirty="0" smtClean="0"/>
              <a:t> to everyone in R2 contributing constructively. In difficult e-meetings, the attitude and helpfulness has been essential to reach the current remarkable progress of Rel-16., </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a:t>
            </a:r>
            <a:endParaRPr lang="en-US" dirty="0"/>
          </a:p>
        </p:txBody>
      </p:sp>
      <p:sp>
        <p:nvSpPr>
          <p:cNvPr id="3" name="Content Placeholder 2"/>
          <p:cNvSpPr>
            <a:spLocks noGrp="1"/>
          </p:cNvSpPr>
          <p:nvPr>
            <p:ph idx="1"/>
          </p:nvPr>
        </p:nvSpPr>
        <p:spPr/>
        <p:txBody>
          <a:bodyPr/>
          <a:lstStyle/>
          <a:p>
            <a:r>
              <a:rPr lang="en-US" sz="1800" dirty="0" smtClean="0"/>
              <a:t>Q1 Feb: R2 109-e</a:t>
            </a:r>
          </a:p>
          <a:p>
            <a:pPr lvl="1"/>
            <a:r>
              <a:rPr lang="en-US" sz="1600" dirty="0" smtClean="0"/>
              <a:t>65h GTW, 210 </a:t>
            </a:r>
            <a:r>
              <a:rPr lang="en-US" sz="1600" dirty="0" smtClean="0"/>
              <a:t>email discussions (Pre, At, Short), 5500 emails (changed counting principle </a:t>
            </a:r>
            <a:r>
              <a:rPr lang="en-US" sz="1600" dirty="0" smtClean="0"/>
              <a:t>for comparison w </a:t>
            </a:r>
            <a:r>
              <a:rPr lang="en-US" sz="1600" dirty="0" smtClean="0"/>
              <a:t>below). </a:t>
            </a:r>
            <a:endParaRPr lang="en-US" sz="1600" dirty="0" smtClean="0"/>
          </a:p>
          <a:p>
            <a:pPr lvl="1"/>
            <a:r>
              <a:rPr lang="en-US" sz="1600" dirty="0" smtClean="0"/>
              <a:t>Drafts folder: 708 MB, 3137 Files</a:t>
            </a:r>
            <a:endParaRPr lang="en-US" sz="1600" dirty="0" smtClean="0"/>
          </a:p>
          <a:p>
            <a:r>
              <a:rPr lang="en-US" sz="1800" dirty="0" smtClean="0"/>
              <a:t>Q2 Apr: R2 109bis-e</a:t>
            </a:r>
          </a:p>
          <a:p>
            <a:pPr lvl="1"/>
            <a:r>
              <a:rPr lang="en-US" sz="1600" dirty="0" smtClean="0"/>
              <a:t>66h GTW, 161 </a:t>
            </a:r>
            <a:r>
              <a:rPr lang="en-US" sz="1600" dirty="0" smtClean="0"/>
              <a:t>email discussions (Pre, At, Short), 4000 </a:t>
            </a:r>
            <a:r>
              <a:rPr lang="en-US" sz="1600" dirty="0" smtClean="0"/>
              <a:t>emails</a:t>
            </a:r>
          </a:p>
          <a:p>
            <a:pPr lvl="1"/>
            <a:r>
              <a:rPr lang="en-US" sz="1600" dirty="0"/>
              <a:t>Drafts folder: </a:t>
            </a:r>
            <a:r>
              <a:rPr lang="en-US" sz="1600" dirty="0" smtClean="0"/>
              <a:t>459 MB, 2640 </a:t>
            </a:r>
            <a:r>
              <a:rPr lang="en-US" sz="1600" dirty="0"/>
              <a:t>Files, 217 Folders</a:t>
            </a:r>
            <a:endParaRPr lang="en-US" sz="1600" dirty="0"/>
          </a:p>
          <a:p>
            <a:r>
              <a:rPr lang="en-US" sz="1800" dirty="0" smtClean="0"/>
              <a:t>Q2 May-Jun: R2 110-e</a:t>
            </a:r>
          </a:p>
          <a:p>
            <a:pPr lvl="1"/>
            <a:r>
              <a:rPr lang="en-US" sz="1600" dirty="0" smtClean="0"/>
              <a:t>72h GTW, 172 </a:t>
            </a:r>
            <a:r>
              <a:rPr lang="en-US" sz="1600" dirty="0" smtClean="0"/>
              <a:t>email discussions (Pre, At, Short), 4500 </a:t>
            </a:r>
            <a:r>
              <a:rPr lang="en-US" sz="1600" dirty="0" smtClean="0"/>
              <a:t>emails</a:t>
            </a:r>
          </a:p>
          <a:p>
            <a:pPr lvl="1"/>
            <a:r>
              <a:rPr lang="en-US" sz="1600" dirty="0"/>
              <a:t>Drafts folder: </a:t>
            </a:r>
            <a:r>
              <a:rPr lang="en-US" sz="1600" dirty="0" smtClean="0"/>
              <a:t>542 </a:t>
            </a:r>
            <a:r>
              <a:rPr lang="en-US" sz="1600" dirty="0"/>
              <a:t>MB, 2776 Files, 279 </a:t>
            </a:r>
            <a:r>
              <a:rPr lang="en-US" sz="1600" dirty="0" smtClean="0"/>
              <a:t>Folders</a:t>
            </a:r>
            <a:endParaRPr lang="en-US" sz="1600" dirty="0" smtClean="0"/>
          </a:p>
          <a:p>
            <a:r>
              <a:rPr lang="en-US" sz="1800" dirty="0" smtClean="0"/>
              <a:t>Q2 ASN.1 </a:t>
            </a:r>
            <a:r>
              <a:rPr lang="en-US" sz="1800" dirty="0" smtClean="0"/>
              <a:t>Review, </a:t>
            </a:r>
            <a:r>
              <a:rPr lang="en-US" sz="1800" dirty="0" smtClean="0"/>
              <a:t>Issue </a:t>
            </a:r>
            <a:r>
              <a:rPr lang="en-US" sz="1800" dirty="0" smtClean="0"/>
              <a:t>handling (NR + EUTRA)</a:t>
            </a:r>
            <a:endParaRPr lang="en-US" sz="1800" dirty="0" smtClean="0"/>
          </a:p>
          <a:p>
            <a:pPr lvl="1"/>
            <a:r>
              <a:rPr lang="en-US" sz="1600" dirty="0" smtClean="0"/>
              <a:t>2 email discussions (across 2 meetings) 500 </a:t>
            </a:r>
            <a:r>
              <a:rPr lang="en-US" sz="1600" dirty="0" smtClean="0"/>
              <a:t>emails</a:t>
            </a:r>
            <a:r>
              <a:rPr lang="en-US" sz="1600" dirty="0"/>
              <a:t>, 1203 Review Issues, </a:t>
            </a:r>
            <a:r>
              <a:rPr lang="en-US" sz="1600" dirty="0" smtClean="0"/>
              <a:t>Drafts Folder: 602 files</a:t>
            </a:r>
            <a:r>
              <a:rPr lang="en-US" sz="1600" dirty="0"/>
              <a:t> </a:t>
            </a:r>
            <a:endParaRPr lang="en-US" sz="1600" dirty="0"/>
          </a:p>
          <a:p>
            <a:r>
              <a:rPr lang="en-US" sz="1800" dirty="0" smtClean="0"/>
              <a:t>The load was very high also in </a:t>
            </a:r>
            <a:r>
              <a:rPr lang="en-US" sz="1800" dirty="0" smtClean="0"/>
              <a:t>Q2</a:t>
            </a:r>
            <a:r>
              <a:rPr lang="en-US" sz="1600" dirty="0" smtClean="0"/>
              <a:t> </a:t>
            </a:r>
            <a:endParaRPr lang="en-US" sz="1600" dirty="0" smtClean="0"/>
          </a:p>
          <a:p>
            <a:pPr lvl="1"/>
            <a:r>
              <a:rPr lang="en-US" sz="1600" dirty="0" smtClean="0"/>
              <a:t>FYI: Chair target after Q1 was to reduce 1/3, i.e. approx. 141 email discussions, 3700 emails </a:t>
            </a:r>
            <a:r>
              <a:rPr lang="en-US" sz="1600" dirty="0" smtClean="0"/>
              <a:t>(did not really work). </a:t>
            </a:r>
            <a:endParaRPr lang="en-US" sz="1600" dirty="0" smtClean="0"/>
          </a:p>
        </p:txBody>
      </p:sp>
    </p:spTree>
    <p:extLst>
      <p:ext uri="{BB962C8B-B14F-4D97-AF65-F5344CB8AC3E}">
        <p14:creationId xmlns:p14="http://schemas.microsoft.com/office/powerpoint/2010/main" val="188521616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787400"/>
            <a:ext cx="10515600" cy="903288"/>
          </a:xfrm>
        </p:spPr>
        <p:txBody>
          <a:bodyPr/>
          <a:lstStyle/>
          <a:p>
            <a:r>
              <a:rPr lang="en-GB" altLang="en-US" dirty="0" smtClean="0"/>
              <a:t>Maintenance R15 and earlier </a:t>
            </a:r>
            <a:br>
              <a:rPr lang="en-GB" altLang="en-US" dirty="0" smtClean="0"/>
            </a:br>
            <a:endParaRPr lang="en-GB" altLang="en-US" dirty="0" smtClean="0"/>
          </a:p>
        </p:txBody>
      </p:sp>
      <p:sp>
        <p:nvSpPr>
          <p:cNvPr id="3" name="Content Placeholder 2"/>
          <p:cNvSpPr>
            <a:spLocks noGrp="1"/>
          </p:cNvSpPr>
          <p:nvPr>
            <p:ph idx="1"/>
          </p:nvPr>
        </p:nvSpPr>
        <p:spPr/>
        <p:txBody>
          <a:bodyPr/>
          <a:lstStyle/>
          <a:p>
            <a:pPr marL="0" indent="0">
              <a:buFontTx/>
              <a:buNone/>
              <a:defRPr/>
            </a:pPr>
            <a:r>
              <a:rPr lang="en-GB" sz="2000" dirty="0"/>
              <a:t>NR </a:t>
            </a:r>
            <a:r>
              <a:rPr lang="en-GB" sz="2000" dirty="0" smtClean="0"/>
              <a:t>R15 WI: NR SA, MR-DC All arch</a:t>
            </a:r>
          </a:p>
          <a:p>
            <a:pPr>
              <a:defRPr/>
            </a:pPr>
            <a:r>
              <a:rPr lang="en-GB" sz="2000" dirty="0" smtClean="0"/>
              <a:t>R15</a:t>
            </a:r>
            <a:r>
              <a:rPr lang="en-GB" sz="2000" b="1" dirty="0" smtClean="0"/>
              <a:t>: </a:t>
            </a:r>
            <a:r>
              <a:rPr lang="en-GB" sz="2000" b="1" dirty="0" smtClean="0"/>
              <a:t>69</a:t>
            </a:r>
            <a:r>
              <a:rPr lang="en-GB" sz="2000" b="1" dirty="0" smtClean="0"/>
              <a:t> </a:t>
            </a:r>
            <a:r>
              <a:rPr lang="en-GB" sz="2000" dirty="0" smtClean="0"/>
              <a:t>CRs (not </a:t>
            </a:r>
            <a:r>
              <a:rPr lang="en-GB" sz="2000" dirty="0" err="1" smtClean="0"/>
              <a:t>incl</a:t>
            </a:r>
            <a:r>
              <a:rPr lang="en-GB" sz="2000" dirty="0" smtClean="0"/>
              <a:t> Cat A CRs)</a:t>
            </a:r>
            <a:endParaRPr lang="en-GB" sz="2000" dirty="0" smtClean="0"/>
          </a:p>
          <a:p>
            <a:pPr lvl="1">
              <a:defRPr/>
            </a:pPr>
            <a:r>
              <a:rPr lang="en-GB" sz="1600" dirty="0" smtClean="0"/>
              <a:t>This is an increase since Q1, significant no of corrections on Late R15 items UE caps, NE-DC. </a:t>
            </a:r>
          </a:p>
          <a:p>
            <a:pPr>
              <a:defRPr/>
            </a:pPr>
            <a:r>
              <a:rPr lang="en-GB" sz="2000" u="sng" dirty="0" smtClean="0"/>
              <a:t>Issue</a:t>
            </a:r>
            <a:r>
              <a:rPr lang="en-GB" sz="2000" u="sng" dirty="0" smtClean="0"/>
              <a:t>:</a:t>
            </a:r>
            <a:r>
              <a:rPr lang="en-GB" sz="2000" dirty="0" smtClean="0"/>
              <a:t> FR2 fall-back. </a:t>
            </a:r>
            <a:r>
              <a:rPr lang="en-GB" sz="2000" dirty="0" smtClean="0"/>
              <a:t>Due to objections, R2 hasn’t been able to finally agree solution, as requested in LS R4-1910239/R2-1912047. </a:t>
            </a:r>
            <a:endParaRPr lang="en-GB" sz="2000" dirty="0"/>
          </a:p>
          <a:p>
            <a:pPr lvl="1">
              <a:defRPr/>
            </a:pPr>
            <a:r>
              <a:rPr lang="en-GB" sz="1600" dirty="0"/>
              <a:t>T</a:t>
            </a:r>
            <a:r>
              <a:rPr lang="en-GB" sz="1600" dirty="0" smtClean="0"/>
              <a:t>echnically endorsed CRs are provided to RP, where RP is expected to decide the fate. </a:t>
            </a:r>
            <a:endParaRPr lang="en-GB" sz="2000" dirty="0"/>
          </a:p>
          <a:p>
            <a:pPr marL="0" indent="0">
              <a:buFontTx/>
              <a:buNone/>
              <a:defRPr/>
            </a:pPr>
            <a:endParaRPr lang="en-GB" sz="2000" dirty="0" smtClean="0"/>
          </a:p>
          <a:p>
            <a:pPr marL="0" indent="0">
              <a:buFontTx/>
              <a:buNone/>
              <a:defRPr/>
            </a:pPr>
            <a:r>
              <a:rPr lang="en-GB" sz="2000" dirty="0" smtClean="0"/>
              <a:t>EUTRA </a:t>
            </a:r>
            <a:r>
              <a:rPr lang="en-GB" sz="2000" dirty="0"/>
              <a:t>R15 and </a:t>
            </a:r>
            <a:r>
              <a:rPr lang="en-GB" sz="2000" dirty="0" smtClean="0"/>
              <a:t>earlier WIs: NB-</a:t>
            </a:r>
            <a:r>
              <a:rPr lang="en-GB" sz="2000" dirty="0" err="1" smtClean="0"/>
              <a:t>IoT</a:t>
            </a:r>
            <a:r>
              <a:rPr lang="en-GB" sz="2000" dirty="0" smtClean="0"/>
              <a:t>, </a:t>
            </a:r>
            <a:r>
              <a:rPr lang="en-GB" sz="2000" dirty="0" err="1" smtClean="0"/>
              <a:t>eMTC</a:t>
            </a:r>
            <a:r>
              <a:rPr lang="en-GB" sz="2000" dirty="0" smtClean="0"/>
              <a:t>, </a:t>
            </a:r>
            <a:r>
              <a:rPr lang="en-GB" sz="2000" dirty="0"/>
              <a:t>LTE</a:t>
            </a:r>
          </a:p>
          <a:p>
            <a:pPr>
              <a:defRPr/>
            </a:pPr>
            <a:r>
              <a:rPr lang="en-GB" sz="2000" dirty="0" smtClean="0"/>
              <a:t>R13: </a:t>
            </a:r>
            <a:r>
              <a:rPr lang="en-GB" sz="2000" b="1" dirty="0" smtClean="0"/>
              <a:t>2</a:t>
            </a:r>
            <a:r>
              <a:rPr lang="en-GB" sz="2000" dirty="0" smtClean="0"/>
              <a:t> </a:t>
            </a:r>
            <a:r>
              <a:rPr lang="en-GB" sz="2000" dirty="0"/>
              <a:t>CRs (not </a:t>
            </a:r>
            <a:r>
              <a:rPr lang="en-GB" sz="2000" dirty="0" err="1"/>
              <a:t>incl</a:t>
            </a:r>
            <a:r>
              <a:rPr lang="en-GB" sz="2000" dirty="0"/>
              <a:t> Cat A CRs)</a:t>
            </a:r>
            <a:endParaRPr lang="en-GB" sz="2000" dirty="0" smtClean="0"/>
          </a:p>
          <a:p>
            <a:pPr>
              <a:defRPr/>
            </a:pPr>
            <a:r>
              <a:rPr lang="en-GB" sz="2000" dirty="0" smtClean="0"/>
              <a:t>R15: </a:t>
            </a:r>
            <a:r>
              <a:rPr lang="en-GB" sz="2000" b="1" dirty="0"/>
              <a:t>9</a:t>
            </a:r>
            <a:r>
              <a:rPr lang="en-GB" sz="2000" dirty="0"/>
              <a:t> CRs (not </a:t>
            </a:r>
            <a:r>
              <a:rPr lang="en-GB" sz="2000" dirty="0" err="1"/>
              <a:t>incl</a:t>
            </a:r>
            <a:r>
              <a:rPr lang="en-GB" sz="2000" dirty="0"/>
              <a:t> Cat A CRs)</a:t>
            </a:r>
            <a:endParaRPr lang="en-GB" sz="2000" dirty="0" smtClean="0"/>
          </a:p>
          <a:p>
            <a:pPr marL="0" indent="0">
              <a:buNone/>
              <a:defRPr/>
            </a:pPr>
            <a:endParaRPr lang="en-GB" sz="2000" dirty="0" smtClean="0"/>
          </a:p>
          <a:p>
            <a:pPr marL="0" indent="0">
              <a:buNone/>
              <a:defRPr/>
            </a:pPr>
            <a:r>
              <a:rPr lang="en-GB" sz="2000" dirty="0"/>
              <a:t>I</a:t>
            </a:r>
            <a:r>
              <a:rPr lang="en-GB" sz="2000" dirty="0" smtClean="0"/>
              <a:t>n general No </a:t>
            </a:r>
            <a:r>
              <a:rPr lang="en-GB" sz="2000" dirty="0"/>
              <a:t>Non Backwards Compatible (NBC) changes to </a:t>
            </a:r>
            <a:r>
              <a:rPr lang="en-GB" sz="2000" dirty="0" smtClean="0"/>
              <a:t>ASN.1</a:t>
            </a:r>
            <a:endParaRPr lang="en-GB" sz="2000" dirty="0"/>
          </a:p>
          <a:p>
            <a:pPr>
              <a:defRPr/>
            </a:pPr>
            <a:endParaRPr lang="en-GB" sz="2000"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R16 Status</a:t>
            </a:r>
          </a:p>
        </p:txBody>
      </p:sp>
      <p:sp>
        <p:nvSpPr>
          <p:cNvPr id="3" name="Content Placeholder 2"/>
          <p:cNvSpPr>
            <a:spLocks noGrp="1"/>
          </p:cNvSpPr>
          <p:nvPr>
            <p:ph idx="1"/>
          </p:nvPr>
        </p:nvSpPr>
        <p:spPr/>
        <p:txBody>
          <a:bodyPr/>
          <a:lstStyle/>
          <a:p>
            <a:pPr marL="0" indent="0">
              <a:buFontTx/>
              <a:buNone/>
              <a:defRPr/>
            </a:pPr>
            <a:r>
              <a:rPr lang="en-GB" sz="2400" dirty="0" smtClean="0"/>
              <a:t>General </a:t>
            </a:r>
          </a:p>
          <a:p>
            <a:pPr>
              <a:buFontTx/>
              <a:buChar char="-"/>
              <a:defRPr/>
            </a:pPr>
            <a:r>
              <a:rPr lang="en-GB" sz="2000" dirty="0" smtClean="0"/>
              <a:t>R16 functional freeze is expected.</a:t>
            </a:r>
          </a:p>
          <a:p>
            <a:pPr>
              <a:buFontTx/>
              <a:buChar char="-"/>
              <a:defRPr/>
            </a:pPr>
            <a:r>
              <a:rPr lang="en-GB" sz="2000" dirty="0" smtClean="0"/>
              <a:t>R16 ASN.1 </a:t>
            </a:r>
            <a:r>
              <a:rPr lang="en-GB" sz="2000" dirty="0"/>
              <a:t>review for NR and EUTRA has been performed successfully. </a:t>
            </a:r>
            <a:endParaRPr lang="en-GB" sz="2000" dirty="0" smtClean="0"/>
          </a:p>
          <a:p>
            <a:pPr>
              <a:buFontTx/>
              <a:buChar char="-"/>
              <a:defRPr/>
            </a:pPr>
            <a:r>
              <a:rPr lang="en-GB" sz="2000" dirty="0" smtClean="0"/>
              <a:t>Most features are in good shape and backwards compatibility can be kept from now. However, NR UE capabilities are still not mature, and for some NR WI </a:t>
            </a:r>
            <a:r>
              <a:rPr lang="en-GB" sz="2000" dirty="0" smtClean="0"/>
              <a:t>features, </a:t>
            </a:r>
            <a:r>
              <a:rPr lang="en-GB" sz="2000" dirty="0" smtClean="0"/>
              <a:t>there were a significant number of aspects that were resolved late. </a:t>
            </a:r>
          </a:p>
          <a:p>
            <a:pPr>
              <a:buFontTx/>
              <a:buChar char="-"/>
              <a:defRPr/>
            </a:pPr>
            <a:r>
              <a:rPr lang="en-GB" sz="2000" dirty="0"/>
              <a:t>R16 ASN.1 freeze can be considered. </a:t>
            </a:r>
            <a:endParaRPr lang="en-GB" sz="2000" dirty="0" smtClean="0"/>
          </a:p>
          <a:p>
            <a:pPr>
              <a:buFontTx/>
              <a:buChar char="-"/>
              <a:defRPr/>
            </a:pPr>
            <a:r>
              <a:rPr lang="en-GB" sz="2000" dirty="0" smtClean="0"/>
              <a:t>Still, NBC changes in Q3 should be allowed for UE capabilities, and should be tolerated if there is a clear need for other cases.  </a:t>
            </a:r>
            <a:endParaRPr lang="en-GB" sz="2400" dirty="0" smtClean="0"/>
          </a:p>
          <a:p>
            <a:pPr marL="0" indent="0">
              <a:buFontTx/>
              <a:buNone/>
              <a:defRPr/>
            </a:pPr>
            <a:endParaRPr lang="en-GB" sz="2400" dirty="0" smtClean="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R16 Status</a:t>
            </a:r>
          </a:p>
        </p:txBody>
      </p:sp>
      <p:sp>
        <p:nvSpPr>
          <p:cNvPr id="3" name="Content Placeholder 2"/>
          <p:cNvSpPr>
            <a:spLocks noGrp="1"/>
          </p:cNvSpPr>
          <p:nvPr>
            <p:ph idx="1"/>
          </p:nvPr>
        </p:nvSpPr>
        <p:spPr/>
        <p:txBody>
          <a:bodyPr/>
          <a:lstStyle/>
          <a:p>
            <a:pPr marL="0" indent="0">
              <a:buFontTx/>
              <a:buNone/>
              <a:defRPr/>
            </a:pPr>
            <a:r>
              <a:rPr lang="en-GB" sz="2400" dirty="0" smtClean="0"/>
              <a:t>UE </a:t>
            </a:r>
            <a:r>
              <a:rPr lang="en-GB" sz="2400" dirty="0"/>
              <a:t>capabilities for NR R16 WIs</a:t>
            </a:r>
          </a:p>
          <a:p>
            <a:pPr>
              <a:buFontTx/>
              <a:buChar char="-"/>
              <a:defRPr/>
            </a:pPr>
            <a:r>
              <a:rPr lang="en-GB" sz="2000" dirty="0" smtClean="0"/>
              <a:t>Two Mega CRs 38306 and corresponding 38331 including all R16 WIs are provided to RP for approval</a:t>
            </a:r>
            <a:r>
              <a:rPr lang="en-GB" sz="2000" dirty="0"/>
              <a:t>. The CRs were agreed very late on the R2 reflector, and are provided to RP as company CRs by NTT </a:t>
            </a:r>
            <a:r>
              <a:rPr lang="en-GB" sz="2000" dirty="0" err="1"/>
              <a:t>Docomo</a:t>
            </a:r>
            <a:r>
              <a:rPr lang="en-GB" sz="2000" dirty="0"/>
              <a:t> and Intel</a:t>
            </a:r>
            <a:r>
              <a:rPr lang="en-GB" sz="2000" dirty="0" smtClean="0"/>
              <a:t>.</a:t>
            </a:r>
            <a:endParaRPr lang="en-GB" sz="2000" dirty="0" smtClean="0"/>
          </a:p>
          <a:p>
            <a:pPr marL="457200" lvl="1" indent="0">
              <a:buNone/>
              <a:defRPr/>
            </a:pPr>
            <a:r>
              <a:rPr lang="en-GB" sz="1800" dirty="0" smtClean="0"/>
              <a:t>The CRs are not 100% complete. </a:t>
            </a:r>
          </a:p>
          <a:p>
            <a:pPr lvl="1">
              <a:buFontTx/>
              <a:buChar char="-"/>
              <a:defRPr/>
            </a:pPr>
            <a:r>
              <a:rPr lang="en-GB" sz="1800" dirty="0" smtClean="0"/>
              <a:t>They </a:t>
            </a:r>
            <a:r>
              <a:rPr lang="en-GB" sz="1800" dirty="0"/>
              <a:t>Include R1 and R4 features communicated in </a:t>
            </a:r>
            <a:r>
              <a:rPr lang="en-GB" sz="1800" dirty="0" err="1"/>
              <a:t>Lses</a:t>
            </a:r>
            <a:r>
              <a:rPr lang="en-GB" sz="1800" dirty="0"/>
              <a:t>. The last LS from R1 was provided late and is not taken into account in current CRs. </a:t>
            </a:r>
          </a:p>
          <a:p>
            <a:pPr lvl="1">
              <a:buFontTx/>
              <a:buChar char="-"/>
              <a:defRPr/>
            </a:pPr>
            <a:r>
              <a:rPr lang="en-GB" sz="1800" dirty="0"/>
              <a:t>Feature sets for which there are </a:t>
            </a:r>
            <a:r>
              <a:rPr lang="en-GB" sz="1800" dirty="0" err="1"/>
              <a:t>FFSes</a:t>
            </a:r>
            <a:r>
              <a:rPr lang="en-GB" sz="1800" dirty="0"/>
              <a:t> beyond mandatory/optional are </a:t>
            </a:r>
            <a:r>
              <a:rPr lang="en-GB" sz="1800" dirty="0" smtClean="0"/>
              <a:t>excluded (in general, there are some exception). </a:t>
            </a:r>
            <a:endParaRPr lang="en-GB" sz="1800" dirty="0"/>
          </a:p>
          <a:p>
            <a:pPr lvl="1">
              <a:buFontTx/>
              <a:buChar char="-"/>
              <a:defRPr/>
            </a:pPr>
            <a:r>
              <a:rPr lang="en-GB" sz="1800" dirty="0"/>
              <a:t>R2 capabilities are complete, except for V2X, and maybe IAB. </a:t>
            </a:r>
          </a:p>
          <a:p>
            <a:pPr lvl="1">
              <a:buFontTx/>
              <a:buChar char="-"/>
              <a:defRPr/>
            </a:pPr>
            <a:r>
              <a:rPr lang="en-GB" sz="1800" dirty="0"/>
              <a:t>UA capability handling for IAB-MT was decided late, and the likelihood of corrections is high.  </a:t>
            </a:r>
            <a:endParaRPr lang="en-GB" sz="1800" dirty="0" smtClean="0"/>
          </a:p>
          <a:p>
            <a:pPr>
              <a:buFontTx/>
              <a:buChar char="-"/>
              <a:defRPr/>
            </a:pPr>
            <a:r>
              <a:rPr lang="en-GB" sz="2000" dirty="0" smtClean="0"/>
              <a:t>A couple of NR Rel-16 CRs (small, TEI16) that didn’t make it into the merge are provided separately.</a:t>
            </a:r>
          </a:p>
          <a:p>
            <a:pPr marL="0" indent="0">
              <a:buFontTx/>
              <a:buNone/>
              <a:defRPr/>
            </a:pPr>
            <a:endParaRPr lang="en-GB" sz="2400" dirty="0" smtClean="0"/>
          </a:p>
        </p:txBody>
      </p:sp>
    </p:spTree>
    <p:extLst>
      <p:ext uri="{BB962C8B-B14F-4D97-AF65-F5344CB8AC3E}">
        <p14:creationId xmlns:p14="http://schemas.microsoft.com/office/powerpoint/2010/main" val="219584253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altLang="en-US" dirty="0" smtClean="0"/>
              <a:t>R16 Work Items, completed in R2 in </a:t>
            </a:r>
            <a:r>
              <a:rPr lang="en-GB" altLang="en-US" dirty="0" smtClean="0"/>
              <a:t>Q2</a:t>
            </a:r>
            <a:endParaRPr lang="en-GB" altLang="en-US" dirty="0" smtClean="0"/>
          </a:p>
        </p:txBody>
      </p:sp>
      <p:sp>
        <p:nvSpPr>
          <p:cNvPr id="12291" name="Content Placeholder 2"/>
          <p:cNvSpPr>
            <a:spLocks noGrp="1"/>
          </p:cNvSpPr>
          <p:nvPr>
            <p:ph idx="1"/>
          </p:nvPr>
        </p:nvSpPr>
        <p:spPr>
          <a:xfrm>
            <a:off x="838200" y="1825625"/>
            <a:ext cx="4579834" cy="4351338"/>
          </a:xfrm>
        </p:spPr>
        <p:txBody>
          <a:bodyPr/>
          <a:lstStyle/>
          <a:p>
            <a:r>
              <a:rPr lang="en-GB" altLang="en-US" sz="2000" dirty="0" smtClean="0"/>
              <a:t>NR V2X WI (*), (**)</a:t>
            </a:r>
          </a:p>
          <a:p>
            <a:r>
              <a:rPr lang="en-GB" altLang="en-US" sz="2000" dirty="0" smtClean="0"/>
              <a:t>NR Mobility Enhancements WI (*)</a:t>
            </a:r>
          </a:p>
          <a:p>
            <a:r>
              <a:rPr lang="en-GB" altLang="en-US" sz="2000" dirty="0" smtClean="0"/>
              <a:t>LTE Mobility Enhancements WI (*)</a:t>
            </a:r>
          </a:p>
          <a:p>
            <a:r>
              <a:rPr lang="en-GB" altLang="en-US" sz="2000" dirty="0" smtClean="0"/>
              <a:t>IIOT WI (*)	</a:t>
            </a:r>
          </a:p>
          <a:p>
            <a:r>
              <a:rPr lang="en-GB" altLang="en-US" sz="2000" dirty="0" smtClean="0"/>
              <a:t>NR </a:t>
            </a:r>
            <a:r>
              <a:rPr lang="en-GB" altLang="en-US" sz="2000" dirty="0" err="1" smtClean="0"/>
              <a:t>eMIMO</a:t>
            </a:r>
            <a:r>
              <a:rPr lang="en-GB" altLang="en-US" sz="2000" dirty="0" smtClean="0"/>
              <a:t> WI (*)	</a:t>
            </a:r>
          </a:p>
          <a:p>
            <a:r>
              <a:rPr lang="en-GB" altLang="en-US" sz="2000" dirty="0" smtClean="0"/>
              <a:t>IAB (*)</a:t>
            </a:r>
          </a:p>
          <a:p>
            <a:r>
              <a:rPr lang="en-GB" altLang="en-US" sz="2000" dirty="0" smtClean="0"/>
              <a:t>DCCA enhancement (*)</a:t>
            </a:r>
            <a:endParaRPr lang="en-GB" altLang="en-US" sz="1600" dirty="0" smtClean="0"/>
          </a:p>
          <a:p>
            <a:r>
              <a:rPr lang="en-GB" altLang="en-US" sz="2000" dirty="0" smtClean="0"/>
              <a:t>NR </a:t>
            </a:r>
            <a:r>
              <a:rPr lang="en-GB" altLang="en-US" sz="2000" dirty="0" err="1" smtClean="0"/>
              <a:t>eURLLC</a:t>
            </a:r>
            <a:r>
              <a:rPr lang="en-GB" altLang="en-US" sz="2000" dirty="0" smtClean="0"/>
              <a:t> (*)</a:t>
            </a:r>
          </a:p>
          <a:p>
            <a:r>
              <a:rPr lang="en-GB" altLang="en-US" sz="2000" dirty="0" smtClean="0"/>
              <a:t>Private Network Support</a:t>
            </a:r>
          </a:p>
          <a:p>
            <a:r>
              <a:rPr lang="en-GB" altLang="en-US" sz="2000" dirty="0" smtClean="0"/>
              <a:t>CLI</a:t>
            </a:r>
          </a:p>
        </p:txBody>
      </p:sp>
      <p:sp>
        <p:nvSpPr>
          <p:cNvPr id="4" name="Content Placeholder 2"/>
          <p:cNvSpPr txBox="1">
            <a:spLocks/>
          </p:cNvSpPr>
          <p:nvPr/>
        </p:nvSpPr>
        <p:spPr bwMode="auto">
          <a:xfrm>
            <a:off x="6016952" y="1825625"/>
            <a:ext cx="53368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smtClean="0"/>
              <a:t>NR-U (*)</a:t>
            </a:r>
          </a:p>
          <a:p>
            <a:r>
              <a:rPr lang="en-GB" altLang="en-US" sz="2000" dirty="0" smtClean="0"/>
              <a:t>NR UE Power Saving (*)</a:t>
            </a:r>
          </a:p>
          <a:p>
            <a:r>
              <a:rPr lang="en-GB" altLang="en-US" sz="2000" dirty="0" smtClean="0"/>
              <a:t>NR 2-Step </a:t>
            </a:r>
            <a:r>
              <a:rPr lang="en-GB" altLang="en-US" sz="2000" dirty="0" smtClean="0"/>
              <a:t>RACH</a:t>
            </a:r>
            <a:endParaRPr lang="en-GB" altLang="en-US" sz="2000" dirty="0" smtClean="0"/>
          </a:p>
          <a:p>
            <a:r>
              <a:rPr lang="en-GB" altLang="en-US" sz="2000" dirty="0" smtClean="0"/>
              <a:t>NR SON MDT</a:t>
            </a:r>
          </a:p>
          <a:p>
            <a:r>
              <a:rPr lang="en-GB" altLang="en-US" sz="2000" dirty="0" smtClean="0"/>
              <a:t>NR positioning (*)</a:t>
            </a:r>
          </a:p>
          <a:p>
            <a:r>
              <a:rPr lang="en-GB" altLang="en-US" sz="2000" dirty="0" smtClean="0"/>
              <a:t>EUTRA </a:t>
            </a:r>
            <a:r>
              <a:rPr lang="en-GB" altLang="en-US" sz="2000" dirty="0" err="1" smtClean="0"/>
              <a:t>eMTC</a:t>
            </a:r>
            <a:r>
              <a:rPr lang="en-GB" altLang="en-US" sz="2000" dirty="0" smtClean="0"/>
              <a:t> </a:t>
            </a:r>
          </a:p>
          <a:p>
            <a:r>
              <a:rPr lang="en-GB" altLang="en-US" sz="2000" dirty="0" smtClean="0"/>
              <a:t>EUTRA NB-</a:t>
            </a:r>
            <a:r>
              <a:rPr lang="en-GB" altLang="en-US" sz="2000" dirty="0" err="1" smtClean="0"/>
              <a:t>IoT</a:t>
            </a:r>
            <a:endParaRPr lang="en-GB" altLang="en-US" sz="2000" dirty="0" smtClean="0"/>
          </a:p>
          <a:p>
            <a:r>
              <a:rPr lang="en-GB" altLang="en-US" sz="2000" dirty="0" smtClean="0"/>
              <a:t>LTE DL MIMO </a:t>
            </a:r>
            <a:r>
              <a:rPr lang="en-GB" altLang="en-US" sz="2000" dirty="0" err="1" smtClean="0"/>
              <a:t>enh</a:t>
            </a:r>
            <a:endParaRPr lang="en-GB" altLang="en-US" sz="2000" dirty="0" smtClean="0"/>
          </a:p>
          <a:p>
            <a:r>
              <a:rPr lang="en-GB" altLang="en-US" sz="2000" dirty="0" smtClean="0"/>
              <a:t>LTE 5G Terrestrial Broadcast</a:t>
            </a:r>
          </a:p>
          <a:p>
            <a:pPr marL="0" indent="0">
              <a:buNone/>
            </a:pPr>
            <a:endParaRPr lang="en-GB" altLang="en-US" sz="1600" dirty="0"/>
          </a:p>
        </p:txBody>
      </p:sp>
      <p:sp>
        <p:nvSpPr>
          <p:cNvPr id="2" name="Rectangle 1"/>
          <p:cNvSpPr/>
          <p:nvPr/>
        </p:nvSpPr>
        <p:spPr>
          <a:xfrm>
            <a:off x="2850468" y="5747685"/>
            <a:ext cx="5135132" cy="646331"/>
          </a:xfrm>
          <a:prstGeom prst="rect">
            <a:avLst/>
          </a:prstGeom>
        </p:spPr>
        <p:txBody>
          <a:bodyPr wrap="square">
            <a:spAutoFit/>
          </a:bodyPr>
          <a:lstStyle/>
          <a:p>
            <a:pPr marL="0" indent="0">
              <a:buNone/>
            </a:pPr>
            <a:r>
              <a:rPr lang="en-GB" altLang="en-US" sz="1200" dirty="0" smtClean="0"/>
              <a:t>(*) = UE cap updated expected / needed.</a:t>
            </a:r>
          </a:p>
          <a:p>
            <a:pPr marL="0" indent="0">
              <a:buNone/>
            </a:pPr>
            <a:r>
              <a:rPr lang="en-GB" altLang="en-US" sz="1200" dirty="0"/>
              <a:t>(</a:t>
            </a:r>
            <a:r>
              <a:rPr lang="en-GB" altLang="en-US" sz="1200" dirty="0" smtClean="0"/>
              <a:t>**) </a:t>
            </a:r>
            <a:r>
              <a:rPr lang="en-GB" altLang="en-US" sz="1200" dirty="0" smtClean="0"/>
              <a:t>= diverging views in R2 whether closed, </a:t>
            </a:r>
            <a:r>
              <a:rPr lang="en-GB" altLang="en-US" sz="1200" dirty="0" smtClean="0"/>
              <a:t>IRAT </a:t>
            </a:r>
            <a:r>
              <a:rPr lang="en-GB" altLang="en-US" sz="1200" dirty="0" smtClean="0"/>
              <a:t>issue still open, majority think V2X can be closed anyway. </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altLang="en-US" dirty="0" smtClean="0"/>
              <a:t>TEI16	</a:t>
            </a:r>
          </a:p>
        </p:txBody>
      </p:sp>
      <p:sp>
        <p:nvSpPr>
          <p:cNvPr id="12291" name="Content Placeholder 2"/>
          <p:cNvSpPr>
            <a:spLocks noGrp="1"/>
          </p:cNvSpPr>
          <p:nvPr>
            <p:ph idx="1"/>
          </p:nvPr>
        </p:nvSpPr>
        <p:spPr/>
        <p:txBody>
          <a:bodyPr/>
          <a:lstStyle/>
          <a:p>
            <a:pPr>
              <a:defRPr/>
            </a:pPr>
            <a:r>
              <a:rPr lang="en-GB" altLang="en-US" sz="2000" dirty="0" smtClean="0"/>
              <a:t>EUTRA TEI16 Non-Corrections	</a:t>
            </a:r>
            <a:r>
              <a:rPr lang="en-GB" altLang="en-US" sz="2000" dirty="0" smtClean="0"/>
              <a:t>			</a:t>
            </a:r>
            <a:r>
              <a:rPr lang="en-GB" altLang="en-US" sz="2000" b="1" dirty="0"/>
              <a:t>2</a:t>
            </a:r>
            <a:r>
              <a:rPr lang="en-GB" altLang="en-US" sz="2000" b="1" dirty="0" smtClean="0"/>
              <a:t> </a:t>
            </a:r>
            <a:r>
              <a:rPr lang="en-GB" altLang="en-US" sz="2000" dirty="0" smtClean="0"/>
              <a:t>CRs</a:t>
            </a:r>
          </a:p>
          <a:p>
            <a:pPr>
              <a:defRPr/>
            </a:pPr>
            <a:r>
              <a:rPr lang="en-GB" altLang="en-US" sz="2000" dirty="0" smtClean="0"/>
              <a:t>NR </a:t>
            </a:r>
            <a:r>
              <a:rPr lang="en-GB" altLang="en-US" sz="2000" dirty="0"/>
              <a:t>TEI16 </a:t>
            </a:r>
            <a:r>
              <a:rPr lang="en-GB" altLang="en-US" sz="2000" dirty="0" smtClean="0"/>
              <a:t>Non-Corrections (SA </a:t>
            </a:r>
            <a:r>
              <a:rPr lang="en-GB" altLang="en-US" sz="2000" dirty="0"/>
              <a:t>and MR-DC all </a:t>
            </a:r>
            <a:r>
              <a:rPr lang="en-GB" altLang="en-US" sz="2000" dirty="0" smtClean="0"/>
              <a:t>arch) </a:t>
            </a:r>
            <a:r>
              <a:rPr lang="en-GB" altLang="en-US" sz="2000" dirty="0" smtClean="0"/>
              <a:t>	</a:t>
            </a:r>
            <a:r>
              <a:rPr lang="en-GB" altLang="en-US" sz="2000" b="1" dirty="0" smtClean="0"/>
              <a:t>23</a:t>
            </a:r>
            <a:r>
              <a:rPr lang="en-GB" altLang="en-US" sz="2000" b="1" dirty="0" smtClean="0"/>
              <a:t> </a:t>
            </a:r>
            <a:r>
              <a:rPr lang="en-GB" altLang="en-US" sz="2000" dirty="0" smtClean="0"/>
              <a:t>CRs</a:t>
            </a:r>
          </a:p>
          <a:p>
            <a:pPr>
              <a:defRPr/>
            </a:pPr>
            <a:r>
              <a:rPr lang="en-GB" altLang="en-US" sz="2000" dirty="0"/>
              <a:t>Report: As requested by TSG SA, it is confirmed that R2 has now implemented support for </a:t>
            </a:r>
            <a:r>
              <a:rPr lang="en-GB" altLang="en-US" sz="2000" dirty="0" err="1"/>
              <a:t>eCall</a:t>
            </a:r>
            <a:r>
              <a:rPr lang="en-GB" altLang="en-US" sz="2000" dirty="0"/>
              <a:t> over IMS for NR. </a:t>
            </a:r>
            <a:endParaRPr lang="en-GB" altLang="en-US" sz="2000" dirty="0" smtClean="0"/>
          </a:p>
          <a:p>
            <a:pPr>
              <a:defRPr/>
            </a:pPr>
            <a:r>
              <a:rPr lang="en-GB" altLang="en-US" sz="2000" u="sng" dirty="0" smtClean="0"/>
              <a:t>Open </a:t>
            </a:r>
            <a:r>
              <a:rPr lang="en-GB" altLang="en-US" sz="2000" u="sng" dirty="0" smtClean="0"/>
              <a:t>Issue</a:t>
            </a:r>
            <a:r>
              <a:rPr lang="en-GB" altLang="en-US" sz="2000" u="sng" dirty="0" smtClean="0"/>
              <a:t>:</a:t>
            </a:r>
            <a:r>
              <a:rPr lang="en-GB" altLang="en-US" sz="2000" dirty="0" smtClean="0"/>
              <a:t> NR 2</a:t>
            </a:r>
            <a:r>
              <a:rPr lang="en-GB" altLang="en-US" sz="2000" baseline="30000" dirty="0" smtClean="0"/>
              <a:t>nd</a:t>
            </a:r>
            <a:r>
              <a:rPr lang="en-GB" altLang="en-US" sz="2000" dirty="0" smtClean="0"/>
              <a:t> </a:t>
            </a:r>
            <a:r>
              <a:rPr lang="en-GB" altLang="en-US" sz="2000" dirty="0"/>
              <a:t>DRX. </a:t>
            </a:r>
            <a:endParaRPr lang="en-GB" altLang="en-US" sz="2000" dirty="0" smtClean="0"/>
          </a:p>
          <a:p>
            <a:pPr lvl="1">
              <a:defRPr/>
            </a:pPr>
            <a:r>
              <a:rPr lang="en-GB" altLang="en-US" sz="1600" dirty="0"/>
              <a:t>I</a:t>
            </a:r>
            <a:r>
              <a:rPr lang="en-GB" altLang="en-US" sz="1600" dirty="0" smtClean="0"/>
              <a:t>t </a:t>
            </a:r>
            <a:r>
              <a:rPr lang="en-GB" altLang="en-US" sz="1600" dirty="0" smtClean="0"/>
              <a:t>was agreed in an earlier R2 meeting to attempt to include this feature on condition that it can be kept simple and impact in R1 and R4 can be zero or small and acceptable. </a:t>
            </a:r>
          </a:p>
          <a:p>
            <a:pPr lvl="1">
              <a:defRPr/>
            </a:pPr>
            <a:r>
              <a:rPr lang="en-GB" altLang="en-US" sz="1600" dirty="0" smtClean="0"/>
              <a:t>Final Agreement </a:t>
            </a:r>
            <a:r>
              <a:rPr lang="en-GB" altLang="en-US" sz="1600" dirty="0" smtClean="0"/>
              <a:t>in R2 was not </a:t>
            </a:r>
            <a:r>
              <a:rPr lang="en-GB" altLang="en-US" sz="1600" dirty="0" smtClean="0"/>
              <a:t>done/attempted </a:t>
            </a:r>
            <a:r>
              <a:rPr lang="en-GB" altLang="en-US" sz="1600" dirty="0" smtClean="0"/>
              <a:t>due to potential and unclear R1 </a:t>
            </a:r>
            <a:r>
              <a:rPr lang="en-GB" altLang="en-US" sz="1600" dirty="0" smtClean="0"/>
              <a:t>impact. R4 </a:t>
            </a:r>
            <a:r>
              <a:rPr lang="en-GB" altLang="en-US" sz="1600" dirty="0" smtClean="0"/>
              <a:t>replied there was small impact but no issue to have it in </a:t>
            </a:r>
            <a:r>
              <a:rPr lang="en-GB" altLang="en-US" sz="1600" dirty="0" smtClean="0"/>
              <a:t>R16. </a:t>
            </a:r>
            <a:r>
              <a:rPr lang="en-GB" altLang="en-US" sz="1600" dirty="0" smtClean="0"/>
              <a:t>There was significant and vocal support among operators to have this in R16.</a:t>
            </a:r>
          </a:p>
          <a:p>
            <a:pPr lvl="1">
              <a:defRPr/>
            </a:pPr>
            <a:r>
              <a:rPr lang="en-GB" altLang="en-US" sz="1600" dirty="0" smtClean="0"/>
              <a:t>R2 has produced technically endorsed CRs, RP to decide if to progress this topic for R16, and whether to approve R2 CRs (there is still a small R4 update needed). </a:t>
            </a:r>
            <a:endParaRPr lang="en-GB" altLang="en-US" sz="1600" dirty="0" smtClean="0"/>
          </a:p>
          <a:p>
            <a:pPr>
              <a:defRPr/>
            </a:pPr>
            <a:r>
              <a:rPr lang="en-GB" altLang="en-US" sz="2000" u="sng" dirty="0" smtClean="0"/>
              <a:t>Information:</a:t>
            </a:r>
            <a:r>
              <a:rPr lang="en-US" altLang="en-US" sz="2000" dirty="0" smtClean="0"/>
              <a:t> Simultaneous </a:t>
            </a:r>
            <a:r>
              <a:rPr lang="en-US" altLang="en-US" sz="2000" dirty="0"/>
              <a:t>NR Unicast and LTE </a:t>
            </a:r>
            <a:r>
              <a:rPr lang="en-US" altLang="en-US" sz="2000" dirty="0" smtClean="0"/>
              <a:t>MBMS was discussed in RAN2</a:t>
            </a:r>
          </a:p>
          <a:p>
            <a:pPr lvl="1">
              <a:defRPr/>
            </a:pPr>
            <a:r>
              <a:rPr lang="en-US" altLang="en-US" sz="1600" dirty="0" smtClean="0"/>
              <a:t>There was significant support but no agreement, due to objecting comments based on impact (most comments about impact in R1 R3 R4, also some supporters suggested Rel-17)</a:t>
            </a:r>
          </a:p>
          <a:p>
            <a:pPr lvl="1">
              <a:defRPr/>
            </a:pPr>
            <a:r>
              <a:rPr lang="en-US" altLang="en-US" sz="1600" dirty="0" smtClean="0"/>
              <a:t>RAN2 concluded that in Rel-16 this can be pursued only if there are decisions at RP to go ahead. </a:t>
            </a:r>
            <a:endParaRPr lang="en-GB" altLang="en-US" sz="1600" dirty="0" smtClean="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GB" altLang="en-US" smtClean="0"/>
              <a:t>R16 Other WIs 	</a:t>
            </a:r>
          </a:p>
        </p:txBody>
      </p:sp>
      <p:sp>
        <p:nvSpPr>
          <p:cNvPr id="3" name="Content Placeholder 2"/>
          <p:cNvSpPr>
            <a:spLocks noGrp="1"/>
          </p:cNvSpPr>
          <p:nvPr>
            <p:ph idx="1"/>
          </p:nvPr>
        </p:nvSpPr>
        <p:spPr>
          <a:xfrm>
            <a:off x="838200" y="1825625"/>
            <a:ext cx="10202966" cy="4351338"/>
          </a:xfrm>
        </p:spPr>
        <p:txBody>
          <a:bodyPr/>
          <a:lstStyle/>
          <a:p>
            <a:pPr marL="0" indent="0">
              <a:buNone/>
              <a:defRPr/>
            </a:pPr>
            <a:r>
              <a:rPr lang="en-GB" sz="1800" dirty="0" smtClean="0"/>
              <a:t>Progress</a:t>
            </a:r>
          </a:p>
          <a:p>
            <a:pPr>
              <a:defRPr/>
            </a:pPr>
            <a:r>
              <a:rPr lang="en-GB" sz="1800" dirty="0" smtClean="0"/>
              <a:t>R16 Other </a:t>
            </a:r>
            <a:r>
              <a:rPr lang="en-GB" sz="1800" dirty="0" smtClean="0"/>
              <a:t>WIs</a:t>
            </a:r>
            <a:r>
              <a:rPr lang="en-GB" sz="1800" dirty="0" smtClean="0"/>
              <a:t>		</a:t>
            </a:r>
            <a:r>
              <a:rPr lang="en-GB" sz="1800" b="1" dirty="0" smtClean="0"/>
              <a:t>11</a:t>
            </a:r>
            <a:r>
              <a:rPr lang="en-GB" sz="1800" b="1" dirty="0" smtClean="0"/>
              <a:t> </a:t>
            </a:r>
            <a:r>
              <a:rPr lang="en-GB" sz="1800" dirty="0" smtClean="0"/>
              <a:t>CRs</a:t>
            </a:r>
            <a:endParaRPr lang="en-GB" sz="1800" dirty="0"/>
          </a:p>
          <a:p>
            <a:pPr marL="0" indent="0">
              <a:buFontTx/>
              <a:buNone/>
              <a:defRPr/>
            </a:pPr>
            <a:endParaRPr lang="en-GB" sz="1800" dirty="0"/>
          </a:p>
          <a:p>
            <a:pPr marL="0" indent="0">
              <a:buFontTx/>
              <a:buNone/>
              <a:defRPr/>
            </a:pPr>
            <a:r>
              <a:rPr lang="en-GB" sz="1800" dirty="0" smtClean="0"/>
              <a:t>Open </a:t>
            </a:r>
            <a:r>
              <a:rPr lang="en-GB" sz="1800" dirty="0" smtClean="0"/>
              <a:t>Issues, all R4-related</a:t>
            </a:r>
            <a:endParaRPr lang="en-GB" sz="1800" dirty="0" smtClean="0"/>
          </a:p>
          <a:p>
            <a:pPr>
              <a:defRPr/>
            </a:pPr>
            <a:r>
              <a:rPr lang="en-GB" sz="1800" dirty="0" smtClean="0"/>
              <a:t>UL TX Switching – NR-FR1</a:t>
            </a:r>
          </a:p>
          <a:p>
            <a:pPr lvl="1">
              <a:defRPr/>
            </a:pPr>
            <a:r>
              <a:rPr lang="en-GB" sz="1400" dirty="0" smtClean="0"/>
              <a:t>Agreed RAN2 CRs </a:t>
            </a:r>
            <a:r>
              <a:rPr lang="en-GB" sz="1400" dirty="0" smtClean="0"/>
              <a:t>are provided to RP for approval, but some open issue still remains, so </a:t>
            </a:r>
            <a:r>
              <a:rPr lang="en-GB" sz="1400" dirty="0" smtClean="0"/>
              <a:t>discussion is </a:t>
            </a:r>
            <a:r>
              <a:rPr lang="en-GB" sz="1400" dirty="0" smtClean="0"/>
              <a:t>still expected in Q3.</a:t>
            </a:r>
          </a:p>
          <a:p>
            <a:pPr>
              <a:defRPr/>
            </a:pPr>
            <a:r>
              <a:rPr lang="en-GB" sz="1800" dirty="0" smtClean="0"/>
              <a:t>Max Permissible Exposure (MPE) – NR-FR2</a:t>
            </a:r>
            <a:endParaRPr lang="en-GB" sz="1800" dirty="0"/>
          </a:p>
          <a:p>
            <a:pPr lvl="1">
              <a:defRPr/>
            </a:pPr>
            <a:r>
              <a:rPr lang="en-GB" sz="1400" dirty="0"/>
              <a:t>CRs are </a:t>
            </a:r>
            <a:r>
              <a:rPr lang="en-GB" sz="1400" dirty="0" smtClean="0"/>
              <a:t>Not provided </a:t>
            </a:r>
            <a:r>
              <a:rPr lang="en-GB" sz="1400" dirty="0"/>
              <a:t>to </a:t>
            </a:r>
            <a:r>
              <a:rPr lang="en-GB" sz="1400" dirty="0" smtClean="0"/>
              <a:t>RP. Decisions in R4 are needed to do the R2 CRs. High level of controversy. </a:t>
            </a:r>
            <a:endParaRPr lang="en-GB" sz="1400" dirty="0"/>
          </a:p>
          <a:p>
            <a:pPr>
              <a:defRPr/>
            </a:pPr>
            <a:r>
              <a:rPr lang="en-US" sz="1800" dirty="0"/>
              <a:t>Frequency separation class for DL-only FR2 </a:t>
            </a:r>
            <a:r>
              <a:rPr lang="en-US" sz="1800" dirty="0" smtClean="0"/>
              <a:t>spectrum</a:t>
            </a:r>
          </a:p>
          <a:p>
            <a:pPr lvl="1">
              <a:defRPr/>
            </a:pPr>
            <a:r>
              <a:rPr lang="en-US" sz="1400" dirty="0" smtClean="0"/>
              <a:t>CRs are not provided to RP. LS from R4 was quite late. There was an attempt to agree CRs after the R2 meeting by email, but this seems to require a bit more discussion. </a:t>
            </a:r>
            <a:endParaRPr lang="en-GB" sz="1400" dirty="0"/>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start</a:t>
            </a:r>
            <a:endParaRPr lang="en-US" dirty="0"/>
          </a:p>
        </p:txBody>
      </p:sp>
      <p:sp>
        <p:nvSpPr>
          <p:cNvPr id="3" name="Content Placeholder 2"/>
          <p:cNvSpPr>
            <a:spLocks noGrp="1"/>
          </p:cNvSpPr>
          <p:nvPr>
            <p:ph idx="1"/>
          </p:nvPr>
        </p:nvSpPr>
        <p:spPr/>
        <p:txBody>
          <a:bodyPr/>
          <a:lstStyle/>
          <a:p>
            <a:r>
              <a:rPr lang="en-US" dirty="0" smtClean="0"/>
              <a:t>For Q3, expect to use ~40% of meeting for Rel-17. ~60% for Maintenance.</a:t>
            </a:r>
          </a:p>
          <a:p>
            <a:r>
              <a:rPr lang="en-US" dirty="0" smtClean="0"/>
              <a:t>Chair: </a:t>
            </a:r>
            <a:r>
              <a:rPr lang="en-US" dirty="0" smtClean="0"/>
              <a:t>It</a:t>
            </a:r>
            <a:r>
              <a:rPr lang="en-US" dirty="0" smtClean="0"/>
              <a:t> </a:t>
            </a:r>
            <a:r>
              <a:rPr lang="en-US" dirty="0" smtClean="0"/>
              <a:t>might be good to start most Rel-17 topics. </a:t>
            </a:r>
          </a:p>
          <a:p>
            <a:r>
              <a:rPr lang="en-US" dirty="0" smtClean="0"/>
              <a:t>Load </a:t>
            </a:r>
          </a:p>
          <a:p>
            <a:pPr lvl="1"/>
            <a:r>
              <a:rPr lang="en-US" dirty="0" smtClean="0"/>
              <a:t>Could easily be a major issue. It is difficult to moderate the load of an e-meeting. </a:t>
            </a:r>
          </a:p>
          <a:p>
            <a:pPr lvl="1"/>
            <a:r>
              <a:rPr lang="en-US" dirty="0" smtClean="0"/>
              <a:t>There will be limitations per AI on input </a:t>
            </a:r>
            <a:r>
              <a:rPr lang="en-US" dirty="0" err="1" smtClean="0"/>
              <a:t>tdocs</a:t>
            </a:r>
            <a:r>
              <a:rPr lang="en-US" dirty="0" smtClean="0"/>
              <a:t> and max no of email threads during the meeting, e.g. </a:t>
            </a:r>
            <a:r>
              <a:rPr lang="en-US" dirty="0" smtClean="0"/>
              <a:t>1-4 </a:t>
            </a:r>
            <a:r>
              <a:rPr lang="en-US" dirty="0" smtClean="0"/>
              <a:t>per allocated TU.  </a:t>
            </a:r>
          </a:p>
          <a:p>
            <a:pPr lvl="1"/>
            <a:r>
              <a:rPr lang="en-US" dirty="0" smtClean="0"/>
              <a:t>There will be agenda limitations, and topic limitations, i.e. not all objectives may be addressed, or for some items </a:t>
            </a:r>
            <a:r>
              <a:rPr lang="en-US" dirty="0" smtClean="0"/>
              <a:t>possibly </a:t>
            </a:r>
            <a:r>
              <a:rPr lang="en-US" dirty="0" smtClean="0"/>
              <a:t>only a scope clarification (detailed</a:t>
            </a:r>
            <a:r>
              <a:rPr lang="en-US" dirty="0" smtClean="0"/>
              <a:t>) </a:t>
            </a:r>
            <a:r>
              <a:rPr lang="en-US" dirty="0" smtClean="0"/>
              <a:t>WID applicability and plan will be allowed.  </a:t>
            </a:r>
            <a:endParaRPr lang="en-US" dirty="0"/>
          </a:p>
        </p:txBody>
      </p:sp>
    </p:spTree>
    <p:extLst>
      <p:ext uri="{BB962C8B-B14F-4D97-AF65-F5344CB8AC3E}">
        <p14:creationId xmlns:p14="http://schemas.microsoft.com/office/powerpoint/2010/main" val="249461487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15796</TotalTime>
  <Words>961</Words>
  <Application>Microsoft Office PowerPoint</Application>
  <PresentationFormat>Widescreen</PresentationFormat>
  <Paragraphs>123</Paragraphs>
  <Slides>10</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 </vt:lpstr>
      <vt:lpstr>Arial</vt:lpstr>
      <vt:lpstr>Calibri</vt:lpstr>
      <vt:lpstr>Calibri Light</vt:lpstr>
      <vt:lpstr>Times New Roman</vt:lpstr>
      <vt:lpstr>Office Theme</vt:lpstr>
      <vt:lpstr>Status Report  RAN WG2  to TSG-RAN #88e</vt:lpstr>
      <vt:lpstr>General</vt:lpstr>
      <vt:lpstr>Maintenance R15 and earlier  </vt:lpstr>
      <vt:lpstr>R16 Status</vt:lpstr>
      <vt:lpstr>R16 Status</vt:lpstr>
      <vt:lpstr>R16 Work Items, completed in R2 in Q2</vt:lpstr>
      <vt:lpstr>TEI16 </vt:lpstr>
      <vt:lpstr>R16 Other WIs  </vt:lpstr>
      <vt:lpstr>Rel-17 start</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706</cp:revision>
  <dcterms:created xsi:type="dcterms:W3CDTF">2010-02-05T13:52:04Z</dcterms:created>
  <dcterms:modified xsi:type="dcterms:W3CDTF">2020-06-26T10:39:47Z</dcterms:modified>
  <cp:contentStatus>Template 2017</cp:contentStatus>
</cp:coreProperties>
</file>