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839" r:id="rId3"/>
    <p:sldId id="909" r:id="rId4"/>
    <p:sldId id="918" r:id="rId5"/>
    <p:sldId id="708" r:id="rId6"/>
    <p:sldId id="709" r:id="rId7"/>
    <p:sldId id="711" r:id="rId8"/>
    <p:sldId id="712" r:id="rId9"/>
    <p:sldId id="714" r:id="rId10"/>
    <p:sldId id="717" r:id="rId11"/>
    <p:sldId id="759" r:id="rId12"/>
    <p:sldId id="761" r:id="rId13"/>
    <p:sldId id="912" r:id="rId14"/>
    <p:sldId id="905" r:id="rId15"/>
    <p:sldId id="760" r:id="rId16"/>
    <p:sldId id="724" r:id="rId17"/>
    <p:sldId id="906" r:id="rId18"/>
    <p:sldId id="915" r:id="rId19"/>
    <p:sldId id="907" r:id="rId20"/>
    <p:sldId id="916" r:id="rId21"/>
    <p:sldId id="917" r:id="rId22"/>
    <p:sldId id="919" r:id="rId23"/>
    <p:sldId id="920" r:id="rId24"/>
    <p:sldId id="614" r:id="rId25"/>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19" d="100"/>
          <a:sy n="119" d="100"/>
        </p:scale>
        <p:origin x="972" y="10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12/11/2019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12/11/2019</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2019</a:t>
            </a:r>
          </a:p>
        </p:txBody>
      </p:sp>
      <p:sp>
        <p:nvSpPr>
          <p:cNvPr id="1037" name="Text Box 13"/>
          <p:cNvSpPr txBox="1">
            <a:spLocks noChangeArrowheads="1"/>
          </p:cNvSpPr>
          <p:nvPr/>
        </p:nvSpPr>
        <p:spPr bwMode="auto">
          <a:xfrm>
            <a:off x="5822066" y="73025"/>
            <a:ext cx="146297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bg1">
                    <a:lumMod val="75000"/>
                  </a:schemeClr>
                </a:solidFill>
              </a:rPr>
              <a:t>SP-191044</a:t>
            </a:r>
            <a:br>
              <a:rPr lang="en-GB" sz="1200" b="1" dirty="0">
                <a:solidFill>
                  <a:schemeClr val="tx1"/>
                </a:solidFill>
              </a:rPr>
            </a:br>
            <a:r>
              <a:rPr lang="en-GB" sz="1200" b="1" dirty="0">
                <a:solidFill>
                  <a:schemeClr val="tx1"/>
                </a:solidFill>
              </a:rPr>
              <a:t>RP-193209</a:t>
            </a:r>
            <a:br>
              <a:rPr lang="en-GB" sz="1200" b="1" dirty="0">
                <a:solidFill>
                  <a:schemeClr val="tx1"/>
                </a:solidFill>
              </a:rPr>
            </a:br>
            <a:r>
              <a:rPr lang="en-GB" sz="1000" b="0" i="1" dirty="0">
                <a:solidFill>
                  <a:schemeClr val="tx1"/>
                </a:solidFill>
              </a:rPr>
              <a:t>was RP-192371</a:t>
            </a:r>
            <a:br>
              <a:rPr lang="en-GB" sz="1200" b="1" dirty="0">
                <a:solidFill>
                  <a:schemeClr val="tx1"/>
                </a:solidFill>
              </a:rPr>
            </a:br>
            <a:r>
              <a:rPr lang="en-GB" sz="1200" b="1" dirty="0">
                <a:solidFill>
                  <a:schemeClr val="bg1">
                    <a:lumMod val="75000"/>
                  </a:schemeClr>
                </a:solidFill>
              </a:rPr>
              <a:t>CP-193007</a:t>
            </a:r>
            <a:endParaRPr lang="en-GB" sz="1200" dirty="0">
              <a:solidFill>
                <a:schemeClr val="bg1">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a:solidFill>
                  <a:schemeClr val="tx1"/>
                </a:solidFill>
                <a:latin typeface="Arial "/>
              </a:rPr>
              <a:t>3GPP TSGs CT, RAN, SA #86</a:t>
            </a:r>
          </a:p>
          <a:p>
            <a:r>
              <a:rPr lang="sv-SE" sz="1200" b="1" dirty="0">
                <a:solidFill>
                  <a:schemeClr val="tx1"/>
                </a:solidFill>
                <a:latin typeface="Arial "/>
              </a:rPr>
              <a:t>Sitges, Spain, December 2019</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hyperlink" Target="mailto:kevin.flynn@3gpp.org" TargetMode="External"/><Relationship Id="rId4" Type="http://schemas.openxmlformats.org/officeDocument/2006/relationships/hyperlink" Target="http://www.3gpp.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 Id="rId4" Type="http://schemas.openxmlformats.org/officeDocument/2006/relationships/hyperlink" Target="mailto:3GPP_MENTORING@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3.png"/><Relationship Id="rId2" Type="http://schemas.openxmlformats.org/officeDocument/2006/relationships/image" Target="../media/image31.gif"/><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hyperlink" Target="https://www.3gpp.org/about-3gpp/mobile-competence-centre/mcchome" TargetMode="External"/><Relationship Id="rId4" Type="http://schemas.openxmlformats.org/officeDocument/2006/relationships/hyperlink" Target="https://list.etsi.org/scripts/wa.exe?INDEX"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 Id="rId5" Type="http://schemas.openxmlformats.org/officeDocument/2006/relationships/hyperlink" Target="https://webapp.etsi.org/Teddi/" TargetMode="External"/><Relationship Id="rId4" Type="http://schemas.openxmlformats.org/officeDocument/2006/relationships/hyperlink" Target="https://www.3gpp.org/DynaReport/21905.ht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commons.wikimedia.org/wiki/File:Snowman_drawing.svg" TargetMode="External"/><Relationship Id="rId3" Type="http://schemas.openxmlformats.org/officeDocument/2006/relationships/hyperlink" Target="http://www.3gpp.org/" TargetMode="External"/><Relationship Id="rId7"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hyperlink" Target="https://openclipart.org/detail/176188/Clipart-by-TheresaKnott" TargetMode="External"/><Relationship Id="rId5" Type="http://schemas.openxmlformats.org/officeDocument/2006/relationships/image" Target="../media/image35.pn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113A2-A030-4F1E-A7D5-ED40E8E71582}"/>
              </a:ext>
            </a:extLst>
          </p:cNvPr>
          <p:cNvPicPr>
            <a:picLocks noChangeAspect="1"/>
          </p:cNvPicPr>
          <p:nvPr/>
        </p:nvPicPr>
        <p:blipFill>
          <a:blip r:embed="rId2"/>
          <a:stretch>
            <a:fillRect/>
          </a:stretch>
        </p:blipFill>
        <p:spPr>
          <a:xfrm>
            <a:off x="859779" y="1251670"/>
            <a:ext cx="7513588" cy="2476759"/>
          </a:xfrm>
          <a:prstGeom prst="rect">
            <a:avLst/>
          </a:prstGeom>
        </p:spPr>
      </p:pic>
      <p:pic>
        <p:nvPicPr>
          <p:cNvPr id="5" name="Picture 4">
            <a:extLst>
              <a:ext uri="{FF2B5EF4-FFF2-40B4-BE49-F238E27FC236}">
                <a16:creationId xmlns:a16="http://schemas.microsoft.com/office/drawing/2014/main" id="{F1ED8E55-313C-4A59-AFA5-35A21B17A990}"/>
              </a:ext>
            </a:extLst>
          </p:cNvPr>
          <p:cNvPicPr>
            <a:picLocks noChangeAspect="1"/>
          </p:cNvPicPr>
          <p:nvPr/>
        </p:nvPicPr>
        <p:blipFill>
          <a:blip r:embed="rId3"/>
          <a:stretch>
            <a:fillRect/>
          </a:stretch>
        </p:blipFill>
        <p:spPr>
          <a:xfrm>
            <a:off x="859779" y="3728429"/>
            <a:ext cx="7533215" cy="2476759"/>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1346CC-0B4C-4C2C-A0E9-D840549D2FC1}"/>
              </a:ext>
            </a:extLst>
          </p:cNvPr>
          <p:cNvPicPr>
            <a:picLocks noChangeAspect="1"/>
          </p:cNvPicPr>
          <p:nvPr/>
        </p:nvPicPr>
        <p:blipFill>
          <a:blip r:embed="rId2"/>
          <a:stretch>
            <a:fillRect/>
          </a:stretch>
        </p:blipFill>
        <p:spPr>
          <a:xfrm>
            <a:off x="599470" y="1247013"/>
            <a:ext cx="8103372" cy="5145555"/>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788CED-0453-436D-85BF-740EC3BFA999}"/>
              </a:ext>
            </a:extLst>
          </p:cNvPr>
          <p:cNvPicPr>
            <a:picLocks noChangeAspect="1"/>
          </p:cNvPicPr>
          <p:nvPr/>
        </p:nvPicPr>
        <p:blipFill>
          <a:blip r:embed="rId2"/>
          <a:stretch>
            <a:fillRect/>
          </a:stretch>
        </p:blipFill>
        <p:spPr>
          <a:xfrm>
            <a:off x="616387" y="1364411"/>
            <a:ext cx="8262918" cy="4988051"/>
          </a:xfrm>
          <a:prstGeom prst="rect">
            <a:avLst/>
          </a:prstGeom>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584775"/>
          </a:xfrm>
          <a:prstGeom prst="rect">
            <a:avLst/>
          </a:prstGeom>
          <a:noFill/>
        </p:spPr>
        <p:txBody>
          <a:bodyPr wrap="square" rtlCol="0">
            <a:spAutoFit/>
          </a:bodyPr>
          <a:lstStyle/>
          <a:p>
            <a:r>
              <a:rPr lang="en-GB" sz="1600" dirty="0" err="1"/>
              <a:t>TDoc</a:t>
            </a:r>
            <a:r>
              <a:rPr lang="en-GB" sz="1600" dirty="0"/>
              <a:t> count per quarter, absolute values</a:t>
            </a:r>
          </a:p>
          <a:p>
            <a:endParaRPr lang="en-GB" sz="1600" dirty="0"/>
          </a:p>
        </p:txBody>
      </p:sp>
      <p:pic>
        <p:nvPicPr>
          <p:cNvPr id="2" name="Picture 1">
            <a:extLst>
              <a:ext uri="{FF2B5EF4-FFF2-40B4-BE49-F238E27FC236}">
                <a16:creationId xmlns:a16="http://schemas.microsoft.com/office/drawing/2014/main" id="{7DBC4D3B-A621-4604-B15D-B677BC569279}"/>
              </a:ext>
            </a:extLst>
          </p:cNvPr>
          <p:cNvPicPr>
            <a:picLocks noChangeAspect="1"/>
          </p:cNvPicPr>
          <p:nvPr/>
        </p:nvPicPr>
        <p:blipFill>
          <a:blip r:embed="rId2"/>
          <a:stretch>
            <a:fillRect/>
          </a:stretch>
        </p:blipFill>
        <p:spPr>
          <a:xfrm>
            <a:off x="436847" y="2180316"/>
            <a:ext cx="2636157" cy="3361967"/>
          </a:xfrm>
          <a:prstGeom prst="rect">
            <a:avLst/>
          </a:prstGeom>
        </p:spPr>
      </p:pic>
      <p:pic>
        <p:nvPicPr>
          <p:cNvPr id="4" name="Picture 3">
            <a:extLst>
              <a:ext uri="{FF2B5EF4-FFF2-40B4-BE49-F238E27FC236}">
                <a16:creationId xmlns:a16="http://schemas.microsoft.com/office/drawing/2014/main" id="{0248F9C2-3979-415A-9EE8-20D065C76BAF}"/>
              </a:ext>
            </a:extLst>
          </p:cNvPr>
          <p:cNvPicPr>
            <a:picLocks noChangeAspect="1"/>
          </p:cNvPicPr>
          <p:nvPr/>
        </p:nvPicPr>
        <p:blipFill>
          <a:blip r:embed="rId3"/>
          <a:stretch>
            <a:fillRect/>
          </a:stretch>
        </p:blipFill>
        <p:spPr>
          <a:xfrm>
            <a:off x="3073004" y="2197616"/>
            <a:ext cx="2612982" cy="3350433"/>
          </a:xfrm>
          <a:prstGeom prst="rect">
            <a:avLst/>
          </a:prstGeom>
        </p:spPr>
      </p:pic>
      <p:pic>
        <p:nvPicPr>
          <p:cNvPr id="5" name="Picture 4">
            <a:extLst>
              <a:ext uri="{FF2B5EF4-FFF2-40B4-BE49-F238E27FC236}">
                <a16:creationId xmlns:a16="http://schemas.microsoft.com/office/drawing/2014/main" id="{9F57D525-769B-4B01-BE97-49BE5D4D3088}"/>
              </a:ext>
            </a:extLst>
          </p:cNvPr>
          <p:cNvPicPr>
            <a:picLocks noChangeAspect="1"/>
          </p:cNvPicPr>
          <p:nvPr/>
        </p:nvPicPr>
        <p:blipFill>
          <a:blip r:embed="rId4"/>
          <a:stretch>
            <a:fillRect/>
          </a:stretch>
        </p:blipFill>
        <p:spPr>
          <a:xfrm>
            <a:off x="5685986" y="2206364"/>
            <a:ext cx="2786794" cy="3356200"/>
          </a:xfrm>
          <a:prstGeom prst="rect">
            <a:avLst/>
          </a:prstGeom>
        </p:spPr>
      </p:pic>
    </p:spTree>
    <p:extLst>
      <p:ext uri="{BB962C8B-B14F-4D97-AF65-F5344CB8AC3E}">
        <p14:creationId xmlns:p14="http://schemas.microsoft.com/office/powerpoint/2010/main" val="220273144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pic>
        <p:nvPicPr>
          <p:cNvPr id="2" name="Picture 1">
            <a:extLst>
              <a:ext uri="{FF2B5EF4-FFF2-40B4-BE49-F238E27FC236}">
                <a16:creationId xmlns:a16="http://schemas.microsoft.com/office/drawing/2014/main" id="{AF95E099-5049-449A-A2CF-A3712FDCCAB9}"/>
              </a:ext>
            </a:extLst>
          </p:cNvPr>
          <p:cNvPicPr>
            <a:picLocks noChangeAspect="1"/>
          </p:cNvPicPr>
          <p:nvPr/>
        </p:nvPicPr>
        <p:blipFill>
          <a:blip r:embed="rId2"/>
          <a:stretch>
            <a:fillRect/>
          </a:stretch>
        </p:blipFill>
        <p:spPr>
          <a:xfrm>
            <a:off x="266961" y="1771938"/>
            <a:ext cx="2786794" cy="4348067"/>
          </a:xfrm>
          <a:prstGeom prst="rect">
            <a:avLst/>
          </a:prstGeom>
        </p:spPr>
      </p:pic>
      <p:pic>
        <p:nvPicPr>
          <p:cNvPr id="4" name="Picture 3">
            <a:extLst>
              <a:ext uri="{FF2B5EF4-FFF2-40B4-BE49-F238E27FC236}">
                <a16:creationId xmlns:a16="http://schemas.microsoft.com/office/drawing/2014/main" id="{9DA7196C-CBD1-4751-8958-445ED2E8D96E}"/>
              </a:ext>
            </a:extLst>
          </p:cNvPr>
          <p:cNvPicPr>
            <a:picLocks noChangeAspect="1"/>
          </p:cNvPicPr>
          <p:nvPr/>
        </p:nvPicPr>
        <p:blipFill>
          <a:blip r:embed="rId3"/>
          <a:stretch>
            <a:fillRect/>
          </a:stretch>
        </p:blipFill>
        <p:spPr>
          <a:xfrm>
            <a:off x="3053755" y="1771937"/>
            <a:ext cx="2781000" cy="4348067"/>
          </a:xfrm>
          <a:prstGeom prst="rect">
            <a:avLst/>
          </a:prstGeom>
        </p:spPr>
      </p:pic>
      <p:pic>
        <p:nvPicPr>
          <p:cNvPr id="5" name="Picture 4">
            <a:extLst>
              <a:ext uri="{FF2B5EF4-FFF2-40B4-BE49-F238E27FC236}">
                <a16:creationId xmlns:a16="http://schemas.microsoft.com/office/drawing/2014/main" id="{908D936C-8406-4A86-8721-509DF2C78890}"/>
              </a:ext>
            </a:extLst>
          </p:cNvPr>
          <p:cNvPicPr>
            <a:picLocks noChangeAspect="1"/>
          </p:cNvPicPr>
          <p:nvPr/>
        </p:nvPicPr>
        <p:blipFill>
          <a:blip r:embed="rId4"/>
          <a:stretch>
            <a:fillRect/>
          </a:stretch>
        </p:blipFill>
        <p:spPr>
          <a:xfrm>
            <a:off x="5834755" y="1771937"/>
            <a:ext cx="2786794" cy="4348067"/>
          </a:xfrm>
          <a:prstGeom prst="rect">
            <a:avLst/>
          </a:prstGeom>
        </p:spPr>
      </p:pic>
    </p:spTree>
    <p:extLst>
      <p:ext uri="{BB962C8B-B14F-4D97-AF65-F5344CB8AC3E}">
        <p14:creationId xmlns:p14="http://schemas.microsoft.com/office/powerpoint/2010/main" val="423819095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2"/>
          <a:stretch>
            <a:fillRect/>
          </a:stretch>
        </p:blipFill>
        <p:spPr>
          <a:xfrm>
            <a:off x="1950677" y="2598583"/>
            <a:ext cx="3820245" cy="2741921"/>
          </a:xfrm>
          <a:prstGeom prst="rect">
            <a:avLst/>
          </a:prstGeom>
        </p:spPr>
      </p:pic>
    </p:spTree>
  </p:cSld>
  <p:clrMapOvr>
    <a:masterClrMapping/>
  </p:clrMapOvr>
  <p:transition spd="slow">
    <p:diamon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104899"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Marketing and communications</a:t>
            </a:r>
            <a:endParaRPr lang="en-GB" sz="2800" dirty="0"/>
          </a:p>
        </p:txBody>
      </p:sp>
      <p:pic>
        <p:nvPicPr>
          <p:cNvPr id="3" name="Picture 2">
            <a:extLst>
              <a:ext uri="{FF2B5EF4-FFF2-40B4-BE49-F238E27FC236}">
                <a16:creationId xmlns:a16="http://schemas.microsoft.com/office/drawing/2014/main" id="{B0BFA195-D50E-48F8-8B44-A27632EE34DC}"/>
              </a:ext>
            </a:extLst>
          </p:cNvPr>
          <p:cNvPicPr>
            <a:picLocks noChangeAspect="1"/>
          </p:cNvPicPr>
          <p:nvPr/>
        </p:nvPicPr>
        <p:blipFill>
          <a:blip r:embed="rId2"/>
          <a:stretch>
            <a:fillRect/>
          </a:stretch>
        </p:blipFill>
        <p:spPr>
          <a:xfrm flipV="1">
            <a:off x="2347912" y="2364456"/>
            <a:ext cx="3990975" cy="1647825"/>
          </a:xfrm>
          <a:prstGeom prst="rect">
            <a:avLst/>
          </a:prstGeom>
        </p:spPr>
      </p:pic>
      <p:sp>
        <p:nvSpPr>
          <p:cNvPr id="4" name="TextBox 3">
            <a:extLst>
              <a:ext uri="{FF2B5EF4-FFF2-40B4-BE49-F238E27FC236}">
                <a16:creationId xmlns:a16="http://schemas.microsoft.com/office/drawing/2014/main" id="{F8CCA6CE-C363-48F9-89A7-CCAEECC66377}"/>
              </a:ext>
            </a:extLst>
          </p:cNvPr>
          <p:cNvSpPr txBox="1"/>
          <p:nvPr/>
        </p:nvSpPr>
        <p:spPr>
          <a:xfrm>
            <a:off x="6410325" y="5303504"/>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5" name="TextBox 4">
            <a:extLst>
              <a:ext uri="{FF2B5EF4-FFF2-40B4-BE49-F238E27FC236}">
                <a16:creationId xmlns:a16="http://schemas.microsoft.com/office/drawing/2014/main" id="{3AE0BDBA-FFB7-4CCF-953B-A779BDE51AB2}"/>
              </a:ext>
            </a:extLst>
          </p:cNvPr>
          <p:cNvSpPr txBox="1"/>
          <p:nvPr/>
        </p:nvSpPr>
        <p:spPr>
          <a:xfrm>
            <a:off x="6400800" y="5651166"/>
            <a:ext cx="2241550" cy="646113"/>
          </a:xfrm>
          <a:prstGeom prst="rect">
            <a:avLst/>
          </a:prstGeom>
          <a:noFill/>
        </p:spPr>
        <p:txBody>
          <a:bodyPr wrap="none">
            <a:spAutoFit/>
          </a:bodyPr>
          <a:lstStyle/>
          <a:p>
            <a:pPr>
              <a:defRPr/>
            </a:pPr>
            <a:r>
              <a:rPr lang="en-GB" dirty="0">
                <a:latin typeface="+mn-lt"/>
                <a:hlinkClick r:id="rId3"/>
              </a:rPr>
              <a:t>kevin.flynn@3gpp.org</a:t>
            </a:r>
            <a:endParaRPr lang="en-GB" dirty="0">
              <a:latin typeface="+mn-lt"/>
            </a:endParaRPr>
          </a:p>
          <a:p>
            <a:pPr>
              <a:defRPr/>
            </a:pPr>
            <a:endParaRPr lang="en-GB" dirty="0">
              <a:latin typeface="+mn-lt"/>
            </a:endParaRPr>
          </a:p>
        </p:txBody>
      </p:sp>
    </p:spTree>
  </p:cSld>
  <p:clrMapOvr>
    <a:masterClrMapping/>
  </p:clrMapOvr>
  <p:transition spd="slow">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Marketing matters</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17</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pic>
        <p:nvPicPr>
          <p:cNvPr id="11" name="Picture 7">
            <a:extLst>
              <a:ext uri="{FF2B5EF4-FFF2-40B4-BE49-F238E27FC236}">
                <a16:creationId xmlns:a16="http://schemas.microsoft.com/office/drawing/2014/main" id="{921363C4-1AB2-4DA0-AF4B-70F625368C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2568" y="1299416"/>
            <a:ext cx="2831432" cy="503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8EF893AB-4A28-4857-845D-E9CE0BC36D3F}"/>
              </a:ext>
            </a:extLst>
          </p:cNvPr>
          <p:cNvSpPr txBox="1">
            <a:spLocks/>
          </p:cNvSpPr>
          <p:nvPr/>
        </p:nvSpPr>
        <p:spPr bwMode="auto">
          <a:xfrm>
            <a:off x="140369" y="1371350"/>
            <a:ext cx="6028826"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in 2019:</a:t>
            </a:r>
            <a:endParaRPr lang="en-GB" altLang="en-US" sz="1600" dirty="0"/>
          </a:p>
          <a:p>
            <a:pPr>
              <a:defRPr/>
            </a:pPr>
            <a:r>
              <a:rPr lang="en-GB" altLang="en-US" sz="1600" dirty="0"/>
              <a:t>20+ Articles edited and published on the </a:t>
            </a:r>
            <a:r>
              <a:rPr lang="en-GB" altLang="en-US" sz="1600" dirty="0">
                <a:hlinkClick r:id="rId4"/>
              </a:rPr>
              <a:t>www.3gpp.org</a:t>
            </a:r>
            <a:r>
              <a:rPr lang="en-GB" altLang="en-US" sz="1600" dirty="0"/>
              <a:t> site.</a:t>
            </a:r>
          </a:p>
          <a:p>
            <a:pPr>
              <a:defRPr/>
            </a:pPr>
            <a:r>
              <a:rPr lang="en-GB" altLang="en-US" sz="1600" dirty="0"/>
              <a:t>60+ logo &amp; trademark usage authorizations dealt with (3GPP™, LTE™, 5G logo™).</a:t>
            </a:r>
          </a:p>
          <a:p>
            <a:pPr lvl="1">
              <a:defRPr/>
            </a:pPr>
            <a:r>
              <a:rPr lang="en-GB" altLang="en-US" sz="1200" dirty="0"/>
              <a:t>Tremendous industry uptake of our 5G logo</a:t>
            </a:r>
          </a:p>
          <a:p>
            <a:pPr>
              <a:defRPr/>
            </a:pPr>
            <a:r>
              <a:rPr lang="en-GB" altLang="en-US" sz="1600" dirty="0"/>
              <a:t>Supported expert/leaders participation at 24 conferences in 2019.</a:t>
            </a:r>
          </a:p>
          <a:p>
            <a:pPr>
              <a:defRPr/>
            </a:pPr>
            <a:r>
              <a:rPr lang="en-GB" altLang="en-US" sz="1600" dirty="0"/>
              <a:t>Planned attendance/deliverables at trade shows </a:t>
            </a:r>
          </a:p>
          <a:p>
            <a:pPr lvl="1">
              <a:defRPr/>
            </a:pPr>
            <a:r>
              <a:rPr lang="en-GB" altLang="en-US" sz="1200" dirty="0"/>
              <a:t>MWC2019 Barcelona (visits/interviews), Critical Communications Europe (booth), 5G World Summit (booth), MWC2019 Los Angeles (poster distribution)</a:t>
            </a:r>
          </a:p>
          <a:p>
            <a:pPr lvl="1">
              <a:defRPr/>
            </a:pPr>
            <a:r>
              <a:rPr lang="en-GB" altLang="en-US" sz="1200" dirty="0"/>
              <a:t>Posters (1000) and brochures (600) were distributed at conferences and exhibitions.</a:t>
            </a:r>
          </a:p>
          <a:p>
            <a:pPr>
              <a:defRPr/>
            </a:pPr>
            <a:endParaRPr lang="en-GB" altLang="en-US" sz="1600" dirty="0"/>
          </a:p>
          <a:p>
            <a:pPr marL="0" indent="0">
              <a:lnSpc>
                <a:spcPct val="100000"/>
              </a:lnSpc>
              <a:spcBef>
                <a:spcPct val="20000"/>
              </a:spcBef>
              <a:buFontTx/>
              <a:buNone/>
              <a:defRPr/>
            </a:pPr>
            <a:r>
              <a:rPr lang="en-GB" altLang="en-US" sz="1600" b="1" dirty="0"/>
              <a:t>Ongoing actions e/o 2019:</a:t>
            </a:r>
          </a:p>
          <a:p>
            <a:pPr>
              <a:lnSpc>
                <a:spcPct val="100000"/>
              </a:lnSpc>
              <a:spcBef>
                <a:spcPct val="20000"/>
              </a:spcBef>
              <a:defRPr/>
            </a:pPr>
            <a:r>
              <a:rPr lang="en-GB" altLang="en-US" sz="1600" dirty="0"/>
              <a:t>2019 Excellence Awards process.</a:t>
            </a:r>
          </a:p>
          <a:p>
            <a:pPr>
              <a:lnSpc>
                <a:spcPct val="100000"/>
              </a:lnSpc>
              <a:spcBef>
                <a:spcPct val="20000"/>
              </a:spcBef>
              <a:defRPr/>
            </a:pPr>
            <a:r>
              <a:rPr lang="en-GB" altLang="en-US" sz="1600" dirty="0"/>
              <a:t>Leader’s videos recorded at TSG#86 + post production.</a:t>
            </a:r>
          </a:p>
          <a:p>
            <a:pPr>
              <a:lnSpc>
                <a:spcPct val="100000"/>
              </a:lnSpc>
              <a:spcBef>
                <a:spcPct val="20000"/>
              </a:spcBef>
              <a:defRPr/>
            </a:pPr>
            <a:r>
              <a:rPr lang="en-GB" altLang="en-US" sz="1600" dirty="0"/>
              <a:t>MWC 2020 Barcelona participation in the planning stage.</a:t>
            </a:r>
          </a:p>
          <a:p>
            <a:pPr marL="457200" lvl="1" indent="0">
              <a:lnSpc>
                <a:spcPct val="100000"/>
              </a:lnSpc>
              <a:spcBef>
                <a:spcPct val="20000"/>
              </a:spcBef>
              <a:buFont typeface="Arial" panose="020B0604020202020204" pitchFamily="34" charset="0"/>
              <a:buNone/>
              <a:defRPr/>
            </a:pP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sp>
        <p:nvSpPr>
          <p:cNvPr id="13" name="TextBox 12">
            <a:extLst>
              <a:ext uri="{FF2B5EF4-FFF2-40B4-BE49-F238E27FC236}">
                <a16:creationId xmlns:a16="http://schemas.microsoft.com/office/drawing/2014/main" id="{4826E21E-F1B9-476B-B2FF-47126F1A0A10}"/>
              </a:ext>
            </a:extLst>
          </p:cNvPr>
          <p:cNvSpPr txBox="1"/>
          <p:nvPr/>
        </p:nvSpPr>
        <p:spPr>
          <a:xfrm>
            <a:off x="255588" y="6142038"/>
            <a:ext cx="1993900" cy="260350"/>
          </a:xfrm>
          <a:prstGeom prst="rect">
            <a:avLst/>
          </a:prstGeom>
          <a:noFill/>
        </p:spPr>
        <p:txBody>
          <a:bodyPr wrap="none">
            <a:spAutoFit/>
          </a:bodyPr>
          <a:lstStyle/>
          <a:p>
            <a:pPr>
              <a:defRPr/>
            </a:pPr>
            <a:r>
              <a:rPr lang="en-GB" sz="1100" dirty="0">
                <a:latin typeface="+mn-lt"/>
              </a:rPr>
              <a:t>Contact: </a:t>
            </a:r>
            <a:r>
              <a:rPr lang="en-GB" sz="1100" dirty="0">
                <a:latin typeface="+mn-lt"/>
                <a:hlinkClick r:id="rId5"/>
              </a:rPr>
              <a:t>kevin.flynn@3gpp.org</a:t>
            </a:r>
            <a:r>
              <a:rPr lang="en-GB" sz="1100" dirty="0">
                <a:latin typeface="+mn-lt"/>
              </a:rPr>
              <a:t> </a:t>
            </a:r>
          </a:p>
        </p:txBody>
      </p:sp>
      <p:grpSp>
        <p:nvGrpSpPr>
          <p:cNvPr id="2" name="Group 1">
            <a:extLst>
              <a:ext uri="{FF2B5EF4-FFF2-40B4-BE49-F238E27FC236}">
                <a16:creationId xmlns:a16="http://schemas.microsoft.com/office/drawing/2014/main" id="{D719A04D-2849-407B-AE3E-C88539F256C8}"/>
              </a:ext>
            </a:extLst>
          </p:cNvPr>
          <p:cNvGrpSpPr/>
          <p:nvPr/>
        </p:nvGrpSpPr>
        <p:grpSpPr>
          <a:xfrm>
            <a:off x="6050381" y="3264574"/>
            <a:ext cx="1621756" cy="2625720"/>
            <a:chOff x="5895474" y="3264574"/>
            <a:chExt cx="1621756" cy="2625720"/>
          </a:xfrm>
        </p:grpSpPr>
        <p:sp>
          <p:nvSpPr>
            <p:cNvPr id="14" name="Rectangle: Rounded Corners 13">
              <a:extLst>
                <a:ext uri="{FF2B5EF4-FFF2-40B4-BE49-F238E27FC236}">
                  <a16:creationId xmlns:a16="http://schemas.microsoft.com/office/drawing/2014/main" id="{FE560B34-8384-4477-8335-EC733477382C}"/>
                </a:ext>
              </a:extLst>
            </p:cNvPr>
            <p:cNvSpPr/>
            <p:nvPr/>
          </p:nvSpPr>
          <p:spPr>
            <a:xfrm>
              <a:off x="5895474" y="3264574"/>
              <a:ext cx="1621756" cy="2625720"/>
            </a:xfrm>
            <a:prstGeom prst="roundRect">
              <a:avLst>
                <a:gd name="adj" fmla="val 4477"/>
              </a:avLst>
            </a:prstGeom>
            <a:solidFill>
              <a:schemeClr val="bg1"/>
            </a:solidFill>
            <a:ln w="12700">
              <a:solidFill>
                <a:srgbClr val="298F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err="1"/>
            </a:p>
          </p:txBody>
        </p:sp>
        <p:pic>
          <p:nvPicPr>
            <p:cNvPr id="15" name="Picture 2">
              <a:extLst>
                <a:ext uri="{FF2B5EF4-FFF2-40B4-BE49-F238E27FC236}">
                  <a16:creationId xmlns:a16="http://schemas.microsoft.com/office/drawing/2014/main" id="{409750AB-BC18-45B2-B1D5-20AFA5299E7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7664" y="3319058"/>
              <a:ext cx="1475874" cy="250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25241163"/>
      </p:ext>
    </p:extLst>
  </p:cSld>
  <p:clrMapOvr>
    <a:masterClrMapping/>
  </p:clrMapOvr>
  <p:transition spd="slow" advClick="0" advTm="30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168682"/>
      </p:ext>
    </p:extLst>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In response to discussions within the PCG earlier this year, the TSG Chairmen took the initiative to set up an early morning meeting during the September TSG week designed to help new delegates understand what (and who) makes 3GPP tick.</a:t>
            </a:r>
            <a:br>
              <a:rPr lang="en-GB" altLang="en-US" sz="2000" kern="0" dirty="0"/>
            </a:br>
            <a:br>
              <a:rPr lang="en-GB" altLang="en-US" sz="2000" kern="0" dirty="0"/>
            </a:br>
            <a:r>
              <a:rPr lang="en-GB" altLang="en-US" sz="2000" kern="0" dirty="0"/>
              <a:t>The event was reasonably well attended, though mainly by old hands (a number of whom still confessed that there were areas of FUD* as regards some of our more abstruse and arcane conventions).</a:t>
            </a:r>
            <a:br>
              <a:rPr lang="en-GB" altLang="en-US" sz="2000" kern="0" dirty="0"/>
            </a:br>
            <a:br>
              <a:rPr lang="en-GB" altLang="en-US" sz="2000" kern="0" dirty="0"/>
            </a:br>
            <a:r>
              <a:rPr lang="en-GB" altLang="en-US" sz="2000" kern="0" dirty="0"/>
              <a:t>An exploder list – </a:t>
            </a:r>
            <a:r>
              <a:rPr lang="en-GB" altLang="en-US" sz="2000" kern="0" dirty="0">
                <a:hlinkClick r:id="rId4"/>
              </a:rPr>
              <a:t>mailto:3GPP_MENTORING@3gpp.org</a:t>
            </a:r>
            <a:r>
              <a:rPr lang="en-GB" altLang="en-US" sz="2000" kern="0" dirty="0"/>
              <a:t> – was set up, and traffic has started to flow.</a:t>
            </a:r>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7132854" y="6019407"/>
            <a:ext cx="2174033" cy="246221"/>
          </a:xfrm>
          <a:prstGeom prst="rect">
            <a:avLst/>
          </a:prstGeom>
          <a:noFill/>
        </p:spPr>
        <p:txBody>
          <a:bodyPr wrap="square" rtlCol="0">
            <a:spAutoFit/>
          </a:bodyPr>
          <a:lstStyle/>
          <a:p>
            <a:r>
              <a:rPr lang="en-GB" dirty="0"/>
              <a:t>* Fear, Uncertainty and Doubt</a:t>
            </a:r>
          </a:p>
        </p:txBody>
      </p:sp>
    </p:spTree>
    <p:extLst>
      <p:ext uri="{BB962C8B-B14F-4D97-AF65-F5344CB8AC3E}">
        <p14:creationId xmlns:p14="http://schemas.microsoft.com/office/powerpoint/2010/main" val="3887407795"/>
      </p:ext>
    </p:extLst>
  </p:cSld>
  <p:clrMapOvr>
    <a:masterClrMapping/>
  </p:clrMapOvr>
  <p:transition spd="slow" advClick="0" advTm="3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500667" y="2016125"/>
            <a:ext cx="41426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None (yet).</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20</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5579705"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If YOU are a beginner in need of a little orientation, try joining the exploder list via </a:t>
            </a:r>
            <a:r>
              <a:rPr lang="en-GB" sz="2000" dirty="0">
                <a:hlinkClick r:id="rId4"/>
              </a:rPr>
              <a:t>https://list.etsi.org/scripts/wa.exe?INDEX</a:t>
            </a:r>
            <a:r>
              <a:rPr lang="en-GB" sz="2000" dirty="0"/>
              <a:t>, or ask any MCC member to get you started. Find our coordinates via </a:t>
            </a:r>
            <a:r>
              <a:rPr lang="en-GB" sz="2000" dirty="0">
                <a:hlinkClick r:id="rId5"/>
              </a:rPr>
              <a:t>https://www.3gpp.org/about-3gpp/mobile-competence-centre/mcchome</a:t>
            </a:r>
            <a:r>
              <a:rPr lang="en-GB" sz="2000" dirty="0"/>
              <a:t>.</a:t>
            </a:r>
            <a:br>
              <a:rPr lang="en-GB" sz="2000" dirty="0"/>
            </a:br>
            <a:endParaRPr lang="en-GB" sz="2000" dirty="0"/>
          </a:p>
          <a:p>
            <a:pPr>
              <a:buBlip>
                <a:blip r:embed="rId3"/>
              </a:buBlip>
              <a:defRPr/>
            </a:pPr>
            <a:r>
              <a:rPr lang="en-GB" sz="2000" dirty="0"/>
              <a:t>Similarly, if YOU think you could give others the benefit of your experience in 3GPP, join the list and become a mentor. This is not intended to be a formal position, nor to take up more of your time than you are willing to offer.</a:t>
            </a:r>
            <a:endParaRPr lang="en-GB" altLang="en-US" sz="2000" kern="0" dirty="0"/>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7132854" y="6019407"/>
            <a:ext cx="2174033" cy="246221"/>
          </a:xfrm>
          <a:prstGeom prst="rect">
            <a:avLst/>
          </a:prstGeom>
          <a:noFill/>
        </p:spPr>
        <p:txBody>
          <a:bodyPr wrap="square" rtlCol="0">
            <a:spAutoFit/>
          </a:bodyPr>
          <a:lstStyle/>
          <a:p>
            <a:r>
              <a:rPr lang="en-GB" dirty="0"/>
              <a:t>* Fear, Uncertainty and Doubt</a:t>
            </a:r>
          </a:p>
        </p:txBody>
      </p:sp>
      <p:grpSp>
        <p:nvGrpSpPr>
          <p:cNvPr id="7" name="Group 6">
            <a:extLst>
              <a:ext uri="{FF2B5EF4-FFF2-40B4-BE49-F238E27FC236}">
                <a16:creationId xmlns:a16="http://schemas.microsoft.com/office/drawing/2014/main" id="{2B8EFE87-64CC-4662-8A5F-2777C1AAE762}"/>
              </a:ext>
            </a:extLst>
          </p:cNvPr>
          <p:cNvGrpSpPr/>
          <p:nvPr/>
        </p:nvGrpSpPr>
        <p:grpSpPr>
          <a:xfrm>
            <a:off x="5433447" y="1407770"/>
            <a:ext cx="3710553" cy="4866471"/>
            <a:chOff x="2528887" y="542925"/>
            <a:chExt cx="4103956" cy="5772150"/>
          </a:xfrm>
        </p:grpSpPr>
        <p:pic>
          <p:nvPicPr>
            <p:cNvPr id="8" name="Picture 7">
              <a:extLst>
                <a:ext uri="{FF2B5EF4-FFF2-40B4-BE49-F238E27FC236}">
                  <a16:creationId xmlns:a16="http://schemas.microsoft.com/office/drawing/2014/main" id="{37C288FE-7803-4A3D-BD52-40F3184E6B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8887" y="542925"/>
              <a:ext cx="4086225" cy="5772150"/>
            </a:xfrm>
            <a:prstGeom prst="rect">
              <a:avLst/>
            </a:prstGeom>
          </p:spPr>
        </p:pic>
        <p:pic>
          <p:nvPicPr>
            <p:cNvPr id="9" name="Picture 8">
              <a:extLst>
                <a:ext uri="{FF2B5EF4-FFF2-40B4-BE49-F238E27FC236}">
                  <a16:creationId xmlns:a16="http://schemas.microsoft.com/office/drawing/2014/main" id="{886F9C04-FC8F-4672-BE2B-802178EAD26D}"/>
                </a:ext>
              </a:extLst>
            </p:cNvPr>
            <p:cNvPicPr>
              <a:picLocks noChangeAspect="1"/>
            </p:cNvPicPr>
            <p:nvPr/>
          </p:nvPicPr>
          <p:blipFill>
            <a:blip r:embed="rId7"/>
            <a:stretch>
              <a:fillRect/>
            </a:stretch>
          </p:blipFill>
          <p:spPr>
            <a:xfrm>
              <a:off x="3930847" y="4691269"/>
              <a:ext cx="2390439" cy="238688"/>
            </a:xfrm>
            <a:prstGeom prst="rect">
              <a:avLst/>
            </a:prstGeom>
          </p:spPr>
        </p:pic>
        <p:sp>
          <p:nvSpPr>
            <p:cNvPr id="10" name="TextBox 9">
              <a:extLst>
                <a:ext uri="{FF2B5EF4-FFF2-40B4-BE49-F238E27FC236}">
                  <a16:creationId xmlns:a16="http://schemas.microsoft.com/office/drawing/2014/main" id="{7EEDB476-9088-4BC7-BB4E-690242B783E2}"/>
                </a:ext>
              </a:extLst>
            </p:cNvPr>
            <p:cNvSpPr txBox="1"/>
            <p:nvPr/>
          </p:nvSpPr>
          <p:spPr>
            <a:xfrm>
              <a:off x="3930847" y="4656724"/>
              <a:ext cx="2701996" cy="332867"/>
            </a:xfrm>
            <a:prstGeom prst="rect">
              <a:avLst/>
            </a:prstGeom>
            <a:noFill/>
          </p:spPr>
          <p:txBody>
            <a:bodyPr wrap="square" rtlCol="0">
              <a:spAutoFit/>
            </a:bodyPr>
            <a:lstStyle/>
            <a:p>
              <a:r>
                <a:rPr lang="en-GB" sz="1400" b="1" dirty="0">
                  <a:latin typeface="Times New Roman" panose="02020603050405020304" pitchFamily="18" charset="0"/>
                  <a:cs typeface="Times New Roman" panose="02020603050405020304" pitchFamily="18" charset="0"/>
                </a:rPr>
                <a:t>YOUR COMPANY NEEDS</a:t>
              </a:r>
            </a:p>
          </p:txBody>
        </p:sp>
      </p:grpSp>
      <p:cxnSp>
        <p:nvCxnSpPr>
          <p:cNvPr id="4" name="Straight Connector 3">
            <a:extLst>
              <a:ext uri="{FF2B5EF4-FFF2-40B4-BE49-F238E27FC236}">
                <a16:creationId xmlns:a16="http://schemas.microsoft.com/office/drawing/2014/main" id="{7337B68A-1364-420F-AAA7-2B7EE2AAF61A}"/>
              </a:ext>
            </a:extLst>
          </p:cNvPr>
          <p:cNvCxnSpPr>
            <a:cxnSpLocks/>
          </p:cNvCxnSpPr>
          <p:nvPr/>
        </p:nvCxnSpPr>
        <p:spPr bwMode="auto">
          <a:xfrm flipV="1">
            <a:off x="7287208" y="4876094"/>
            <a:ext cx="858416" cy="262081"/>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6467D11-9F05-41CA-BEE5-45E1DC540658}"/>
              </a:ext>
            </a:extLst>
          </p:cNvPr>
          <p:cNvSpPr txBox="1"/>
          <p:nvPr/>
        </p:nvSpPr>
        <p:spPr>
          <a:xfrm rot="416417">
            <a:off x="7498479" y="4431997"/>
            <a:ext cx="1442779" cy="307777"/>
          </a:xfrm>
          <a:prstGeom prst="rect">
            <a:avLst/>
          </a:prstGeom>
          <a:noFill/>
        </p:spPr>
        <p:txBody>
          <a:bodyPr wrap="square" rtlCol="0">
            <a:spAutoFit/>
          </a:bodyPr>
          <a:lstStyle/>
          <a:p>
            <a:r>
              <a:rPr lang="en-GB" sz="1400" b="1" dirty="0">
                <a:solidFill>
                  <a:srgbClr val="FF0000"/>
                </a:solidFill>
                <a:latin typeface="Times New Roman" panose="02020603050405020304" pitchFamily="18" charset="0"/>
                <a:cs typeface="Times New Roman" panose="02020603050405020304" pitchFamily="18" charset="0"/>
              </a:rPr>
              <a:t>COLLEAGUE</a:t>
            </a:r>
          </a:p>
        </p:txBody>
      </p:sp>
      <p:cxnSp>
        <p:nvCxnSpPr>
          <p:cNvPr id="15" name="Straight Connector 14">
            <a:extLst>
              <a:ext uri="{FF2B5EF4-FFF2-40B4-BE49-F238E27FC236}">
                <a16:creationId xmlns:a16="http://schemas.microsoft.com/office/drawing/2014/main" id="{1A183B05-BFDC-428E-8624-B51A3D706C65}"/>
              </a:ext>
            </a:extLst>
          </p:cNvPr>
          <p:cNvCxnSpPr>
            <a:cxnSpLocks/>
          </p:cNvCxnSpPr>
          <p:nvPr/>
        </p:nvCxnSpPr>
        <p:spPr bwMode="auto">
          <a:xfrm flipV="1">
            <a:off x="8153079" y="4709602"/>
            <a:ext cx="243555" cy="43647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1C3EF5C7-50EF-4D42-9CCC-032D2519BD93}"/>
              </a:ext>
            </a:extLst>
          </p:cNvPr>
          <p:cNvCxnSpPr>
            <a:cxnSpLocks/>
          </p:cNvCxnSpPr>
          <p:nvPr/>
        </p:nvCxnSpPr>
        <p:spPr bwMode="auto">
          <a:xfrm>
            <a:off x="8238470" y="4985075"/>
            <a:ext cx="148534" cy="220979"/>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22" name="TextBox 21">
            <a:extLst>
              <a:ext uri="{FF2B5EF4-FFF2-40B4-BE49-F238E27FC236}">
                <a16:creationId xmlns:a16="http://schemas.microsoft.com/office/drawing/2014/main" id="{47A633B2-9364-4F6C-9888-261A15AEE4FD}"/>
              </a:ext>
            </a:extLst>
          </p:cNvPr>
          <p:cNvSpPr txBox="1"/>
          <p:nvPr/>
        </p:nvSpPr>
        <p:spPr>
          <a:xfrm>
            <a:off x="1216826" y="5715818"/>
            <a:ext cx="3095311" cy="338554"/>
          </a:xfrm>
          <a:prstGeom prst="rect">
            <a:avLst/>
          </a:prstGeom>
          <a:noFill/>
        </p:spPr>
        <p:txBody>
          <a:bodyPr wrap="square" rtlCol="0">
            <a:spAutoFit/>
          </a:bodyPr>
          <a:lstStyle/>
          <a:p>
            <a:r>
              <a:rPr lang="en-GB" sz="1600" b="1" dirty="0">
                <a:latin typeface="Times New Roman" panose="02020603050405020304" pitchFamily="18" charset="0"/>
                <a:cs typeface="Times New Roman" panose="02020603050405020304" pitchFamily="18" charset="0"/>
              </a:rPr>
              <a:t>Adopt a Newcomer today!</a:t>
            </a:r>
          </a:p>
        </p:txBody>
      </p:sp>
    </p:spTree>
    <p:extLst>
      <p:ext uri="{BB962C8B-B14F-4D97-AF65-F5344CB8AC3E}">
        <p14:creationId xmlns:p14="http://schemas.microsoft.com/office/powerpoint/2010/main" val="766039585"/>
      </p:ext>
    </p:extLst>
  </p:cSld>
  <p:clrMapOvr>
    <a:masterClrMapping/>
  </p:clrMapOvr>
  <p:transition spd="slow" advClick="0" advTm="30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A second NO&amp;M session has been arranged for this week here in </a:t>
            </a:r>
            <a:r>
              <a:rPr lang="en-GB" altLang="en-US" sz="2000" kern="0" dirty="0" err="1"/>
              <a:t>Sitges</a:t>
            </a:r>
            <a:r>
              <a:rPr lang="en-GB" altLang="en-US" sz="2000" kern="0" dirty="0"/>
              <a:t>. Delegates old and new are invited to participate*.</a:t>
            </a:r>
            <a:br>
              <a:rPr lang="en-GB" altLang="en-US" sz="2000" kern="0" dirty="0"/>
            </a:br>
            <a:endParaRPr lang="en-GB" altLang="en-US" sz="2000" kern="0" dirty="0"/>
          </a:p>
          <a:p>
            <a:pPr>
              <a:buFontTx/>
              <a:buBlip>
                <a:blip r:embed="rId3"/>
              </a:buBlip>
              <a:defRPr/>
            </a:pPr>
            <a:r>
              <a:rPr lang="en-GB" altLang="en-US" sz="2000" kern="0" dirty="0"/>
              <a:t>An element of 3GPP life which is bound to confuse you is the enormous number of TLAs we use. For elucidation, look at </a:t>
            </a:r>
            <a:r>
              <a:rPr lang="en-GB" altLang="en-US" sz="2000" kern="0" dirty="0">
                <a:hlinkClick r:id="rId4"/>
              </a:rPr>
              <a:t>3GPP TR 21.905</a:t>
            </a:r>
            <a:r>
              <a:rPr lang="en-GB" altLang="en-US" sz="2000" kern="0" dirty="0"/>
              <a:t>, or ask </a:t>
            </a:r>
            <a:r>
              <a:rPr lang="en-GB" altLang="en-US" sz="2000" kern="0" dirty="0">
                <a:hlinkClick r:id="rId5"/>
              </a:rPr>
              <a:t>TEDDI</a:t>
            </a:r>
            <a:r>
              <a:rPr lang="en-GB" altLang="en-US" sz="2000" kern="0" dirty="0"/>
              <a:t>. Yes, there </a:t>
            </a:r>
            <a:r>
              <a:rPr lang="en-GB" altLang="en-US" sz="2000" u="sng" kern="0" dirty="0"/>
              <a:t>is</a:t>
            </a:r>
            <a:r>
              <a:rPr lang="en-GB" altLang="en-US" sz="2000" kern="0" dirty="0"/>
              <a:t> a way through the fog.</a:t>
            </a:r>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6489840" y="5626364"/>
            <a:ext cx="2654160" cy="553998"/>
          </a:xfrm>
          <a:prstGeom prst="rect">
            <a:avLst/>
          </a:prstGeom>
          <a:noFill/>
        </p:spPr>
        <p:txBody>
          <a:bodyPr wrap="square" rtlCol="0">
            <a:spAutoFit/>
          </a:bodyPr>
          <a:lstStyle/>
          <a:p>
            <a:r>
              <a:rPr lang="en-GB" dirty="0"/>
              <a:t>* Unless you are reading this document later in the week, in which case you have missed it. </a:t>
            </a:r>
          </a:p>
        </p:txBody>
      </p:sp>
    </p:spTree>
    <p:extLst>
      <p:ext uri="{BB962C8B-B14F-4D97-AF65-F5344CB8AC3E}">
        <p14:creationId xmlns:p14="http://schemas.microsoft.com/office/powerpoint/2010/main" val="3035464772"/>
      </p:ext>
    </p:extLst>
  </p:cSld>
  <p:clrMapOvr>
    <a:masterClrMapping/>
  </p:clrMapOvr>
  <p:transition spd="slow" advClick="0" advTm="30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And finally …</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You will have experienced lengthy drop-outs on the 3GPP wireless LAN on Tuesday and the first session on Wednesday today. These were due to the saturation of the entire network.</a:t>
            </a:r>
            <a:br>
              <a:rPr lang="en-GB" altLang="en-US" sz="2000" kern="0" dirty="0"/>
            </a:br>
            <a:br>
              <a:rPr lang="en-GB" altLang="en-US" sz="2000" kern="0" dirty="0"/>
            </a:br>
            <a:r>
              <a:rPr lang="en-GB" altLang="en-US" sz="2000" kern="0" dirty="0"/>
              <a:t>At the suggestion of the RAN Chairman, I disconnected the internet connection to the 3GPP network. This instantly reduced the wireless traffic from over 1 Gbps to less than 1 Mbps.</a:t>
            </a:r>
            <a:br>
              <a:rPr lang="en-GB" altLang="en-US" sz="2000" kern="0" dirty="0"/>
            </a:br>
            <a:br>
              <a:rPr lang="en-GB" altLang="en-US" sz="2000" kern="0" dirty="0"/>
            </a:br>
            <a:r>
              <a:rPr lang="en-GB" altLang="en-US" sz="2000" kern="0" dirty="0"/>
              <a:t>It must probably be concluded that at least one delegate has not been respecting our “fair network usage” policy, and has been downloading business-unrelated data, thus clogging up the network, to the inconvenience of all.</a:t>
            </a:r>
            <a:br>
              <a:rPr lang="en-GB" altLang="en-US" sz="2000" kern="0" dirty="0"/>
            </a:br>
            <a:br>
              <a:rPr lang="en-GB" altLang="en-US" sz="2000" kern="0" dirty="0"/>
            </a:br>
            <a:r>
              <a:rPr lang="en-GB" altLang="en-US" sz="2000" kern="0" dirty="0"/>
              <a:t>Also …</a:t>
            </a: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1652969761"/>
      </p:ext>
    </p:extLst>
  </p:cSld>
  <p:clrMapOvr>
    <a:masterClrMapping/>
  </p:clrMapOvr>
  <p:transition spd="slow" advClick="0" advTm="30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post-finally</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23</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 RAN delegates have a habit of sending very many emails with </a:t>
            </a:r>
            <a:r>
              <a:rPr lang="en-GB" altLang="en-US" sz="2000" kern="0" dirty="0" err="1"/>
              <a:t>tdocs</a:t>
            </a:r>
            <a:r>
              <a:rPr lang="en-GB" altLang="en-US" sz="2000" kern="0" dirty="0"/>
              <a:t> as attachments. But remember, there is a special folder for “drafts” on the local server: instead of attaching your tdoc to your email, why not put it in the drafts folder, and send your email mentioning the filename and asking your fellow delegates to get it from the inbox/drafts folder. Then only those who are particularly interested will go and collect it. The result will probably be a hundred-fold improvement in the network bandwidth devoted to the dissemination of the document.</a:t>
            </a:r>
            <a:br>
              <a:rPr lang="en-GB" altLang="en-US" sz="2000" kern="0" dirty="0"/>
            </a:br>
            <a:br>
              <a:rPr lang="en-GB" altLang="en-US" sz="2000" kern="0" dirty="0"/>
            </a:br>
            <a:r>
              <a:rPr lang="en-GB" altLang="en-US" sz="2000" kern="0" dirty="0"/>
              <a:t>Your colleagues not present at the meeting can always pick it up from the “sync” folder on the public 3GPP server. The meeting server is mirrored to the external server, with refreshes every ten minutes (and this could be shortened if need be).</a:t>
            </a:r>
            <a:br>
              <a:rPr lang="en-GB" altLang="en-US" sz="2000" kern="0" dirty="0"/>
            </a:br>
            <a:br>
              <a:rPr lang="en-GB" altLang="en-US" sz="2000" kern="0" dirty="0"/>
            </a:b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2520246165"/>
      </p:ext>
    </p:extLst>
  </p:cSld>
  <p:clrMapOvr>
    <a:masterClrMapping/>
  </p:clrMapOvr>
  <p:transition spd="slow" advClick="0" advTm="3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pic>
        <p:nvPicPr>
          <p:cNvPr id="5" name="Picture 4">
            <a:extLst>
              <a:ext uri="{FF2B5EF4-FFF2-40B4-BE49-F238E27FC236}">
                <a16:creationId xmlns:a16="http://schemas.microsoft.com/office/drawing/2014/main" id="{470069B5-6461-47FA-ADBA-D8E2C0E01B69}"/>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595842" y="1138872"/>
            <a:ext cx="5473525" cy="1722755"/>
          </a:xfrm>
          <a:prstGeom prst="rect">
            <a:avLst/>
          </a:prstGeom>
        </p:spPr>
      </p:pic>
      <p:pic>
        <p:nvPicPr>
          <p:cNvPr id="6" name="Picture 5">
            <a:extLst>
              <a:ext uri="{FF2B5EF4-FFF2-40B4-BE49-F238E27FC236}">
                <a16:creationId xmlns:a16="http://schemas.microsoft.com/office/drawing/2014/main" id="{72B05034-1A8F-440C-BB61-C310E3623BD6}"/>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flipH="1">
            <a:off x="1274459" y="2831480"/>
            <a:ext cx="2367237" cy="25045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5354" y="4769240"/>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77383" y="330763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chemeClr val="bg1">
                    <a:lumMod val="50000"/>
                  </a:schemeClr>
                </a:solidFill>
              </a:rPr>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2019-10-01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Tree>
    <p:extLst>
      <p:ext uri="{BB962C8B-B14F-4D97-AF65-F5344CB8AC3E}">
        <p14:creationId xmlns:p14="http://schemas.microsoft.com/office/powerpoint/2010/main" val="41210759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chemeClr val="bg1">
                    <a:lumMod val="50000"/>
                  </a:schemeClr>
                </a:solidFill>
              </a:rPr>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2020-01-01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a:t>
            </a:r>
            <a:r>
              <a:rPr lang="en-US" sz="800" dirty="0" err="1"/>
              <a:t>Ik</a:t>
            </a:r>
            <a:r>
              <a:rPr lang="en-US" sz="800" dirty="0"/>
              <a:t> Jo</a:t>
            </a:r>
          </a:p>
        </p:txBody>
      </p:sp>
    </p:spTree>
    <p:extLst>
      <p:ext uri="{BB962C8B-B14F-4D97-AF65-F5344CB8AC3E}">
        <p14:creationId xmlns:p14="http://schemas.microsoft.com/office/powerpoint/2010/main" val="89112567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16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solidFill>
                  <a:schemeClr val="bg1"/>
                </a:solidFill>
              </a:rPr>
              <a:t>If your experiment needs a statistician, you need a better experiment.</a:t>
            </a:r>
          </a:p>
          <a:p>
            <a:r>
              <a:rPr lang="en-GB" i="1" dirty="0">
                <a:solidFill>
                  <a:schemeClr val="bg1"/>
                </a:solidFill>
              </a:rPr>
              <a:t> - Ernest Rutherford</a:t>
            </a:r>
          </a:p>
        </p:txBody>
      </p:sp>
      <p:pic>
        <p:nvPicPr>
          <p:cNvPr id="4" name="Picture 3">
            <a:extLst>
              <a:ext uri="{FF2B5EF4-FFF2-40B4-BE49-F238E27FC236}">
                <a16:creationId xmlns:a16="http://schemas.microsoft.com/office/drawing/2014/main" id="{BC6EA02E-A29F-40D7-9286-CEE8128D7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815" y="3429000"/>
            <a:ext cx="1576137" cy="1576137"/>
          </a:xfrm>
          <a:prstGeom prst="rect">
            <a:avLst/>
          </a:prstGeom>
        </p:spPr>
      </p:pic>
    </p:spTree>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28FA72-9C13-42A6-9313-5F7235C67D25}"/>
              </a:ext>
            </a:extLst>
          </p:cNvPr>
          <p:cNvPicPr>
            <a:picLocks noChangeAspect="1"/>
          </p:cNvPicPr>
          <p:nvPr/>
        </p:nvPicPr>
        <p:blipFill>
          <a:blip r:embed="rId2"/>
          <a:stretch>
            <a:fillRect/>
          </a:stretch>
        </p:blipFill>
        <p:spPr>
          <a:xfrm>
            <a:off x="1364978" y="1205199"/>
            <a:ext cx="5934180" cy="2548867"/>
          </a:xfrm>
          <a:prstGeom prst="rect">
            <a:avLst/>
          </a:prstGeom>
        </p:spPr>
      </p:pic>
      <p:pic>
        <p:nvPicPr>
          <p:cNvPr id="7" name="Picture 6">
            <a:extLst>
              <a:ext uri="{FF2B5EF4-FFF2-40B4-BE49-F238E27FC236}">
                <a16:creationId xmlns:a16="http://schemas.microsoft.com/office/drawing/2014/main" id="{228C3AE2-65FC-4286-B1F3-002FD73EC00D}"/>
              </a:ext>
            </a:extLst>
          </p:cNvPr>
          <p:cNvPicPr>
            <a:picLocks noChangeAspect="1"/>
          </p:cNvPicPr>
          <p:nvPr/>
        </p:nvPicPr>
        <p:blipFill>
          <a:blip r:embed="rId3"/>
          <a:stretch>
            <a:fillRect/>
          </a:stretch>
        </p:blipFill>
        <p:spPr>
          <a:xfrm>
            <a:off x="1364977" y="3754066"/>
            <a:ext cx="5934180" cy="2548867"/>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2" name="Picture 1">
            <a:extLst>
              <a:ext uri="{FF2B5EF4-FFF2-40B4-BE49-F238E27FC236}">
                <a16:creationId xmlns:a16="http://schemas.microsoft.com/office/drawing/2014/main" id="{BAD168B6-0D6C-4013-A295-0B84AD0B4B7D}"/>
              </a:ext>
            </a:extLst>
          </p:cNvPr>
          <p:cNvPicPr>
            <a:picLocks noChangeAspect="1"/>
          </p:cNvPicPr>
          <p:nvPr/>
        </p:nvPicPr>
        <p:blipFill>
          <a:blip r:embed="rId4"/>
          <a:stretch>
            <a:fillRect/>
          </a:stretch>
        </p:blipFill>
        <p:spPr>
          <a:xfrm>
            <a:off x="4778376" y="1244573"/>
            <a:ext cx="2400468" cy="2650990"/>
          </a:xfrm>
          <a:prstGeom prst="rect">
            <a:avLst/>
          </a:prstGeom>
        </p:spPr>
      </p:pic>
      <p:pic>
        <p:nvPicPr>
          <p:cNvPr id="7" name="Picture 6">
            <a:extLst>
              <a:ext uri="{FF2B5EF4-FFF2-40B4-BE49-F238E27FC236}">
                <a16:creationId xmlns:a16="http://schemas.microsoft.com/office/drawing/2014/main" id="{196299F4-34CA-41E8-9C01-C7CFC621AEE1}"/>
              </a:ext>
            </a:extLst>
          </p:cNvPr>
          <p:cNvPicPr>
            <a:picLocks noChangeAspect="1"/>
          </p:cNvPicPr>
          <p:nvPr/>
        </p:nvPicPr>
        <p:blipFill>
          <a:blip r:embed="rId5"/>
          <a:stretch>
            <a:fillRect/>
          </a:stretch>
        </p:blipFill>
        <p:spPr>
          <a:xfrm>
            <a:off x="4392293" y="3895562"/>
            <a:ext cx="4733494" cy="2231700"/>
          </a:xfrm>
          <a:prstGeom prst="rect">
            <a:avLst/>
          </a:prstGeom>
        </p:spPr>
      </p:pic>
      <p:pic>
        <p:nvPicPr>
          <p:cNvPr id="8" name="Picture 7">
            <a:extLst>
              <a:ext uri="{FF2B5EF4-FFF2-40B4-BE49-F238E27FC236}">
                <a16:creationId xmlns:a16="http://schemas.microsoft.com/office/drawing/2014/main" id="{621940B9-B225-43A4-A710-B951B7521AE6}"/>
              </a:ext>
            </a:extLst>
          </p:cNvPr>
          <p:cNvPicPr>
            <a:picLocks noChangeAspect="1"/>
          </p:cNvPicPr>
          <p:nvPr/>
        </p:nvPicPr>
        <p:blipFill>
          <a:blip r:embed="rId6"/>
          <a:stretch>
            <a:fillRect/>
          </a:stretch>
        </p:blipFill>
        <p:spPr>
          <a:xfrm>
            <a:off x="7178844" y="1234832"/>
            <a:ext cx="1946943" cy="2873581"/>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90DE3E-CBAF-43EA-BE0A-8B2711D7D329}"/>
              </a:ext>
            </a:extLst>
          </p:cNvPr>
          <p:cNvPicPr>
            <a:picLocks noChangeAspect="1"/>
          </p:cNvPicPr>
          <p:nvPr/>
        </p:nvPicPr>
        <p:blipFill>
          <a:blip r:embed="rId2"/>
          <a:stretch>
            <a:fillRect/>
          </a:stretch>
        </p:blipFill>
        <p:spPr>
          <a:xfrm>
            <a:off x="5460028" y="1836485"/>
            <a:ext cx="3683972" cy="3262143"/>
          </a:xfrm>
          <a:prstGeom prst="rect">
            <a:avLst/>
          </a:prstGeom>
          <a:ln>
            <a:noFill/>
          </a:ln>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439 </a:t>
            </a:r>
            <a:r>
              <a:rPr lang="en-US" sz="2400" i="1" dirty="0">
                <a:solidFill>
                  <a:srgbClr val="969696"/>
                </a:solidFill>
              </a:rPr>
              <a:t>(436)</a:t>
            </a:r>
          </a:p>
        </p:txBody>
      </p:sp>
      <p:sp>
        <p:nvSpPr>
          <p:cNvPr id="18437" name="Text Box 5"/>
          <p:cNvSpPr txBox="1">
            <a:spLocks noChangeArrowheads="1"/>
          </p:cNvSpPr>
          <p:nvPr/>
        </p:nvSpPr>
        <p:spPr bwMode="auto">
          <a:xfrm>
            <a:off x="2453236" y="373263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56 </a:t>
            </a:r>
            <a:r>
              <a:rPr lang="en-US" sz="2400" i="1" dirty="0">
                <a:solidFill>
                  <a:srgbClr val="969696"/>
                </a:solidFill>
              </a:rPr>
              <a:t>(54)</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194 </a:t>
            </a:r>
            <a:r>
              <a:rPr lang="en-US" sz="2400" i="1" dirty="0">
                <a:solidFill>
                  <a:srgbClr val="969696"/>
                </a:solidFill>
              </a:rPr>
              <a:t>(193)</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6112041" y="5197209"/>
            <a:ext cx="299620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689 </a:t>
            </a:r>
            <a:r>
              <a:rPr lang="en-US" sz="2400" i="1" dirty="0">
                <a:solidFill>
                  <a:srgbClr val="969696"/>
                </a:solidFill>
              </a:rPr>
              <a:t>(683)</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19   </a:t>
            </a:r>
            <a:r>
              <a:rPr lang="en-US" sz="2400" i="1" dirty="0">
                <a:solidFill>
                  <a:srgbClr val="969696"/>
                </a:solidFill>
              </a:rPr>
              <a:t>(20)</a:t>
            </a: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319441"/>
            <a:ext cx="15890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rgbClr val="000000"/>
                </a:solidFill>
              </a:rPr>
              <a:t>* Year-end estimate</a:t>
            </a:r>
          </a:p>
        </p:txBody>
      </p:sp>
      <p:pic>
        <p:nvPicPr>
          <p:cNvPr id="3" name="Picture 2">
            <a:extLst>
              <a:ext uri="{FF2B5EF4-FFF2-40B4-BE49-F238E27FC236}">
                <a16:creationId xmlns:a16="http://schemas.microsoft.com/office/drawing/2014/main" id="{BCA49A20-8128-4D3C-9672-E831F80DC6AE}"/>
              </a:ext>
            </a:extLst>
          </p:cNvPr>
          <p:cNvPicPr>
            <a:picLocks noChangeAspect="1"/>
          </p:cNvPicPr>
          <p:nvPr/>
        </p:nvPicPr>
        <p:blipFill>
          <a:blip r:embed="rId2"/>
          <a:stretch>
            <a:fillRect/>
          </a:stretch>
        </p:blipFill>
        <p:spPr>
          <a:xfrm>
            <a:off x="690284" y="3577862"/>
            <a:ext cx="4959435" cy="2803690"/>
          </a:xfrm>
          <a:prstGeom prst="rect">
            <a:avLst/>
          </a:prstGeom>
        </p:spPr>
      </p:pic>
      <p:pic>
        <p:nvPicPr>
          <p:cNvPr id="7" name="Picture 6">
            <a:extLst>
              <a:ext uri="{FF2B5EF4-FFF2-40B4-BE49-F238E27FC236}">
                <a16:creationId xmlns:a16="http://schemas.microsoft.com/office/drawing/2014/main" id="{6ADF036E-45A5-4B7A-9D28-754BA015B374}"/>
              </a:ext>
            </a:extLst>
          </p:cNvPr>
          <p:cNvPicPr>
            <a:picLocks noChangeAspect="1"/>
          </p:cNvPicPr>
          <p:nvPr/>
        </p:nvPicPr>
        <p:blipFill>
          <a:blip r:embed="rId3"/>
          <a:stretch>
            <a:fillRect/>
          </a:stretch>
        </p:blipFill>
        <p:spPr>
          <a:xfrm>
            <a:off x="5649719" y="3577862"/>
            <a:ext cx="3494281" cy="2803690"/>
          </a:xfrm>
          <a:prstGeom prst="rect">
            <a:avLst/>
          </a:prstGeom>
        </p:spPr>
      </p:pic>
      <p:pic>
        <p:nvPicPr>
          <p:cNvPr id="2" name="Picture 1">
            <a:extLst>
              <a:ext uri="{FF2B5EF4-FFF2-40B4-BE49-F238E27FC236}">
                <a16:creationId xmlns:a16="http://schemas.microsoft.com/office/drawing/2014/main" id="{62B162CF-79E8-4881-98D6-5930991EA3F6}"/>
              </a:ext>
            </a:extLst>
          </p:cNvPr>
          <p:cNvPicPr>
            <a:picLocks noChangeAspect="1"/>
          </p:cNvPicPr>
          <p:nvPr/>
        </p:nvPicPr>
        <p:blipFill>
          <a:blip r:embed="rId4"/>
          <a:stretch>
            <a:fillRect/>
          </a:stretch>
        </p:blipFill>
        <p:spPr>
          <a:xfrm>
            <a:off x="1620253" y="1509413"/>
            <a:ext cx="7523747" cy="1865732"/>
          </a:xfrm>
          <a:prstGeom prst="rect">
            <a:avLst/>
          </a:prstGeom>
        </p:spPr>
      </p:pic>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40173</TotalTime>
  <Words>985</Words>
  <Application>Microsoft Office PowerPoint</Application>
  <PresentationFormat>On-screen Show (4:3)</PresentationFormat>
  <Paragraphs>218</Paragraphs>
  <Slides>24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Arial </vt:lpstr>
      <vt:lpstr>Calibri</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Marketing matters</vt:lpstr>
      <vt:lpstr>PowerPoint Presentation</vt:lpstr>
      <vt:lpstr> Newcomer orientation and mentoring (1)</vt:lpstr>
      <vt:lpstr> Newcomer orientation and mentoring (2)</vt:lpstr>
      <vt:lpstr> Newcomer orientation and mentoring (3)</vt:lpstr>
      <vt:lpstr> And finally …</vt:lpstr>
      <vt:lpstr> … and post-finally</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2019  All rights reserved</dc:description>
  <cp:lastModifiedBy>John M Meredith</cp:lastModifiedBy>
  <cp:revision>1567</cp:revision>
  <dcterms:created xsi:type="dcterms:W3CDTF">2008-08-30T09:32:10Z</dcterms:created>
  <dcterms:modified xsi:type="dcterms:W3CDTF">2019-12-11T13:45:47Z</dcterms:modified>
</cp:coreProperties>
</file>