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7" r:id="rId3"/>
    <p:sldMasterId id="2147483691" r:id="rId4"/>
  </p:sldMasterIdLst>
  <p:notesMasterIdLst>
    <p:notesMasterId r:id="rId14"/>
  </p:notesMasterIdLst>
  <p:sldIdLst>
    <p:sldId id="275" r:id="rId5"/>
    <p:sldId id="274" r:id="rId6"/>
    <p:sldId id="260" r:id="rId7"/>
    <p:sldId id="279" r:id="rId8"/>
    <p:sldId id="271" r:id="rId9"/>
    <p:sldId id="277" r:id="rId10"/>
    <p:sldId id="281" r:id="rId11"/>
    <p:sldId id="280" r:id="rId12"/>
    <p:sldId id="276" r:id="rId1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B9B"/>
    <a:srgbClr val="1E9657"/>
    <a:srgbClr val="FF5D5D"/>
    <a:srgbClr val="124191"/>
    <a:srgbClr val="C800BE"/>
    <a:srgbClr val="92D050"/>
    <a:srgbClr val="164F0D"/>
    <a:srgbClr val="FF5B5B"/>
    <a:srgbClr val="23195D"/>
    <a:srgbClr val="FF7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23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2019-12-11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839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9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589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615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28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5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jpe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6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5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77" y="6319707"/>
            <a:ext cx="2046915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EF1FF9-564A-4CE1-9374-C465163CCC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FBE19-44A4-4EA9-8140-97ED3E9845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007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9C71EC-F703-41E0-B171-2CA512472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6C2CB2-4399-4B3F-B38E-86A6C4269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9A78-7FFA-4D47-BF28-4D8AB118BD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DA44CB-4B20-4970-8274-2DF9A5DA483D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8614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140536-0A27-4BB8-AC96-C09C001A99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7C8F0-90D6-471B-9E07-D6400AD6CA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E8830E-0B1B-4F93-B9CE-C68D17DCCFBC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8814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4D04E3-7B7D-4F9C-B397-0E9E78C040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B4ED4-EBA7-4908-8EDF-147A12D6FC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3514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9DCCAC-2173-4A47-9327-C29E282774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7C174-9EDA-4AFC-9AF1-456B68C1D4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9640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DD890BD-370F-4FBD-A88A-3F5714412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CAC44-E52E-47FC-923C-C0489B8E37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1512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EF91F1-3694-4CF7-8B81-C72E40B607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55C0B-6E8C-4F4C-B92A-75779E441E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127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060F07-6BEF-43F3-934F-C4B543783F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8C409-8BD9-48D0-919F-2E838D8CE1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943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DEC0FA-D15C-4253-9325-F650A42503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8AA5-029C-4AD5-8A52-2FF3BFEE93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2065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30C1A4-1F66-4EB3-917F-B6E7AB9C56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A2F4D-72D8-45C8-A453-975A146250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2449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0840C-7FAC-4889-817C-207FA5F669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BFFDC-9191-4661-9931-DD47189732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5780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6CA79F6-B82D-458C-8642-2BC9BB0EA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6DEA7AF1-7617-4322-AC92-913FBED49A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2ABCDA-0888-4167-A706-7284EFA955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8618" y="105834"/>
            <a:ext cx="1037463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333" b="1" dirty="0"/>
              <a:t>SP-180243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293847-E359-4311-8782-95DC135905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28618" y="552451"/>
            <a:ext cx="395604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ja-JP" sz="1333" dirty="0"/>
              <a:t>3GPP TSG SA Meeting #79					</a:t>
            </a:r>
          </a:p>
          <a:p>
            <a:pPr>
              <a:defRPr/>
            </a:pPr>
            <a:r>
              <a:rPr lang="en-US" altLang="ja-JP" sz="1333" dirty="0"/>
              <a:t>Chennai, India, 21-22 March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88044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076754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62417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434" y="52918"/>
            <a:ext cx="158115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2B2E3AA7-7319-4E2B-8964-BA51F0E309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BCE8E90-622C-47EC-ADDF-5C83E4D667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FAE847A1-B16D-4AE6-9EF9-644FA14CEA8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09614" y="6459539"/>
            <a:ext cx="6102351" cy="24622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z="1000" dirty="0">
                <a:solidFill>
                  <a:schemeClr val="bg1"/>
                </a:solidFill>
              </a:rPr>
              <a:t>© 3GPP 2018     &lt;RP-180504 NR Architecture Options 4 and 7 Analysis&gt;</a:t>
            </a:r>
          </a:p>
        </p:txBody>
      </p:sp>
      <p:sp>
        <p:nvSpPr>
          <p:cNvPr id="1036" name="Slide Number Placeholder 4">
            <a:extLst>
              <a:ext uri="{FF2B5EF4-FFF2-40B4-BE49-F238E27FC236}">
                <a16:creationId xmlns:a16="http://schemas.microsoft.com/office/drawing/2014/main" id="{F4D7553B-CDCA-4484-B804-58890A9C369F}"/>
              </a:ext>
            </a:extLst>
          </p:cNvPr>
          <p:cNvSpPr txBox="1">
            <a:spLocks noGrp="1"/>
          </p:cNvSpPr>
          <p:nvPr/>
        </p:nvSpPr>
        <p:spPr bwMode="auto">
          <a:xfrm>
            <a:off x="9906000" y="6215063"/>
            <a:ext cx="527051" cy="22225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4BB79CC4-8818-4741-9F52-11F0E27F1030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altLang="ja-JP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4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15AC66-DCCB-463B-8D0A-57D87C56A1B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4067CF-FE08-448C-87CB-2E5BF53B16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185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072B84B-E471-4152-B511-09203569CF0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18010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65BFE5F-28FD-4FF4-BBE3-68D6A3872C4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package for RAN</a:t>
            </a:r>
            <a:br>
              <a:rPr lang="en-US" sz="5333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3152" y="3520017"/>
            <a:ext cx="6405033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endParaRPr lang="en-US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Source: RAN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RAN1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RAN2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RAN3 Chairman</a:t>
            </a:r>
            <a:endParaRPr lang="en-US" altLang="en-US" sz="266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68779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32760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These slides present an initial draft for a Release 17 work package for RAN1, RAN2 and RAN3</a:t>
            </a:r>
          </a:p>
          <a:p>
            <a:pPr lvl="1">
              <a:defRPr/>
            </a:pPr>
            <a:r>
              <a:rPr lang="en-US" altLang="en-US" sz="2667" dirty="0"/>
              <a:t>RAN4 plans are to be addressed and finalized at RAN#87 in March/2020</a:t>
            </a:r>
          </a:p>
          <a:p>
            <a:pPr>
              <a:defRPr/>
            </a:pPr>
            <a:r>
              <a:rPr lang="en-US" altLang="en-US" sz="3200" dirty="0"/>
              <a:t>This proposal is based on all the moderator summaries and company inputs </a:t>
            </a:r>
            <a:r>
              <a:rPr lang="en-US" altLang="en-US" sz="3200" b="1" dirty="0">
                <a:solidFill>
                  <a:srgbClr val="FF0000"/>
                </a:solidFill>
              </a:rPr>
              <a:t>streamlined through the chairmen’s view on what is feasible</a:t>
            </a:r>
          </a:p>
          <a:p>
            <a:pPr>
              <a:defRPr/>
            </a:pPr>
            <a:r>
              <a:rPr lang="en-US" altLang="en-US" sz="3200" dirty="0"/>
              <a:t>The goal is to endorse an overall Rel-17 package by Tuesday evening at RAN#86</a:t>
            </a:r>
          </a:p>
          <a:p>
            <a:pPr lvl="1">
              <a:defRPr/>
            </a:pPr>
            <a:r>
              <a:rPr lang="en-US" altLang="en-US" sz="2667" dirty="0"/>
              <a:t>Detailed SID/WID sheets of the items within the endorsed package will then be worked out and approved by the conclusion of RAN#86  </a:t>
            </a:r>
            <a:r>
              <a:rPr lang="en-US" altLang="en-US" sz="2134" dirty="0"/>
              <a:t> </a:t>
            </a:r>
            <a:endParaRPr lang="en-US" altLang="en-US" sz="1601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95032622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>
            <a:extLst>
              <a:ext uri="{FF2B5EF4-FFF2-40B4-BE49-F238E27FC236}">
                <a16:creationId xmlns:a16="http://schemas.microsoft.com/office/drawing/2014/main" id="{DEA01C1D-767D-46E0-8525-71164636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106822"/>
            <a:ext cx="9112251" cy="1143000"/>
          </a:xfrm>
        </p:spPr>
        <p:txBody>
          <a:bodyPr/>
          <a:lstStyle/>
          <a:p>
            <a:r>
              <a:rPr lang="en-US" altLang="fi-FI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timeline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CE9EBD0-B7FF-4849-9E25-DD5599BCA606}"/>
              </a:ext>
            </a:extLst>
          </p:cNvPr>
          <p:cNvSpPr/>
          <p:nvPr/>
        </p:nvSpPr>
        <p:spPr>
          <a:xfrm>
            <a:off x="25431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35D28EA-AE44-4F85-8DBB-8497C4B5E3CE}"/>
              </a:ext>
            </a:extLst>
          </p:cNvPr>
          <p:cNvSpPr/>
          <p:nvPr/>
        </p:nvSpPr>
        <p:spPr>
          <a:xfrm>
            <a:off x="36480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A405768-736A-4B45-A213-43A499AF5A65}"/>
              </a:ext>
            </a:extLst>
          </p:cNvPr>
          <p:cNvSpPr/>
          <p:nvPr/>
        </p:nvSpPr>
        <p:spPr>
          <a:xfrm>
            <a:off x="4754563" y="1987296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186567-82FF-4834-8195-2092453C4CFB}"/>
              </a:ext>
            </a:extLst>
          </p:cNvPr>
          <p:cNvSpPr/>
          <p:nvPr/>
        </p:nvSpPr>
        <p:spPr>
          <a:xfrm>
            <a:off x="5861050" y="1323722"/>
            <a:ext cx="43640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4518856-9985-4ADB-82C7-B0CAEB345B2F}"/>
              </a:ext>
            </a:extLst>
          </p:cNvPr>
          <p:cNvSpPr/>
          <p:nvPr/>
        </p:nvSpPr>
        <p:spPr>
          <a:xfrm>
            <a:off x="69675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7DF021-2824-4B1F-A6FD-AA0C2FB4FA4C}"/>
              </a:ext>
            </a:extLst>
          </p:cNvPr>
          <p:cNvSpPr/>
          <p:nvPr/>
        </p:nvSpPr>
        <p:spPr>
          <a:xfrm>
            <a:off x="80724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79E67CF-49D6-4F8D-B51A-1590172B3F6F}"/>
              </a:ext>
            </a:extLst>
          </p:cNvPr>
          <p:cNvSpPr/>
          <p:nvPr/>
        </p:nvSpPr>
        <p:spPr>
          <a:xfrm>
            <a:off x="9178925" y="1987296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4291660-A41C-4AD6-9F3F-7B95960A11F7}"/>
              </a:ext>
            </a:extLst>
          </p:cNvPr>
          <p:cNvSpPr/>
          <p:nvPr/>
        </p:nvSpPr>
        <p:spPr>
          <a:xfrm>
            <a:off x="5861051" y="1996822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7582A52-0F77-4B79-A1F7-8CDA554B8592}"/>
              </a:ext>
            </a:extLst>
          </p:cNvPr>
          <p:cNvSpPr/>
          <p:nvPr/>
        </p:nvSpPr>
        <p:spPr>
          <a:xfrm>
            <a:off x="10285414" y="1314197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EA18374-7D7C-42D1-85B3-3ACCDC726AF3}"/>
              </a:ext>
            </a:extLst>
          </p:cNvPr>
          <p:cNvSpPr/>
          <p:nvPr/>
        </p:nvSpPr>
        <p:spPr>
          <a:xfrm>
            <a:off x="10285414" y="1996822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AF1B812-FA04-4010-A5BA-3BD00C631A66}"/>
              </a:ext>
            </a:extLst>
          </p:cNvPr>
          <p:cNvSpPr/>
          <p:nvPr/>
        </p:nvSpPr>
        <p:spPr>
          <a:xfrm>
            <a:off x="1465264" y="1309436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23F4168-B012-47B1-89DB-0CABE663F4B1}"/>
              </a:ext>
            </a:extLst>
          </p:cNvPr>
          <p:cNvSpPr/>
          <p:nvPr/>
        </p:nvSpPr>
        <p:spPr>
          <a:xfrm>
            <a:off x="1470025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93C93FE-0895-47D0-862E-63CBB3B0FD9C}"/>
              </a:ext>
            </a:extLst>
          </p:cNvPr>
          <p:cNvGrpSpPr/>
          <p:nvPr/>
        </p:nvGrpSpPr>
        <p:grpSpPr>
          <a:xfrm>
            <a:off x="1438275" y="1944434"/>
            <a:ext cx="9917113" cy="4387785"/>
            <a:chOff x="1438275" y="2081595"/>
            <a:chExt cx="9917113" cy="4013200"/>
          </a:xfrm>
        </p:grpSpPr>
        <p:cxnSp>
          <p:nvCxnSpPr>
            <p:cNvPr id="44" name="Straight Connector 4">
              <a:extLst>
                <a:ext uri="{FF2B5EF4-FFF2-40B4-BE49-F238E27FC236}">
                  <a16:creationId xmlns:a16="http://schemas.microsoft.com/office/drawing/2014/main" id="{E12E65B7-C1ED-470E-B2D5-4B08E6956F1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13151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5">
              <a:extLst>
                <a:ext uri="{FF2B5EF4-FFF2-40B4-BE49-F238E27FC236}">
                  <a16:creationId xmlns:a16="http://schemas.microsoft.com/office/drawing/2014/main" id="{B4A3C82C-8DE8-47D2-9060-C5A5AFA753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066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Straight Connector 6">
              <a:extLst>
                <a:ext uri="{FF2B5EF4-FFF2-40B4-BE49-F238E27FC236}">
                  <a16:creationId xmlns:a16="http://schemas.microsoft.com/office/drawing/2014/main" id="{E6DD74AD-BDF4-49EC-A5E3-ECEC5DB55BB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2281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Straight Connector 7">
              <a:extLst>
                <a:ext uri="{FF2B5EF4-FFF2-40B4-BE49-F238E27FC236}">
                  <a16:creationId xmlns:a16="http://schemas.microsoft.com/office/drawing/2014/main" id="{B59E6B00-E41A-483F-A870-FD6053B7620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829300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8">
              <a:extLst>
                <a:ext uri="{FF2B5EF4-FFF2-40B4-BE49-F238E27FC236}">
                  <a16:creationId xmlns:a16="http://schemas.microsoft.com/office/drawing/2014/main" id="{128AC3CE-3DBB-49E9-A34B-6EAA581F1E7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0391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Straight Connector 9">
              <a:extLst>
                <a:ext uri="{FF2B5EF4-FFF2-40B4-BE49-F238E27FC236}">
                  <a16:creationId xmlns:a16="http://schemas.microsoft.com/office/drawing/2014/main" id="{725D7418-A37C-4689-94D5-302CC0CEA34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342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Straight Connector 10">
              <a:extLst>
                <a:ext uri="{FF2B5EF4-FFF2-40B4-BE49-F238E27FC236}">
                  <a16:creationId xmlns:a16="http://schemas.microsoft.com/office/drawing/2014/main" id="{07D71A64-ABE0-4FC5-A04E-89D15972D48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1487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Straight Connector 11">
              <a:extLst>
                <a:ext uri="{FF2B5EF4-FFF2-40B4-BE49-F238E27FC236}">
                  <a16:creationId xmlns:a16="http://schemas.microsoft.com/office/drawing/2014/main" id="{88F5B97B-793C-4D9A-9390-D7E83B0971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252075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Straight Connector 12">
              <a:extLst>
                <a:ext uri="{FF2B5EF4-FFF2-40B4-BE49-F238E27FC236}">
                  <a16:creationId xmlns:a16="http://schemas.microsoft.com/office/drawing/2014/main" id="{ECA66467-340E-42BF-AAD8-4D2CC28FEB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355388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12">
              <a:extLst>
                <a:ext uri="{FF2B5EF4-FFF2-40B4-BE49-F238E27FC236}">
                  <a16:creationId xmlns:a16="http://schemas.microsoft.com/office/drawing/2014/main" id="{0264C718-6D45-485F-85E3-5F3D41510CB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38275" y="2081595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BF9594DC-B70F-4540-A532-F04F67753C38}"/>
              </a:ext>
            </a:extLst>
          </p:cNvPr>
          <p:cNvSpPr/>
          <p:nvPr/>
        </p:nvSpPr>
        <p:spPr>
          <a:xfrm>
            <a:off x="368302" y="1304673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903379-EF9A-45E5-A1E1-727BAFEDE6DF}"/>
              </a:ext>
            </a:extLst>
          </p:cNvPr>
          <p:cNvSpPr/>
          <p:nvPr/>
        </p:nvSpPr>
        <p:spPr>
          <a:xfrm>
            <a:off x="368302" y="1987296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8FF22B6-0B5B-4167-8EE4-440B89DFC0D4}"/>
              </a:ext>
            </a:extLst>
          </p:cNvPr>
          <p:cNvSpPr/>
          <p:nvPr/>
        </p:nvSpPr>
        <p:spPr>
          <a:xfrm>
            <a:off x="968377" y="2700858"/>
            <a:ext cx="895348" cy="49847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50245C8-53F5-4987-B39F-3EED8A59EC90}"/>
              </a:ext>
            </a:extLst>
          </p:cNvPr>
          <p:cNvSpPr/>
          <p:nvPr/>
        </p:nvSpPr>
        <p:spPr>
          <a:xfrm>
            <a:off x="2004068" y="2835975"/>
            <a:ext cx="924871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6F4A1D7-D3B2-4CD8-86AA-A2B717F5CD9D}"/>
              </a:ext>
            </a:extLst>
          </p:cNvPr>
          <p:cNvSpPr/>
          <p:nvPr/>
        </p:nvSpPr>
        <p:spPr>
          <a:xfrm>
            <a:off x="3105073" y="3067260"/>
            <a:ext cx="1001149" cy="449160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678A936-C898-4A5B-8315-11A8185648A3}"/>
              </a:ext>
            </a:extLst>
          </p:cNvPr>
          <p:cNvSpPr/>
          <p:nvPr/>
        </p:nvSpPr>
        <p:spPr>
          <a:xfrm>
            <a:off x="4222238" y="3116327"/>
            <a:ext cx="1001149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B240E0A-D41F-4767-A982-C59EE5528D8C}"/>
              </a:ext>
            </a:extLst>
          </p:cNvPr>
          <p:cNvSpPr/>
          <p:nvPr/>
        </p:nvSpPr>
        <p:spPr>
          <a:xfrm>
            <a:off x="819803" y="3953444"/>
            <a:ext cx="11995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9752A8C-B21E-45F6-8327-9C5671FA8574}"/>
              </a:ext>
            </a:extLst>
          </p:cNvPr>
          <p:cNvSpPr/>
          <p:nvPr/>
        </p:nvSpPr>
        <p:spPr>
          <a:xfrm>
            <a:off x="2040195" y="4113083"/>
            <a:ext cx="990088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package approval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571B5E06-614E-45DB-879F-695E13C9AC23}"/>
              </a:ext>
            </a:extLst>
          </p:cNvPr>
          <p:cNvSpPr/>
          <p:nvPr/>
        </p:nvSpPr>
        <p:spPr>
          <a:xfrm>
            <a:off x="6468429" y="4441350"/>
            <a:ext cx="922018" cy="48392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10985D4F-B544-4046-B080-EA7101F932EF}"/>
              </a:ext>
            </a:extLst>
          </p:cNvPr>
          <p:cNvSpPr/>
          <p:nvPr/>
        </p:nvSpPr>
        <p:spPr>
          <a:xfrm>
            <a:off x="7566669" y="4487531"/>
            <a:ext cx="924871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36CADF2-1296-4751-81E8-541B63F8755A}"/>
              </a:ext>
            </a:extLst>
          </p:cNvPr>
          <p:cNvSpPr/>
          <p:nvPr/>
        </p:nvSpPr>
        <p:spPr>
          <a:xfrm>
            <a:off x="8667762" y="4683314"/>
            <a:ext cx="1001149" cy="44916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81071C9-97D6-4EA6-9312-7334CDD81890}"/>
              </a:ext>
            </a:extLst>
          </p:cNvPr>
          <p:cNvSpPr/>
          <p:nvPr/>
        </p:nvSpPr>
        <p:spPr>
          <a:xfrm>
            <a:off x="9751500" y="4800268"/>
            <a:ext cx="1001149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26E04821-6AD3-4FDC-A5BB-09BAD1E15A1C}"/>
              </a:ext>
            </a:extLst>
          </p:cNvPr>
          <p:cNvSpPr/>
          <p:nvPr/>
        </p:nvSpPr>
        <p:spPr>
          <a:xfrm>
            <a:off x="6387148" y="5603654"/>
            <a:ext cx="1199513" cy="606425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 (TBC)</a:t>
            </a:r>
          </a:p>
        </p:txBody>
      </p:sp>
      <p:sp>
        <p:nvSpPr>
          <p:cNvPr id="51" name="Rectangle: Rounded Corners 34">
            <a:extLst>
              <a:ext uri="{FF2B5EF4-FFF2-40B4-BE49-F238E27FC236}">
                <a16:creationId xmlns:a16="http://schemas.microsoft.com/office/drawing/2014/main" id="{FCA98739-E112-4893-A749-554949606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3900443"/>
            <a:ext cx="10176192" cy="1555657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90F9B7-33FA-438A-B2BB-8B7C282D173F}"/>
              </a:ext>
            </a:extLst>
          </p:cNvPr>
          <p:cNvSpPr txBox="1"/>
          <p:nvPr/>
        </p:nvSpPr>
        <p:spPr>
          <a:xfrm>
            <a:off x="869203" y="5046885"/>
            <a:ext cx="2017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Release 17 timeline</a:t>
            </a:r>
          </a:p>
        </p:txBody>
      </p:sp>
      <p:sp>
        <p:nvSpPr>
          <p:cNvPr id="43" name="Rectangle: Rounded Corners 34">
            <a:extLst>
              <a:ext uri="{FF2B5EF4-FFF2-40B4-BE49-F238E27FC236}">
                <a16:creationId xmlns:a16="http://schemas.microsoft.com/office/drawing/2014/main" id="{00B6B42D-EA81-4033-BC77-57A034C76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2651171"/>
            <a:ext cx="4799481" cy="1180133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1E965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C3073B0-FC4D-422C-8F88-93FC9590D15B}"/>
              </a:ext>
            </a:extLst>
          </p:cNvPr>
          <p:cNvSpPr txBox="1"/>
          <p:nvPr/>
        </p:nvSpPr>
        <p:spPr>
          <a:xfrm>
            <a:off x="869203" y="3501659"/>
            <a:ext cx="2309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E9657"/>
                </a:solidFill>
              </a:rPr>
              <a:t>Release 16 completion</a:t>
            </a:r>
          </a:p>
        </p:txBody>
      </p: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FEC90B1D-2E84-4516-81A8-69F9E9E7F5A2}"/>
              </a:ext>
            </a:extLst>
          </p:cNvPr>
          <p:cNvCxnSpPr>
            <a:cxnSpLocks/>
            <a:stCxn id="43" idx="3"/>
            <a:endCxn id="51" idx="3"/>
          </p:cNvCxnSpPr>
          <p:nvPr/>
        </p:nvCxnSpPr>
        <p:spPr bwMode="auto">
          <a:xfrm>
            <a:off x="5512270" y="3241238"/>
            <a:ext cx="5376711" cy="1437034"/>
          </a:xfrm>
          <a:prstGeom prst="bentConnector3">
            <a:avLst>
              <a:gd name="adj1" fmla="val 104252"/>
            </a:avLst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stealth" w="lg" len="lg"/>
            <a:tailEnd type="stealth" w="lg" len="lg"/>
          </a:ln>
          <a:effectLst/>
        </p:spPr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3EA486C5-F251-49C5-9FD9-914D6B98EC89}"/>
              </a:ext>
            </a:extLst>
          </p:cNvPr>
          <p:cNvSpPr txBox="1"/>
          <p:nvPr/>
        </p:nvSpPr>
        <p:spPr>
          <a:xfrm>
            <a:off x="7517365" y="2878018"/>
            <a:ext cx="249081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15-month release length</a:t>
            </a:r>
          </a:p>
        </p:txBody>
      </p:sp>
    </p:spTree>
    <p:extLst>
      <p:ext uri="{BB962C8B-B14F-4D97-AF65-F5344CB8AC3E}">
        <p14:creationId xmlns:p14="http://schemas.microsoft.com/office/powerpoint/2010/main" val="1832679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– timeline aspects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55239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TSG#84 in June took the assumption of a 15 month-long release for Rel-17</a:t>
            </a:r>
          </a:p>
          <a:p>
            <a:pPr lvl="1">
              <a:defRPr/>
            </a:pPr>
            <a:r>
              <a:rPr lang="en-US" altLang="en-US" sz="2667" dirty="0"/>
              <a:t>15 months between the completion of the same phases in Release-16 and Release-17</a:t>
            </a:r>
          </a:p>
          <a:p>
            <a:pPr>
              <a:defRPr/>
            </a:pPr>
            <a:r>
              <a:rPr lang="en-US" altLang="en-US" sz="3200" dirty="0"/>
              <a:t>Cross-check timeline aspects at TSG#86</a:t>
            </a:r>
          </a:p>
          <a:p>
            <a:pPr>
              <a:defRPr/>
            </a:pPr>
            <a:r>
              <a:rPr lang="en-US" altLang="en-US" sz="3200" dirty="0"/>
              <a:t>Irrespective of the final timeline decision the planning for the Rel-17 RAN package will be undertaken with a TU budget of a 15 month-long release  </a:t>
            </a:r>
            <a:r>
              <a:rPr lang="en-US" altLang="en-US" sz="2667" dirty="0"/>
              <a:t> </a:t>
            </a:r>
            <a:endParaRPr lang="en-US" altLang="en-US" sz="2134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8802064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6231DE9-5FC7-41AA-92B4-FFF7F32AF875}"/>
              </a:ext>
            </a:extLst>
          </p:cNvPr>
          <p:cNvGrpSpPr/>
          <p:nvPr/>
        </p:nvGrpSpPr>
        <p:grpSpPr>
          <a:xfrm>
            <a:off x="1498523" y="879728"/>
            <a:ext cx="5550168" cy="5895976"/>
            <a:chOff x="1468043" y="879728"/>
            <a:chExt cx="5550168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1" name="Straight Connector 7">
              <a:extLst>
                <a:ext uri="{FF2B5EF4-FFF2-40B4-BE49-F238E27FC236}">
                  <a16:creationId xmlns:a16="http://schemas.microsoft.com/office/drawing/2014/main" id="{CFF1D499-8237-4625-8C92-0AE6BF680E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68043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3648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13478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DB5DE75B-4D22-4694-9D68-4D2BF3B58AF0}"/>
              </a:ext>
            </a:extLst>
          </p:cNvPr>
          <p:cNvSpPr/>
          <p:nvPr/>
        </p:nvSpPr>
        <p:spPr>
          <a:xfrm>
            <a:off x="1585416" y="4160633"/>
            <a:ext cx="5575948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saving: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idle/inactive focus, critical element on connected mode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9626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Q1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9626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60579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6961" y="1143598"/>
            <a:ext cx="5579170" cy="27883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MIMO: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 per email discussion conclusion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2650704" y="1443098"/>
            <a:ext cx="4485426" cy="3235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efficiency, Resource allocation and potential other critical leftovers (TBD in March) 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1D1C74B-D218-4463-87A6-269C25A7CBBD}"/>
              </a:ext>
            </a:extLst>
          </p:cNvPr>
          <p:cNvSpPr/>
          <p:nvPr/>
        </p:nvSpPr>
        <p:spPr>
          <a:xfrm>
            <a:off x="3783173" y="3389674"/>
            <a:ext cx="3378205" cy="33059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5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3783174" y="5904048"/>
            <a:ext cx="337819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Other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impacts coming from RAN2/3/4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327703"/>
              </p:ext>
            </p:extLst>
          </p:nvPr>
        </p:nvGraphicFramePr>
        <p:xfrm>
          <a:off x="7662832" y="560569"/>
          <a:ext cx="2533280" cy="598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TU*:</a:t>
                      </a:r>
                      <a:br>
                        <a:rPr lang="en-US" sz="1050" dirty="0"/>
                      </a:br>
                      <a:r>
                        <a:rPr lang="en-US" sz="1050" dirty="0"/>
                        <a:t>15 </a:t>
                      </a:r>
                      <a:br>
                        <a:rPr lang="en-US" sz="1050" dirty="0"/>
                      </a:br>
                      <a:r>
                        <a:rPr lang="en-US" sz="1000" dirty="0"/>
                        <a:t>(27-12)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42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(54-8-4)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25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(27-2)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(54-1-1)</a:t>
                      </a: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27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01060196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20720575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370774533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430284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51722033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972974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50098018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41350927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8023702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357050" y="534003"/>
            <a:ext cx="156993" cy="6016376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514044" y="326258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RAN1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5886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RAN1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662833" y="16383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8183909" y="16383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69373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9194565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69919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54D3CCD1-6FCD-40EE-9777-F219BCDE2ADA}"/>
              </a:ext>
            </a:extLst>
          </p:cNvPr>
          <p:cNvSpPr/>
          <p:nvPr/>
        </p:nvSpPr>
        <p:spPr>
          <a:xfrm>
            <a:off x="3783173" y="3748803"/>
            <a:ext cx="3381426" cy="47078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NR-Light: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based on SI outcome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80F92036-FA8A-47B9-9201-D9D06C80B6ED}"/>
              </a:ext>
            </a:extLst>
          </p:cNvPr>
          <p:cNvSpPr/>
          <p:nvPr/>
        </p:nvSpPr>
        <p:spPr>
          <a:xfrm>
            <a:off x="1556953" y="2459343"/>
            <a:ext cx="557917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 per email discussion conclusion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8985ED3F-5498-47FA-BBC7-920BB8B747A1}"/>
              </a:ext>
            </a:extLst>
          </p:cNvPr>
          <p:cNvSpPr/>
          <p:nvPr/>
        </p:nvSpPr>
        <p:spPr>
          <a:xfrm>
            <a:off x="3783174" y="4524787"/>
            <a:ext cx="3378204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based on SI outcome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D4E0BBB4-6CA9-4D95-B693-B547BA3B929E}"/>
              </a:ext>
            </a:extLst>
          </p:cNvPr>
          <p:cNvSpPr/>
          <p:nvPr/>
        </p:nvSpPr>
        <p:spPr>
          <a:xfrm>
            <a:off x="1585429" y="4536130"/>
            <a:ext cx="2143695" cy="31474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05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low mobility, incl voice, identify bottleneck channel(s)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ACEA624E-6D0B-45B4-8F56-8D7BBC3F9DA5}"/>
              </a:ext>
            </a:extLst>
          </p:cNvPr>
          <p:cNvSpPr/>
          <p:nvPr/>
        </p:nvSpPr>
        <p:spPr>
          <a:xfrm>
            <a:off x="3922546" y="4849322"/>
            <a:ext cx="3235199" cy="34019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XR Study: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traffic modelling, evaluation methodology, [characterization]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F28435C-2D58-4EB9-98BE-D7D10C23B917}"/>
              </a:ext>
            </a:extLst>
          </p:cNvPr>
          <p:cNvSpPr/>
          <p:nvPr/>
        </p:nvSpPr>
        <p:spPr>
          <a:xfrm>
            <a:off x="3746959" y="1787997"/>
            <a:ext cx="3389172" cy="2924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Extending current NR operation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upto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71 GHz</a:t>
            </a:r>
          </a:p>
          <a:p>
            <a:pPr algn="ctr" defTabSz="914354">
              <a:defRPr/>
            </a:pP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C3F9D5E-715F-4B53-A4CC-5281FB2D7917}"/>
              </a:ext>
            </a:extLst>
          </p:cNvPr>
          <p:cNvSpPr/>
          <p:nvPr/>
        </p:nvSpPr>
        <p:spPr>
          <a:xfrm>
            <a:off x="1585422" y="5562934"/>
            <a:ext cx="557594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RAN2/3-led items with specific RAN1 objectives (IAB,  Multicast)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910ADF38-12A3-4068-A1D3-97A7455629A1}"/>
              </a:ext>
            </a:extLst>
          </p:cNvPr>
          <p:cNvSpPr/>
          <p:nvPr/>
        </p:nvSpPr>
        <p:spPr>
          <a:xfrm>
            <a:off x="1556960" y="1789826"/>
            <a:ext cx="2158382" cy="288764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9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Study enhancements for 52.6-71 GHz with existing waveform (RAN1, RAN4)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641BF039-9679-4FC2-8417-A92A5DD85903}"/>
              </a:ext>
            </a:extLst>
          </p:cNvPr>
          <p:cNvSpPr/>
          <p:nvPr/>
        </p:nvSpPr>
        <p:spPr>
          <a:xfrm>
            <a:off x="1585415" y="3071532"/>
            <a:ext cx="4328209" cy="27883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only, GNSS assumed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6B3B1D1-FDA3-4A5A-891F-2824D64D9614}"/>
              </a:ext>
            </a:extLst>
          </p:cNvPr>
          <p:cNvSpPr/>
          <p:nvPr/>
        </p:nvSpPr>
        <p:spPr>
          <a:xfrm>
            <a:off x="1585416" y="5213475"/>
            <a:ext cx="5575948" cy="31474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/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eMTC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16QAM, RLF enhancements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D62ACFE-0CE0-47EC-B48C-033C42576F02}"/>
              </a:ext>
            </a:extLst>
          </p:cNvPr>
          <p:cNvSpPr/>
          <p:nvPr/>
        </p:nvSpPr>
        <p:spPr>
          <a:xfrm>
            <a:off x="4895934" y="6242007"/>
            <a:ext cx="226543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Reserved for TEI17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6AC85D30-2FD9-40FA-B7AD-D1B2BAC07703}"/>
              </a:ext>
            </a:extLst>
          </p:cNvPr>
          <p:cNvSpPr/>
          <p:nvPr/>
        </p:nvSpPr>
        <p:spPr>
          <a:xfrm>
            <a:off x="2665668" y="2122094"/>
            <a:ext cx="4470462" cy="30399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DSS enhancement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531F3A5E-AFA6-4E61-AC6E-B18A4638C1CA}"/>
              </a:ext>
            </a:extLst>
          </p:cNvPr>
          <p:cNvSpPr/>
          <p:nvPr/>
        </p:nvSpPr>
        <p:spPr>
          <a:xfrm>
            <a:off x="4862701" y="2761490"/>
            <a:ext cx="2271865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IOT over NTN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GNSS assumed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D05E2A16-A0E6-4A9C-8FA4-58BF084B336A}"/>
              </a:ext>
            </a:extLst>
          </p:cNvPr>
          <p:cNvSpPr/>
          <p:nvPr/>
        </p:nvSpPr>
        <p:spPr>
          <a:xfrm>
            <a:off x="1576475" y="3371748"/>
            <a:ext cx="2142022" cy="358572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BF0A0EF0-9605-4F25-83C3-A12A3944940C}"/>
              </a:ext>
            </a:extLst>
          </p:cNvPr>
          <p:cNvSpPr/>
          <p:nvPr/>
        </p:nvSpPr>
        <p:spPr>
          <a:xfrm>
            <a:off x="1585415" y="3770179"/>
            <a:ext cx="2142022" cy="37705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Light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lower complexity UEs, Power saving, coverage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010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B7DCF17-BE95-4154-BA2E-C3F46466538D}"/>
              </a:ext>
            </a:extLst>
          </p:cNvPr>
          <p:cNvGrpSpPr/>
          <p:nvPr/>
        </p:nvGrpSpPr>
        <p:grpSpPr>
          <a:xfrm>
            <a:off x="1524262" y="837818"/>
            <a:ext cx="5524429" cy="5895976"/>
            <a:chOff x="1524262" y="879728"/>
            <a:chExt cx="5524429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72674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62274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39536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4869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34129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6">
              <a:extLst>
                <a:ext uri="{FF2B5EF4-FFF2-40B4-BE49-F238E27FC236}">
                  <a16:creationId xmlns:a16="http://schemas.microsoft.com/office/drawing/2014/main" id="{27C52B88-E4DC-46BF-A12C-4B93FC067F2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24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5435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5435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56388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4427" y="1111087"/>
            <a:ext cx="5581704" cy="30122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single cell with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fw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compatibility to multicell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3772029" y="1449604"/>
            <a:ext cx="3364102" cy="27459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incl NB-IoT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860E129-32B9-4D8B-BD56-76584BCA40DC}"/>
              </a:ext>
            </a:extLst>
          </p:cNvPr>
          <p:cNvSpPr/>
          <p:nvPr/>
        </p:nvSpPr>
        <p:spPr>
          <a:xfrm>
            <a:off x="2648091" y="1769159"/>
            <a:ext cx="4488039" cy="30608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MR DC/CA enhancements: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SCG act/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deact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</a:t>
            </a: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1554425" y="2411415"/>
            <a:ext cx="5578474" cy="26959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NTN: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case only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88E52DFB-209B-4743-B151-AE120252B806}"/>
              </a:ext>
            </a:extLst>
          </p:cNvPr>
          <p:cNvSpPr/>
          <p:nvPr/>
        </p:nvSpPr>
        <p:spPr>
          <a:xfrm>
            <a:off x="2654491" y="3348028"/>
            <a:ext cx="4478409" cy="3179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IAB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Topology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(transparent to core), Duplexing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(RAN1), as per email discussion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2648091" y="6456332"/>
            <a:ext cx="4502061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RAN1/3/4-led items, SA/CT, TEI17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062303"/>
              </p:ext>
            </p:extLst>
          </p:nvPr>
        </p:nvGraphicFramePr>
        <p:xfrm>
          <a:off x="7352284" y="518659"/>
          <a:ext cx="2533280" cy="6250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TU*: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9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20 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29</a:t>
                      </a:r>
                      <a:br>
                        <a:rPr lang="en-US" sz="1100" kern="1200" dirty="0"/>
                      </a:b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56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46350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</a:p>
                    <a:p>
                      <a:pPr algn="ctr"/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444286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983580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174258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4133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2/0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2/1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338573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904784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86758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23196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077608" y="516156"/>
            <a:ext cx="141711" cy="6217638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229170" y="322767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RAN2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10077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RAN2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352285" y="12192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7873361" y="12192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38318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8884017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38864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10ED8FB1-8227-478A-9187-A5DB5A06E39F}"/>
              </a:ext>
            </a:extLst>
          </p:cNvPr>
          <p:cNvSpPr/>
          <p:nvPr/>
        </p:nvSpPr>
        <p:spPr>
          <a:xfrm>
            <a:off x="2654492" y="2096840"/>
            <a:ext cx="4481638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Multi SIM: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paging.handling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RRC release, as per email discussion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9DBA8CBF-223F-4DDD-9C24-46299450920C}"/>
              </a:ext>
            </a:extLst>
          </p:cNvPr>
          <p:cNvSpPr/>
          <p:nvPr/>
        </p:nvSpPr>
        <p:spPr>
          <a:xfrm>
            <a:off x="4863275" y="4422628"/>
            <a:ext cx="2278251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UDC: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copy LTE solution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4CE253CB-9382-45E9-B66B-F69313B0B8AA}"/>
              </a:ext>
            </a:extLst>
          </p:cNvPr>
          <p:cNvSpPr/>
          <p:nvPr/>
        </p:nvSpPr>
        <p:spPr>
          <a:xfrm>
            <a:off x="2654493" y="5102841"/>
            <a:ext cx="2146302" cy="285819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A0BD762-2067-414D-9A1A-EB2BC18E20FA}"/>
              </a:ext>
            </a:extLst>
          </p:cNvPr>
          <p:cNvSpPr/>
          <p:nvPr/>
        </p:nvSpPr>
        <p:spPr>
          <a:xfrm>
            <a:off x="1554428" y="4723556"/>
            <a:ext cx="2127024" cy="338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relay: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identify minimal impact for both L2 and L3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357F05C-840C-4AB5-884D-602649C8CC7B}"/>
              </a:ext>
            </a:extLst>
          </p:cNvPr>
          <p:cNvSpPr/>
          <p:nvPr/>
        </p:nvSpPr>
        <p:spPr>
          <a:xfrm>
            <a:off x="2648091" y="3691753"/>
            <a:ext cx="4484810" cy="30905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TSC (beyond TSN) 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A6D9F07-2354-4535-AD91-7794FC337B83}"/>
              </a:ext>
            </a:extLst>
          </p:cNvPr>
          <p:cNvSpPr/>
          <p:nvPr/>
        </p:nvSpPr>
        <p:spPr>
          <a:xfrm>
            <a:off x="3777426" y="3010699"/>
            <a:ext cx="3355483" cy="29231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integrity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DC7B4C8-26DE-4F4B-AEA0-32F25A70B08F}"/>
              </a:ext>
            </a:extLst>
          </p:cNvPr>
          <p:cNvSpPr/>
          <p:nvPr/>
        </p:nvSpPr>
        <p:spPr>
          <a:xfrm>
            <a:off x="2651305" y="4052494"/>
            <a:ext cx="4481596" cy="32116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Small Data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UL and inactive only</a:t>
            </a:r>
            <a:endParaRPr lang="en-US" sz="5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08ACA832-A600-47B4-AE90-BC5B6402BE12}"/>
              </a:ext>
            </a:extLst>
          </p:cNvPr>
          <p:cNvSpPr/>
          <p:nvPr/>
        </p:nvSpPr>
        <p:spPr>
          <a:xfrm>
            <a:off x="2654491" y="5427168"/>
            <a:ext cx="3252216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for UAV: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copy LTE solution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ACE28BD-0471-49F4-85EE-93AB2E348711}"/>
              </a:ext>
            </a:extLst>
          </p:cNvPr>
          <p:cNvSpPr/>
          <p:nvPr/>
        </p:nvSpPr>
        <p:spPr>
          <a:xfrm>
            <a:off x="2654492" y="6112805"/>
            <a:ext cx="450574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SON/MDT (RAN3-led)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009EF35-5A05-4774-9F81-B2D890F8C366}"/>
              </a:ext>
            </a:extLst>
          </p:cNvPr>
          <p:cNvSpPr/>
          <p:nvPr/>
        </p:nvSpPr>
        <p:spPr>
          <a:xfrm>
            <a:off x="1554425" y="5767946"/>
            <a:ext cx="5581705" cy="29445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UE Power Saving: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Idle/inactive focus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5E37FF-87B8-4223-ABAC-5667B9E55019}"/>
              </a:ext>
            </a:extLst>
          </p:cNvPr>
          <p:cNvSpPr/>
          <p:nvPr/>
        </p:nvSpPr>
        <p:spPr>
          <a:xfrm>
            <a:off x="10391694" y="6223902"/>
            <a:ext cx="1671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* TUs available for Rel-17 work</a:t>
            </a:r>
            <a:endParaRPr lang="en-US" sz="1000" b="1" u="sng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ABB665BD-CB86-40BD-BC65-D624F9EA2169}"/>
              </a:ext>
            </a:extLst>
          </p:cNvPr>
          <p:cNvSpPr/>
          <p:nvPr/>
        </p:nvSpPr>
        <p:spPr>
          <a:xfrm>
            <a:off x="3776778" y="2711689"/>
            <a:ext cx="2129930" cy="26555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IoT for NTN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1E5E4735-2C76-4317-B61B-9C1E7AA17D03}"/>
              </a:ext>
            </a:extLst>
          </p:cNvPr>
          <p:cNvSpPr/>
          <p:nvPr/>
        </p:nvSpPr>
        <p:spPr>
          <a:xfrm>
            <a:off x="4885565" y="5102841"/>
            <a:ext cx="2247335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(based on SI outcome)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BE36CEC8-44DD-4AEE-8FB0-021591159950}"/>
              </a:ext>
            </a:extLst>
          </p:cNvPr>
          <p:cNvSpPr/>
          <p:nvPr/>
        </p:nvSpPr>
        <p:spPr>
          <a:xfrm>
            <a:off x="3777427" y="4759957"/>
            <a:ext cx="3364100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72000" rIns="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relay: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either L2/L3 (based on SI outcome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9E922AF4-8460-4757-923A-2102308BDFD3}"/>
              </a:ext>
            </a:extLst>
          </p:cNvPr>
          <p:cNvSpPr/>
          <p:nvPr/>
        </p:nvSpPr>
        <p:spPr>
          <a:xfrm>
            <a:off x="1547867" y="2968839"/>
            <a:ext cx="2127024" cy="354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IIOT, integrity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437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511" name="Straight Connector 7">
            <a:extLst>
              <a:ext uri="{FF2B5EF4-FFF2-40B4-BE49-F238E27FC236}">
                <a16:creationId xmlns:a16="http://schemas.microsoft.com/office/drawing/2014/main" id="{CFF1D499-8237-4625-8C92-0AE6BF680EC0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2254" y="1134215"/>
            <a:ext cx="0" cy="4745293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C0AA43DA-E105-4DFD-A045-A1044C3FF62B}"/>
              </a:ext>
            </a:extLst>
          </p:cNvPr>
          <p:cNvGrpSpPr/>
          <p:nvPr/>
        </p:nvGrpSpPr>
        <p:grpSpPr>
          <a:xfrm>
            <a:off x="1749299" y="1134215"/>
            <a:ext cx="5535612" cy="4745293"/>
            <a:chOff x="1482599" y="1134215"/>
            <a:chExt cx="5535612" cy="4745293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82599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2" name="Straight Connector 8">
              <a:extLst>
                <a:ext uri="{FF2B5EF4-FFF2-40B4-BE49-F238E27FC236}">
                  <a16:creationId xmlns:a16="http://schemas.microsoft.com/office/drawing/2014/main" id="{82A94FA5-8257-40F2-B815-93EDA0A8213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08548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717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784225" y="1162182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890712" y="1162181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51036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62085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997201" y="1171708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2AD37AFB-8D4A-43DE-BD69-FA2A7662D1BA}"/>
              </a:ext>
            </a:extLst>
          </p:cNvPr>
          <p:cNvSpPr/>
          <p:nvPr/>
        </p:nvSpPr>
        <p:spPr>
          <a:xfrm>
            <a:off x="1784225" y="1662114"/>
            <a:ext cx="5565262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SON/MDT enhancements (excl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94" name="Title 2">
            <a:extLst>
              <a:ext uri="{FF2B5EF4-FFF2-40B4-BE49-F238E27FC236}">
                <a16:creationId xmlns:a16="http://schemas.microsoft.com/office/drawing/2014/main" id="{8C120FAE-7958-4220-840D-04FE999D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169737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RAN3 Rel17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DB868EE-7C6A-4879-AB19-BD4DD2903228}"/>
              </a:ext>
            </a:extLst>
          </p:cNvPr>
          <p:cNvSpPr/>
          <p:nvPr/>
        </p:nvSpPr>
        <p:spPr>
          <a:xfrm>
            <a:off x="7483537" y="675406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A469852-2E3D-4A92-866E-D3B0A9F65861}"/>
              </a:ext>
            </a:extLst>
          </p:cNvPr>
          <p:cNvSpPr/>
          <p:nvPr/>
        </p:nvSpPr>
        <p:spPr>
          <a:xfrm>
            <a:off x="8117199" y="675406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147F0D5-3AF5-4CA6-85ED-1B2FE10DF645}"/>
              </a:ext>
            </a:extLst>
          </p:cNvPr>
          <p:cNvSpPr/>
          <p:nvPr/>
        </p:nvSpPr>
        <p:spPr>
          <a:xfrm>
            <a:off x="8741849" y="676574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FE6CF43-19D5-4A42-B08F-D78E114F2A43}"/>
              </a:ext>
            </a:extLst>
          </p:cNvPr>
          <p:cNvSpPr/>
          <p:nvPr/>
        </p:nvSpPr>
        <p:spPr>
          <a:xfrm>
            <a:off x="9396171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161E069-BCB8-4139-A94B-701C040544D6}"/>
              </a:ext>
            </a:extLst>
          </p:cNvPr>
          <p:cNvSpPr/>
          <p:nvPr/>
        </p:nvSpPr>
        <p:spPr>
          <a:xfrm>
            <a:off x="10050493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AF9274-F639-4455-A639-288BC8711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890930"/>
              </p:ext>
            </p:extLst>
          </p:nvPr>
        </p:nvGraphicFramePr>
        <p:xfrm>
          <a:off x="7404288" y="1210639"/>
          <a:ext cx="3207165" cy="4348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433">
                  <a:extLst>
                    <a:ext uri="{9D8B030D-6E8A-4147-A177-3AD203B41FA5}">
                      <a16:colId xmlns:a16="http://schemas.microsoft.com/office/drawing/2014/main" val="1306459605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2271366910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3482782362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2561455352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1746997225"/>
                    </a:ext>
                  </a:extLst>
                </a:gridCol>
              </a:tblGrid>
              <a:tr h="440535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TU*: </a:t>
                      </a:r>
                      <a:br>
                        <a:rPr lang="en-US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24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737833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6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3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926240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254229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49478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24678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0730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</a:p>
                    <a:p>
                      <a:pPr algn="ctr"/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99747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0.5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45856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2276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307837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3.5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(+1)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2.5</a:t>
                      </a:r>
                    </a:p>
                    <a:p>
                      <a:pPr algn="ctr"/>
                      <a:r>
                        <a:rPr lang="en-GB" sz="1500" dirty="0"/>
                        <a:t>(+0.5)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4.5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(+1)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3.5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(+0.5)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8</a:t>
                      </a:r>
                    </a:p>
                    <a:p>
                      <a:pPr algn="ctr"/>
                      <a:r>
                        <a:rPr lang="en-GB" sz="1500" dirty="0"/>
                        <a:t>(+1)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91904"/>
                  </a:ext>
                </a:extLst>
              </a:tr>
            </a:tbl>
          </a:graphicData>
        </a:graphic>
      </p:graphicFrame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2CA92DD-2AB0-4EC7-8AD0-97419646DD1A}"/>
              </a:ext>
            </a:extLst>
          </p:cNvPr>
          <p:cNvSpPr/>
          <p:nvPr/>
        </p:nvSpPr>
        <p:spPr>
          <a:xfrm>
            <a:off x="1783734" y="2326477"/>
            <a:ext cx="5565751" cy="30054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 (RAN2-led)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Left Brace 62">
            <a:extLst>
              <a:ext uri="{FF2B5EF4-FFF2-40B4-BE49-F238E27FC236}">
                <a16:creationId xmlns:a16="http://schemas.microsoft.com/office/drawing/2014/main" id="{034750EC-F8A4-498A-936C-7B0E9F9E27EF}"/>
              </a:ext>
            </a:extLst>
          </p:cNvPr>
          <p:cNvSpPr/>
          <p:nvPr/>
        </p:nvSpPr>
        <p:spPr bwMode="auto">
          <a:xfrm rot="10800000">
            <a:off x="10666253" y="1265549"/>
            <a:ext cx="162310" cy="4309363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AF36DA5-4556-4E96-BA34-40CE9F5C316D}"/>
              </a:ext>
            </a:extLst>
          </p:cNvPr>
          <p:cNvSpPr txBox="1"/>
          <p:nvPr/>
        </p:nvSpPr>
        <p:spPr>
          <a:xfrm>
            <a:off x="10828565" y="2696816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RAN3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4199D86-56A5-4A44-93AC-73720B102428}"/>
              </a:ext>
            </a:extLst>
          </p:cNvPr>
          <p:cNvSpPr/>
          <p:nvPr/>
        </p:nvSpPr>
        <p:spPr>
          <a:xfrm>
            <a:off x="2858960" y="2671760"/>
            <a:ext cx="4490528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A3B9602-267D-4E00-B96B-E5A20E29BCD7}"/>
              </a:ext>
            </a:extLst>
          </p:cNvPr>
          <p:cNvSpPr/>
          <p:nvPr/>
        </p:nvSpPr>
        <p:spPr>
          <a:xfrm>
            <a:off x="1784224" y="4506572"/>
            <a:ext cx="5565263" cy="28277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Corrections /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TEIx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CDC7FCE-50B9-43A8-A261-FE3AC519C7A1}"/>
              </a:ext>
            </a:extLst>
          </p:cNvPr>
          <p:cNvSpPr/>
          <p:nvPr/>
        </p:nvSpPr>
        <p:spPr>
          <a:xfrm>
            <a:off x="1784224" y="2994208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enhancements (RAN2-led)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D6C59FA-9C2C-4EC9-BAF7-B68F94F10F2A}"/>
              </a:ext>
            </a:extLst>
          </p:cNvPr>
          <p:cNvSpPr/>
          <p:nvPr/>
        </p:nvSpPr>
        <p:spPr>
          <a:xfrm>
            <a:off x="1793596" y="3316657"/>
            <a:ext cx="4381649" cy="25415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6050909-A482-4155-ADAD-C28C8B701F13}"/>
              </a:ext>
            </a:extLst>
          </p:cNvPr>
          <p:cNvSpPr/>
          <p:nvPr/>
        </p:nvSpPr>
        <p:spPr>
          <a:xfrm>
            <a:off x="1784224" y="3884226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integrity 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5B23143-B744-453F-A338-8943FD779F2E}"/>
              </a:ext>
            </a:extLst>
          </p:cNvPr>
          <p:cNvSpPr/>
          <p:nvPr/>
        </p:nvSpPr>
        <p:spPr>
          <a:xfrm>
            <a:off x="5102733" y="1995214"/>
            <a:ext cx="2246754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(based on SI outcome)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184CE61-3369-4676-B0AD-F9C38864A27C}"/>
              </a:ext>
            </a:extLst>
          </p:cNvPr>
          <p:cNvSpPr/>
          <p:nvPr/>
        </p:nvSpPr>
        <p:spPr>
          <a:xfrm>
            <a:off x="1783734" y="1995214"/>
            <a:ext cx="3254424" cy="29298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/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DB727DD-AA96-4840-BDE7-F31A18E2AFA4}"/>
              </a:ext>
            </a:extLst>
          </p:cNvPr>
          <p:cNvSpPr txBox="1"/>
          <p:nvPr/>
        </p:nvSpPr>
        <p:spPr>
          <a:xfrm>
            <a:off x="7334103" y="5574913"/>
            <a:ext cx="37756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 TUs available for Rel-17 work </a:t>
            </a:r>
            <a:br>
              <a:rPr lang="en-US" sz="1400" dirty="0"/>
            </a:br>
            <a:r>
              <a:rPr lang="en-US" sz="1400" dirty="0"/>
              <a:t>Total TU figure for one RAN3 meeting: </a:t>
            </a:r>
            <a:r>
              <a:rPr lang="en-US" sz="1400" b="1" u="sng" dirty="0"/>
              <a:t>12</a:t>
            </a:r>
          </a:p>
          <a:p>
            <a:endParaRPr lang="en-US" sz="1400" b="1" u="sng" dirty="0"/>
          </a:p>
          <a:p>
            <a:r>
              <a:rPr lang="en-US" sz="1400" b="1" dirty="0"/>
              <a:t>** </a:t>
            </a:r>
            <a:r>
              <a:rPr lang="en-US" sz="1400" dirty="0"/>
              <a:t>Additional overbudget TUs shown in brackets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8A72C29-773C-4657-AECB-0B348AD6B341}"/>
              </a:ext>
            </a:extLst>
          </p:cNvPr>
          <p:cNvSpPr/>
          <p:nvPr/>
        </p:nvSpPr>
        <p:spPr>
          <a:xfrm>
            <a:off x="5112167" y="3574736"/>
            <a:ext cx="2246752" cy="27316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over NTN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0EE8A06-7AA6-4149-ABA8-09588DEF587E}"/>
              </a:ext>
            </a:extLst>
          </p:cNvPr>
          <p:cNvSpPr/>
          <p:nvPr/>
        </p:nvSpPr>
        <p:spPr>
          <a:xfrm>
            <a:off x="2825498" y="4190822"/>
            <a:ext cx="2246754" cy="29159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LTE CP/UP split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391149D2-06CF-44D6-92CE-A4C0384F06EB}"/>
              </a:ext>
            </a:extLst>
          </p:cNvPr>
          <p:cNvSpPr/>
          <p:nvPr/>
        </p:nvSpPr>
        <p:spPr>
          <a:xfrm>
            <a:off x="1778727" y="4833803"/>
            <a:ext cx="5565263" cy="28277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Misc. impacts coming from RAN1/2 and SA/CT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107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It is proposed to take these slides as a basis for working out an overall Rel-17 package at RAN#86</a:t>
            </a:r>
          </a:p>
          <a:p>
            <a:pPr>
              <a:defRPr/>
            </a:pPr>
            <a:r>
              <a:rPr lang="en-US" altLang="en-US" sz="3200" dirty="0"/>
              <a:t>An overall package to the extent shown in these slides shall be endorsed by Tuesday evening at RAN#86</a:t>
            </a:r>
          </a:p>
          <a:p>
            <a:pPr lvl="1">
              <a:defRPr/>
            </a:pPr>
            <a:r>
              <a:rPr lang="en-US" altLang="en-US" sz="2134" dirty="0"/>
              <a:t>This allows sufficient time for the corresponding SIDs/WIDs to be worked out and formally approved by the conclusion of RAN#86</a:t>
            </a:r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3507017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 !</a:t>
            </a: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69943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24219</TotalTime>
  <Words>1054</Words>
  <Application>Microsoft Office PowerPoint</Application>
  <PresentationFormat>Widescreen</PresentationFormat>
  <Paragraphs>394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1_Office Theme</vt:lpstr>
      <vt:lpstr>Office Theme</vt:lpstr>
      <vt:lpstr>2_Office Theme</vt:lpstr>
      <vt:lpstr>   Release 17 package for RAN  </vt:lpstr>
      <vt:lpstr>Introduction</vt:lpstr>
      <vt:lpstr>Overall timeline</vt:lpstr>
      <vt:lpstr>Release 17 – timeline aspects</vt:lpstr>
      <vt:lpstr>RAN1 Rel17</vt:lpstr>
      <vt:lpstr>RAN2 Rel17</vt:lpstr>
      <vt:lpstr>RAN3 Rel17</vt:lpstr>
      <vt:lpstr>Proposal</vt:lpstr>
      <vt:lpstr>   Thank You 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Toskala, Antti (Nokia - FI/Espoo)</dc:creator>
  <cp:keywords>CTPClassification=CTP_NT</cp:keywords>
  <cp:lastModifiedBy>Bertenyi, Balazs (Nokia - HU/Budapest)</cp:lastModifiedBy>
  <cp:revision>388</cp:revision>
  <dcterms:created xsi:type="dcterms:W3CDTF">2018-05-24T11:49:12Z</dcterms:created>
  <dcterms:modified xsi:type="dcterms:W3CDTF">2019-12-11T11:32:14Z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