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60" r:id="rId3"/>
    <p:sldId id="268" r:id="rId4"/>
    <p:sldId id="267" r:id="rId5"/>
    <p:sldId id="258" r:id="rId6"/>
    <p:sldId id="259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91" d="100"/>
          <a:sy n="91" d="100"/>
        </p:scale>
        <p:origin x="91" y="27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FB548C-258B-4185-A88C-825FBCAFF38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353BA0B-FC50-4B9A-9278-4A344E3D1BE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E850D8F-BBE7-45F5-AACF-18A19ABEE9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568D2-8F76-4428-B417-1890BC59F3B9}" type="datetimeFigureOut">
              <a:rPr lang="en-US" smtClean="0"/>
              <a:t>12/11/2019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9BC8CC6-C3C0-412E-96FB-C36C3B25AE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D76176C-1CD5-4E88-BC64-5F48097DD8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135663-4A42-41C8-AF06-531380EFA7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30190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9F8761-FBEC-433B-AF35-52799EB9BB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DF33E5A-65B3-4DED-B8A8-2A612E83AB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E764E07-752E-4D3E-B3A2-82E00518FC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568D2-8F76-4428-B417-1890BC59F3B9}" type="datetimeFigureOut">
              <a:rPr lang="en-US" smtClean="0"/>
              <a:t>12/11/2019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C554D3E-FB45-4FE5-920D-C59A3EEDB4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5D1D029-8F3B-485C-BDB3-1D5335AC5F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135663-4A42-41C8-AF06-531380EFA7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53117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A52E8365-000E-4805-AF6D-848916924D6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A6EBE6C-B15E-42D8-BA89-F2F539A1079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13A7249-0164-4890-B6F1-ADBB36BC37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568D2-8F76-4428-B417-1890BC59F3B9}" type="datetimeFigureOut">
              <a:rPr lang="en-US" smtClean="0"/>
              <a:t>12/11/2019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F4DABC0-54D0-498B-A55F-781EFE2F38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2844BB2-CEE7-4F2A-9A35-5747B4DB3A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135663-4A42-41C8-AF06-531380EFA7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61773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DECF59-E0A5-477B-BB81-659027431F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3798AB0-1813-44A4-9761-395C8FADD12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5B84F58-35C0-4C83-A009-2B30BF7278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568D2-8F76-4428-B417-1890BC59F3B9}" type="datetimeFigureOut">
              <a:rPr lang="en-US" smtClean="0"/>
              <a:t>12/11/2019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998A3FF-8482-4876-83C3-A3D6CB40CD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2E5837B-CE45-46B9-BDF7-0AE322B428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135663-4A42-41C8-AF06-531380EFA7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2384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8FF0C9-0FF6-46CE-806C-86E3E3FF6C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D838C57-F32E-442F-962B-B5D12E96E30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7D48523-EFB6-45CC-8BB8-C82CBC8BAC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568D2-8F76-4428-B417-1890BC59F3B9}" type="datetimeFigureOut">
              <a:rPr lang="en-US" smtClean="0"/>
              <a:t>12/11/2019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1180789-7A88-49C0-84A6-3131F53D6E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406ECA8-6EC5-43F3-85A4-82113802B4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135663-4A42-41C8-AF06-531380EFA7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77978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AFD422-2963-4C21-873F-CA43169AA5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7F2727-A173-408A-952D-F2FFD4ABE70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37CE269-8EA4-4128-A192-D7667B051E3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9F09DA7-4AE7-4F4B-9E86-73E2D6B94A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568D2-8F76-4428-B417-1890BC59F3B9}" type="datetimeFigureOut">
              <a:rPr lang="en-US" smtClean="0"/>
              <a:t>12/11/2019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C32CDAB-2F34-4658-A5C3-5148A79536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4569214-6394-43C5-B710-B16BB5DE2A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135663-4A42-41C8-AF06-531380EFA7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41177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47CC03-65A3-47DD-BE74-ACC5F88B22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12BBD8C-1F78-44C2-ABBA-8E8E4E40D91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84BE81E-E9E1-4D33-9B18-B28E621E527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8022D86-F9A2-4904-97C1-3AB9A4425F6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275B4E6-4E2B-486F-851E-35D4EC0BD71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91007AC-D343-4636-B429-8916B46F26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568D2-8F76-4428-B417-1890BC59F3B9}" type="datetimeFigureOut">
              <a:rPr lang="en-US" smtClean="0"/>
              <a:t>12/11/2019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AF4DC1F-014B-4C09-9E9E-13ACFF8BB4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A361A65-BCB7-412A-80E6-E39DE66EF7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135663-4A42-41C8-AF06-531380EFA7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53581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ACDD1B-A84B-4134-8848-0E0090F336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21077D-955D-42C2-9BF3-614AC2697B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568D2-8F76-4428-B417-1890BC59F3B9}" type="datetimeFigureOut">
              <a:rPr lang="en-US" smtClean="0"/>
              <a:t>12/11/2019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FE90E6E-7A3F-4AED-9B55-8D73207D24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3FDB40A-218D-4780-B1F3-8648148794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135663-4A42-41C8-AF06-531380EFA7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06854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B148609-E7B8-434A-AF44-767B56CFA9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568D2-8F76-4428-B417-1890BC59F3B9}" type="datetimeFigureOut">
              <a:rPr lang="en-US" smtClean="0"/>
              <a:t>12/11/2019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DD7A3BC-F5B6-4C80-AC5C-B39DDC69CB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6993158-8F41-45B8-897E-B0D5C4107D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135663-4A42-41C8-AF06-531380EFA7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12876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E09727-E27E-4396-ACCE-2FBE9D254E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4145955-8F57-4618-A4C8-90E9D641FE5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3EEC16C-C736-4D8D-8327-8C42D99158E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5E1B265-492E-46F0-BAD6-3DB3B2AD1F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568D2-8F76-4428-B417-1890BC59F3B9}" type="datetimeFigureOut">
              <a:rPr lang="en-US" smtClean="0"/>
              <a:t>12/11/2019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52C598A-21E6-4309-8279-D146CE0A67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69BFFE5-2E13-4A48-B9DF-4141BE6000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135663-4A42-41C8-AF06-531380EFA7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58727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757EC2-2254-402A-A74E-3A85B40D8A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6E62B77-0C2F-43A6-899B-6725DDEB3F8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D5673DA-6EB4-4FC3-AF41-97ECC79745F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8D6C72B-CACA-45DE-9077-8E329E24DB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568D2-8F76-4428-B417-1890BC59F3B9}" type="datetimeFigureOut">
              <a:rPr lang="en-US" smtClean="0"/>
              <a:t>12/11/2019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FF9AEC4-8A85-4A13-BCEA-D668F3143F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502E580-0CAF-4C88-A78B-886F6413FC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135663-4A42-41C8-AF06-531380EFA7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52889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167F956-E5F9-40B2-9BB8-02B55C9C07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B3BE690-EE13-448B-B743-FD1B339CB95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6CDFEF9-36D5-4ECF-A685-69F0BF9A8E8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C568D2-8F76-4428-B417-1890BC59F3B9}" type="datetimeFigureOut">
              <a:rPr lang="en-US" smtClean="0"/>
              <a:t>12/11/2019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E1829B8-2E66-43C9-BEC0-E9540611DA0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DDDDC76-F32C-4FD1-A555-0D60A8D708A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135663-4A42-41C8-AF06-531380EFA7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97520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84F677-5750-4E10-9751-A63B5B0B62D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3999" y="1702965"/>
            <a:ext cx="9608191" cy="1806998"/>
          </a:xfrm>
        </p:spPr>
        <p:txBody>
          <a:bodyPr>
            <a:normAutofit fontScale="90000"/>
          </a:bodyPr>
          <a:lstStyle/>
          <a:p>
            <a:r>
              <a:rPr lang="en-US" altLang="ja-JP" dirty="0"/>
              <a:t>Proposed Way Forward on RRM Requirements for the IAB Project 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7930F25-7AFD-4B43-BD12-5279E3E1BFB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Qualcomm Inc, AT&amp;T, KDDI, Samsung, Telstra</a:t>
            </a:r>
            <a:r>
              <a:rPr lang="en-US"/>
              <a:t>, Ericsson</a:t>
            </a:r>
            <a:endParaRPr 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ED1B9F8-2239-44C0-A15E-AC90EE8DAC6C}"/>
              </a:ext>
            </a:extLst>
          </p:cNvPr>
          <p:cNvSpPr/>
          <p:nvPr/>
        </p:nvSpPr>
        <p:spPr>
          <a:xfrm>
            <a:off x="355134" y="270356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zh-CN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3GPP TSG-RAN Meeting #86</a:t>
            </a:r>
            <a:br>
              <a:rPr lang="en-US" altLang="zh-CN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</a:br>
            <a:r>
              <a:rPr lang="en-GB" altLang="zh-CN" dirty="0" err="1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Sitges</a:t>
            </a:r>
            <a:r>
              <a:rPr lang="en-GB" altLang="zh-CN" dirty="0"/>
              <a:t>, Spain, December 9</a:t>
            </a:r>
            <a:r>
              <a:rPr lang="en-GB" altLang="zh-CN" baseline="30000" dirty="0"/>
              <a:t>th</a:t>
            </a:r>
            <a:r>
              <a:rPr lang="en-GB" altLang="zh-CN" dirty="0"/>
              <a:t> – 12</a:t>
            </a:r>
            <a:r>
              <a:rPr lang="en-GB" altLang="zh-CN" baseline="30000" dirty="0"/>
              <a:t>th</a:t>
            </a:r>
            <a:r>
              <a:rPr lang="en-GB" altLang="zh-CN" dirty="0"/>
              <a:t> , </a:t>
            </a:r>
            <a:r>
              <a:rPr lang="en-US" altLang="zh-CN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2019</a:t>
            </a:r>
            <a:endParaRPr lang="en-US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44F8B806-5BFD-441D-8CB2-88C7110B560D}"/>
              </a:ext>
            </a:extLst>
          </p:cNvPr>
          <p:cNvSpPr/>
          <p:nvPr/>
        </p:nvSpPr>
        <p:spPr>
          <a:xfrm>
            <a:off x="10519794" y="270355"/>
            <a:ext cx="153691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b="1" dirty="0"/>
              <a:t>RP-193199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7499074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59B2F7-F6D6-4C71-85D4-042D148DD7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 (I)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BD02D5B-D374-48AB-9DA1-E27C49F6CEB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1353800" cy="4351338"/>
          </a:xfrm>
        </p:spPr>
        <p:txBody>
          <a:bodyPr>
            <a:normAutofit/>
          </a:bodyPr>
          <a:lstStyle/>
          <a:p>
            <a:r>
              <a:rPr lang="en-US" sz="2400" dirty="0"/>
              <a:t>RAN4 has discussed the definition of RRM requirements for IAB nodes for several meetings, however, very few agreements have been reached</a:t>
            </a:r>
          </a:p>
          <a:p>
            <a:r>
              <a:rPr lang="en-US" sz="2400" dirty="0"/>
              <a:t>Currently agreed list of requirements to be introduced(see Annex) has very few requirements and is missing some key requirements that would ensure fallback even when the link fails</a:t>
            </a:r>
          </a:p>
          <a:p>
            <a:r>
              <a:rPr lang="en-US" sz="2400" dirty="0"/>
              <a:t>At least RLM and BFD/BFR requirements would be needed in some scenarios to ensure there is a fallback mechanism in case of beam/link failure</a:t>
            </a:r>
          </a:p>
        </p:txBody>
      </p:sp>
    </p:spTree>
    <p:extLst>
      <p:ext uri="{BB962C8B-B14F-4D97-AF65-F5344CB8AC3E}">
        <p14:creationId xmlns:p14="http://schemas.microsoft.com/office/powerpoint/2010/main" val="34871788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4986A9-E752-4569-B666-E4B5351079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8268" y="156119"/>
            <a:ext cx="11197045" cy="1150167"/>
          </a:xfrm>
        </p:spPr>
        <p:txBody>
          <a:bodyPr/>
          <a:lstStyle/>
          <a:p>
            <a:r>
              <a:rPr kumimoji="1" lang="en-US" altLang="ja-JP" dirty="0"/>
              <a:t>Way Forward</a:t>
            </a:r>
            <a:endParaRPr kumimoji="1" lang="ja-JP" alt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2ECD0D-FD2B-4ED7-8C9A-EC2DF1AD925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1253330"/>
            <a:ext cx="12191999" cy="5173595"/>
          </a:xfrm>
        </p:spPr>
        <p:txBody>
          <a:bodyPr>
            <a:normAutofit/>
          </a:bodyPr>
          <a:lstStyle/>
          <a:p>
            <a:r>
              <a:rPr kumimoji="1" lang="en-US" altLang="ja-JP" dirty="0"/>
              <a:t>RAN4 will introduce RLM and BFD/BFR requirements for the MT targeting certain scenarios classes depending on RAN4 definition</a:t>
            </a:r>
          </a:p>
          <a:p>
            <a:pPr lvl="1"/>
            <a:r>
              <a:rPr kumimoji="1" lang="en-US" altLang="ja-JP" dirty="0"/>
              <a:t>Requirements will be defined for scenarios not targeting macro type of deployments. No requirements will be defined for scenarios targeting macro type of deployments:</a:t>
            </a:r>
          </a:p>
          <a:p>
            <a:pPr lvl="2"/>
            <a:r>
              <a:rPr kumimoji="1" lang="en-US" altLang="ja-JP" dirty="0"/>
              <a:t>If multiple MT classes (e.g. macro type, </a:t>
            </a:r>
            <a:r>
              <a:rPr kumimoji="1" lang="en-US" altLang="ja-JP" dirty="0" err="1"/>
              <a:t>pico</a:t>
            </a:r>
            <a:r>
              <a:rPr kumimoji="1" lang="en-US" altLang="ja-JP" dirty="0"/>
              <a:t> type deployments) are defined, the requirements should be defined only for the MT classes not targeting macro type of deployment.</a:t>
            </a:r>
          </a:p>
          <a:p>
            <a:pPr lvl="2"/>
            <a:r>
              <a:rPr kumimoji="1" lang="en-US" altLang="ja-JP" dirty="0"/>
              <a:t>If a single MT class is defined, the requirements should be defined for the DU class not targeting DU macro type of deployment. </a:t>
            </a:r>
          </a:p>
          <a:p>
            <a:pPr lvl="1"/>
            <a:r>
              <a:rPr kumimoji="1" lang="en-US" altLang="ja-JP" dirty="0"/>
              <a:t>Rel.15 UE requirement framework for RLM and BFD/BFR will be taken as baseline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9534719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5B1E56-82CC-4B3F-9A17-67A95D0804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Annex</a:t>
            </a:r>
            <a:endParaRPr kumimoji="1" lang="ja-JP" alt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725F95E-9C63-406A-B833-CF105BCFB2F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3494388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740F0F-E871-4276-B4DE-825E8F2EC0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List of agreed requirements (I)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488194FC-7FDC-4301-83E7-D110EDA02FD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1052486"/>
              </p:ext>
            </p:extLst>
          </p:nvPr>
        </p:nvGraphicFramePr>
        <p:xfrm>
          <a:off x="1014369" y="1828767"/>
          <a:ext cx="10515601" cy="490815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109637">
                  <a:extLst>
                    <a:ext uri="{9D8B030D-6E8A-4147-A177-3AD203B41FA5}">
                      <a16:colId xmlns:a16="http://schemas.microsoft.com/office/drawing/2014/main" val="2539919620"/>
                    </a:ext>
                  </a:extLst>
                </a:gridCol>
                <a:gridCol w="4787658">
                  <a:extLst>
                    <a:ext uri="{9D8B030D-6E8A-4147-A177-3AD203B41FA5}">
                      <a16:colId xmlns:a16="http://schemas.microsoft.com/office/drawing/2014/main" val="3196096753"/>
                    </a:ext>
                  </a:extLst>
                </a:gridCol>
                <a:gridCol w="2618306">
                  <a:extLst>
                    <a:ext uri="{9D8B030D-6E8A-4147-A177-3AD203B41FA5}">
                      <a16:colId xmlns:a16="http://schemas.microsoft.com/office/drawing/2014/main" val="3658199147"/>
                    </a:ext>
                  </a:extLst>
                </a:gridCol>
              </a:tblGrid>
              <a:tr h="368092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Requirements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Comments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Is requirement needed? </a:t>
                      </a: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 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227527264"/>
                  </a:ext>
                </a:extLst>
              </a:tr>
              <a:tr h="426373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u="none">
                          <a:solidFill>
                            <a:schemeClr val="bg1"/>
                          </a:solidFill>
                          <a:effectLst/>
                        </a:rPr>
                        <a:t>Cell reselection</a:t>
                      </a:r>
                      <a:endParaRPr lang="en-US" sz="1600" u="none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342900" marR="0" lvl="0" indent="-342900" algn="just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Times New Roman" panose="02020603050405020304" pitchFamily="18" charset="0"/>
                        <a:buChar char="-"/>
                      </a:pPr>
                      <a:r>
                        <a:rPr lang="en-GB" sz="1600" b="0">
                          <a:solidFill>
                            <a:schemeClr val="tx1"/>
                          </a:solidFill>
                          <a:effectLst/>
                        </a:rPr>
                        <a:t>Intra-frequency</a:t>
                      </a:r>
                      <a:endParaRPr lang="en-US" sz="1600" b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342900" marR="0" lvl="0" indent="-342900" algn="just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Times New Roman" panose="02020603050405020304" pitchFamily="18" charset="0"/>
                        <a:buChar char="-"/>
                      </a:pPr>
                      <a:r>
                        <a:rPr lang="en-GB" sz="1600" b="0">
                          <a:solidFill>
                            <a:schemeClr val="tx1"/>
                          </a:solidFill>
                          <a:effectLst/>
                        </a:rPr>
                        <a:t>Inter-frequency</a:t>
                      </a:r>
                      <a:endParaRPr lang="en-US" sz="16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b="0" dirty="0">
                          <a:solidFill>
                            <a:schemeClr val="tx1"/>
                          </a:solidFill>
                          <a:effectLst/>
                        </a:rPr>
                        <a:t>No</a:t>
                      </a:r>
                      <a:endParaRPr lang="en-US" sz="16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418970136"/>
                  </a:ext>
                </a:extLst>
              </a:tr>
              <a:tr h="264566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b="1" u="none" dirty="0">
                          <a:solidFill>
                            <a:schemeClr val="bg1"/>
                          </a:solidFill>
                          <a:effectLst/>
                        </a:rPr>
                        <a:t>Handover</a:t>
                      </a:r>
                      <a:endParaRPr lang="en-US" sz="1600" b="1" u="non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b="0" u="sng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600" b="0" u="sng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 u="none" dirty="0">
                          <a:solidFill>
                            <a:schemeClr val="tx1"/>
                          </a:solidFill>
                          <a:effectLst/>
                        </a:rPr>
                        <a:t>FFS</a:t>
                      </a:r>
                      <a:endParaRPr lang="en-US" sz="1600" b="0" u="non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017840934"/>
                  </a:ext>
                </a:extLst>
              </a:tr>
              <a:tr h="809802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u="none" dirty="0">
                          <a:solidFill>
                            <a:schemeClr val="bg1"/>
                          </a:solidFill>
                          <a:effectLst/>
                        </a:rPr>
                        <a:t>RRC Connection Mobility Control</a:t>
                      </a:r>
                      <a:endParaRPr lang="en-US" sz="1600" u="non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342900" marR="0" lvl="0" indent="-342900" algn="just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Times New Roman" panose="02020603050405020304" pitchFamily="18" charset="0"/>
                        <a:buChar char="-"/>
                      </a:pPr>
                      <a:r>
                        <a:rPr lang="en-US" sz="1600" b="0" dirty="0">
                          <a:solidFill>
                            <a:schemeClr val="tx1"/>
                          </a:solidFill>
                          <a:effectLst/>
                        </a:rPr>
                        <a:t>RRC re-establishment</a:t>
                      </a:r>
                    </a:p>
                    <a:p>
                      <a:pPr marL="342900" marR="0" lvl="0" indent="-342900" algn="just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Times New Roman" panose="02020603050405020304" pitchFamily="18" charset="0"/>
                        <a:buChar char="-"/>
                      </a:pPr>
                      <a:r>
                        <a:rPr lang="en-US" sz="1600" b="0" dirty="0">
                          <a:solidFill>
                            <a:schemeClr val="tx1"/>
                          </a:solidFill>
                          <a:effectLst/>
                        </a:rPr>
                        <a:t>Random access</a:t>
                      </a:r>
                    </a:p>
                    <a:p>
                      <a:pPr marL="342900" marR="0" lvl="0" indent="-342900" algn="just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Times New Roman" panose="02020603050405020304" pitchFamily="18" charset="0"/>
                        <a:buChar char="-"/>
                      </a:pPr>
                      <a:r>
                        <a:rPr lang="en-US" sz="1600" b="0" dirty="0">
                          <a:solidFill>
                            <a:schemeClr val="tx1"/>
                          </a:solidFill>
                          <a:effectLst/>
                        </a:rPr>
                        <a:t>RRC release with redirection</a:t>
                      </a:r>
                      <a:endParaRPr lang="en-US" sz="16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b="0" dirty="0">
                          <a:solidFill>
                            <a:schemeClr val="tx1"/>
                          </a:solidFill>
                          <a:effectLst/>
                        </a:rPr>
                        <a:t>Yes </a:t>
                      </a:r>
                      <a:endParaRPr lang="en-US" sz="1600" b="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b="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6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436402198"/>
                  </a:ext>
                </a:extLst>
              </a:tr>
              <a:tr h="386496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u="none" dirty="0" err="1">
                          <a:solidFill>
                            <a:schemeClr val="bg1"/>
                          </a:solidFill>
                          <a:effectLst/>
                        </a:rPr>
                        <a:t>SCell</a:t>
                      </a:r>
                      <a:r>
                        <a:rPr lang="en-GB" sz="1600" u="none" dirty="0">
                          <a:solidFill>
                            <a:schemeClr val="bg1"/>
                          </a:solidFill>
                          <a:effectLst/>
                        </a:rPr>
                        <a:t> activation/deactivation delays</a:t>
                      </a:r>
                      <a:endParaRPr lang="en-US" sz="1600" u="non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b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6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b="0" dirty="0">
                          <a:solidFill>
                            <a:schemeClr val="tx1"/>
                          </a:solidFill>
                          <a:effectLst/>
                        </a:rPr>
                        <a:t>No </a:t>
                      </a:r>
                      <a:endParaRPr lang="en-US" sz="16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268686495"/>
                  </a:ext>
                </a:extLst>
              </a:tr>
              <a:tr h="920229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u="none">
                          <a:solidFill>
                            <a:schemeClr val="bg1"/>
                          </a:solidFill>
                          <a:effectLst/>
                        </a:rPr>
                        <a:t>Interruptions related to SCells addition, release, activation, deactivation</a:t>
                      </a:r>
                      <a:endParaRPr lang="en-US" sz="1600" u="none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b="0" dirty="0">
                          <a:solidFill>
                            <a:schemeClr val="tx1"/>
                          </a:solidFill>
                          <a:effectLst/>
                        </a:rPr>
                        <a:t>Interruptions on serving cells due to any of the addition, release, activation, or deactivation procedures </a:t>
                      </a:r>
                      <a:endParaRPr lang="en-US" sz="1600" b="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2413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b="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6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b="0" dirty="0">
                          <a:solidFill>
                            <a:schemeClr val="tx1"/>
                          </a:solidFill>
                          <a:effectLst/>
                        </a:rPr>
                        <a:t>No </a:t>
                      </a:r>
                      <a:endParaRPr lang="en-US" sz="16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11518868"/>
                  </a:ext>
                </a:extLst>
              </a:tr>
              <a:tr h="386496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u="none">
                          <a:solidFill>
                            <a:schemeClr val="bg1"/>
                          </a:solidFill>
                          <a:effectLst/>
                        </a:rPr>
                        <a:t>PSCell addition/release delays</a:t>
                      </a:r>
                      <a:endParaRPr lang="en-US" sz="1600" u="none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b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6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b="0" dirty="0">
                          <a:solidFill>
                            <a:schemeClr val="tx1"/>
                          </a:solidFill>
                          <a:effectLst/>
                        </a:rPr>
                        <a:t>No </a:t>
                      </a:r>
                      <a:endParaRPr lang="en-US" sz="16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926061213"/>
                  </a:ext>
                </a:extLst>
              </a:tr>
              <a:tr h="820179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u="none">
                          <a:solidFill>
                            <a:schemeClr val="bg1"/>
                          </a:solidFill>
                          <a:effectLst/>
                        </a:rPr>
                        <a:t>Active BWP switching</a:t>
                      </a:r>
                      <a:endParaRPr lang="en-US" sz="1600" u="none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342900" marR="0" lvl="0" indent="-342900" algn="just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Times New Roman" panose="02020603050405020304" pitchFamily="18" charset="0"/>
                        <a:buChar char="-"/>
                      </a:pPr>
                      <a:r>
                        <a:rPr lang="en-US" sz="1600" b="0">
                          <a:solidFill>
                            <a:schemeClr val="tx1"/>
                          </a:solidFill>
                          <a:effectLst/>
                        </a:rPr>
                        <a:t>Interruptions at active BWP switching</a:t>
                      </a:r>
                    </a:p>
                    <a:p>
                      <a:pPr marL="342900" marR="0" lvl="0" indent="-342900" algn="just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Times New Roman" panose="02020603050405020304" pitchFamily="18" charset="0"/>
                        <a:buChar char="-"/>
                      </a:pPr>
                      <a:r>
                        <a:rPr lang="en-US" sz="1600" b="0">
                          <a:solidFill>
                            <a:schemeClr val="tx1"/>
                          </a:solidFill>
                          <a:effectLst/>
                        </a:rPr>
                        <a:t>Active BWP switching delay</a:t>
                      </a:r>
                      <a:endParaRPr lang="en-US" sz="16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b="0" dirty="0">
                          <a:solidFill>
                            <a:schemeClr val="tx1"/>
                          </a:solidFill>
                          <a:effectLst/>
                        </a:rPr>
                        <a:t>No </a:t>
                      </a:r>
                      <a:endParaRPr lang="en-US" sz="1600" b="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b="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6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459000815"/>
                  </a:ext>
                </a:extLst>
              </a:tr>
              <a:tr h="195549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u="none" dirty="0">
                          <a:solidFill>
                            <a:schemeClr val="bg1"/>
                          </a:solidFill>
                          <a:effectLst/>
                        </a:rPr>
                        <a:t>TCI switching</a:t>
                      </a:r>
                      <a:endParaRPr lang="en-US" sz="1600" u="non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b="0" u="none" dirty="0">
                          <a:solidFill>
                            <a:schemeClr val="tx1"/>
                          </a:solidFill>
                          <a:effectLst/>
                        </a:rPr>
                        <a:t>TCI switching delay</a:t>
                      </a:r>
                      <a:endParaRPr lang="en-US" sz="1600" b="0" u="non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b="0" u="non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FFS</a:t>
                      </a:r>
                      <a:endParaRPr lang="en-US" sz="1600" b="0" u="non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14833672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1596479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59B2F7-F6D6-4C71-85D4-042D148DD7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/>
              <a:t>List of agreed requirements (II)</a:t>
            </a:r>
            <a:endParaRPr lang="en-US" dirty="0"/>
          </a:p>
        </p:txBody>
      </p:sp>
      <p:sp>
        <p:nvSpPr>
          <p:cNvPr id="5" name="Rectangle 1">
            <a:extLst>
              <a:ext uri="{FF2B5EF4-FFF2-40B4-BE49-F238E27FC236}">
                <a16:creationId xmlns:a16="http://schemas.microsoft.com/office/drawing/2014/main" id="{8C5DA761-AD11-4B98-AE5F-76F46E28558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60863" y="176530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0" name="Rectangle 2">
            <a:extLst>
              <a:ext uri="{FF2B5EF4-FFF2-40B4-BE49-F238E27FC236}">
                <a16:creationId xmlns:a16="http://schemas.microsoft.com/office/drawing/2014/main" id="{2D06DE07-EAB9-4C76-B010-5944D277B9C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57675" y="1684338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30AAEEED-1CBB-4DAC-A6A8-3936B1763F0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39837738"/>
              </p:ext>
            </p:extLst>
          </p:nvPr>
        </p:nvGraphicFramePr>
        <p:xfrm>
          <a:off x="1167750" y="1741875"/>
          <a:ext cx="10841966" cy="501716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704382">
                  <a:extLst>
                    <a:ext uri="{9D8B030D-6E8A-4147-A177-3AD203B41FA5}">
                      <a16:colId xmlns:a16="http://schemas.microsoft.com/office/drawing/2014/main" val="2940024978"/>
                    </a:ext>
                  </a:extLst>
                </a:gridCol>
                <a:gridCol w="4684143">
                  <a:extLst>
                    <a:ext uri="{9D8B030D-6E8A-4147-A177-3AD203B41FA5}">
                      <a16:colId xmlns:a16="http://schemas.microsoft.com/office/drawing/2014/main" val="2840431514"/>
                    </a:ext>
                  </a:extLst>
                </a:gridCol>
                <a:gridCol w="3453441">
                  <a:extLst>
                    <a:ext uri="{9D8B030D-6E8A-4147-A177-3AD203B41FA5}">
                      <a16:colId xmlns:a16="http://schemas.microsoft.com/office/drawing/2014/main" val="807685263"/>
                    </a:ext>
                  </a:extLst>
                </a:gridCol>
              </a:tblGrid>
              <a:tr h="389843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b="1" u="none" dirty="0">
                          <a:solidFill>
                            <a:schemeClr val="bg1"/>
                          </a:solidFill>
                          <a:effectLst/>
                        </a:rPr>
                        <a:t>Requirements</a:t>
                      </a:r>
                      <a:endParaRPr lang="en-US" sz="1600" b="1" u="non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44101" marR="44101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Comments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44101" marR="44101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Is requirement needed? </a:t>
                      </a: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 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44101" marR="44101" marT="0" marB="0"/>
                </a:tc>
                <a:extLst>
                  <a:ext uri="{0D108BD9-81ED-4DB2-BD59-A6C34878D82A}">
                    <a16:rowId xmlns:a16="http://schemas.microsoft.com/office/drawing/2014/main" val="1531441026"/>
                  </a:ext>
                </a:extLst>
              </a:tr>
              <a:tr h="259895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b="1" u="none" dirty="0">
                          <a:solidFill>
                            <a:schemeClr val="bg1"/>
                          </a:solidFill>
                          <a:effectLst/>
                        </a:rPr>
                        <a:t>RLM</a:t>
                      </a:r>
                      <a:endParaRPr lang="en-US" sz="1600" b="1" u="non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44101" marR="44101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Requirements for RLM, e.g., based on SSB, CSI-RS or both </a:t>
                      </a:r>
                      <a:endParaRPr lang="en-US" sz="16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44101" marR="44101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FFS</a:t>
                      </a:r>
                      <a:endParaRPr lang="en-US" sz="16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44101" marR="44101" marT="0" marB="0"/>
                </a:tc>
                <a:extLst>
                  <a:ext uri="{0D108BD9-81ED-4DB2-BD59-A6C34878D82A}">
                    <a16:rowId xmlns:a16="http://schemas.microsoft.com/office/drawing/2014/main" val="1627990735"/>
                  </a:ext>
                </a:extLst>
              </a:tr>
              <a:tr h="389843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b="1" u="none" dirty="0">
                          <a:solidFill>
                            <a:schemeClr val="bg1"/>
                          </a:solidFill>
                          <a:effectLst/>
                        </a:rPr>
                        <a:t>Link recovery procedures</a:t>
                      </a:r>
                      <a:endParaRPr lang="en-US" sz="1600" b="1" u="non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44101" marR="44101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Requirements for SSB-based and CSI-RS based BFD and CBD</a:t>
                      </a:r>
                      <a:endParaRPr lang="en-US" sz="16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44101" marR="44101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FFS</a:t>
                      </a:r>
                      <a:endParaRPr lang="en-US" sz="16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44101" marR="44101" marT="0" marB="0"/>
                </a:tc>
                <a:extLst>
                  <a:ext uri="{0D108BD9-81ED-4DB2-BD59-A6C34878D82A}">
                    <a16:rowId xmlns:a16="http://schemas.microsoft.com/office/drawing/2014/main" val="3396874173"/>
                  </a:ext>
                </a:extLst>
              </a:tr>
              <a:tr h="779686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b="1" u="none">
                          <a:solidFill>
                            <a:schemeClr val="bg1"/>
                          </a:solidFill>
                          <a:effectLst/>
                        </a:rPr>
                        <a:t>Measurements requirements (time duration, number of cells, etc.) </a:t>
                      </a:r>
                      <a:endParaRPr lang="en-US" sz="1600" b="1" u="none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44101" marR="44101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6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44101" marR="44101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FFS</a:t>
                      </a:r>
                      <a:endParaRPr lang="en-US" sz="16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44101" marR="44101" marT="0" marB="0"/>
                </a:tc>
                <a:extLst>
                  <a:ext uri="{0D108BD9-81ED-4DB2-BD59-A6C34878D82A}">
                    <a16:rowId xmlns:a16="http://schemas.microsoft.com/office/drawing/2014/main" val="1237404458"/>
                  </a:ext>
                </a:extLst>
              </a:tr>
              <a:tr h="519790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b="1" u="none" dirty="0">
                          <a:solidFill>
                            <a:schemeClr val="bg1"/>
                          </a:solidFill>
                          <a:effectLst/>
                        </a:rPr>
                        <a:t>Measurement accuracy requirements</a:t>
                      </a:r>
                      <a:endParaRPr lang="en-US" sz="1600" b="1" u="non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44101" marR="44101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6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44101" marR="44101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FFS</a:t>
                      </a:r>
                      <a:endParaRPr lang="en-US" sz="16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44101" marR="44101" marT="0" marB="0"/>
                </a:tc>
                <a:extLst>
                  <a:ext uri="{0D108BD9-81ED-4DB2-BD59-A6C34878D82A}">
                    <a16:rowId xmlns:a16="http://schemas.microsoft.com/office/drawing/2014/main" val="2399646410"/>
                  </a:ext>
                </a:extLst>
              </a:tr>
              <a:tr h="543312">
                <a:tc rowSpan="2"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b="1" u="none" dirty="0">
                          <a:solidFill>
                            <a:schemeClr val="bg1"/>
                          </a:solidFill>
                          <a:effectLst/>
                        </a:rPr>
                        <a:t>MT timing related requirements</a:t>
                      </a:r>
                      <a:endParaRPr lang="en-US" sz="1600" b="1" u="non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44101" marR="44101" marT="0" marB="0"/>
                </a:tc>
                <a:tc>
                  <a:txBody>
                    <a:bodyPr/>
                    <a:lstStyle/>
                    <a:p>
                      <a:pPr marL="342900" marR="0" lvl="0" indent="-342900" algn="just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Times New Roman" panose="02020603050405020304" pitchFamily="18" charset="0"/>
                        <a:buChar char="-"/>
                      </a:pPr>
                      <a:r>
                        <a:rPr lang="en-US" sz="16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MT transmit timing (</a:t>
                      </a:r>
                      <a:r>
                        <a:rPr lang="en-US" sz="16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Te</a:t>
                      </a:r>
                      <a:r>
                        <a:rPr lang="en-US" sz="16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and </a:t>
                      </a:r>
                      <a:r>
                        <a:rPr lang="en-US" sz="16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Tq</a:t>
                      </a:r>
                      <a:r>
                        <a:rPr lang="en-US" sz="16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</a:p>
                    <a:p>
                      <a:pPr marL="342900" marR="0" lvl="0" indent="-342900" algn="just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Times New Roman" panose="02020603050405020304" pitchFamily="18" charset="0"/>
                        <a:buChar char="-"/>
                      </a:pPr>
                      <a:r>
                        <a:rPr lang="en-US" sz="16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Timing Advance</a:t>
                      </a:r>
                      <a:endParaRPr lang="en-US" sz="16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101" marR="44101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Yes </a:t>
                      </a:r>
                      <a:r>
                        <a:rPr lang="en-GB" sz="16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6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44101" marR="44101" marT="0" marB="0"/>
                </a:tc>
                <a:extLst>
                  <a:ext uri="{0D108BD9-81ED-4DB2-BD59-A6C34878D82A}">
                    <a16:rowId xmlns:a16="http://schemas.microsoft.com/office/drawing/2014/main" val="1674550815"/>
                  </a:ext>
                </a:extLst>
              </a:tr>
              <a:tr h="54331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marR="0" lvl="0" indent="-342900" algn="just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Times New Roman" panose="02020603050405020304" pitchFamily="18" charset="0"/>
                        <a:buChar char="-"/>
                      </a:pPr>
                      <a:r>
                        <a:rPr lang="en-US" sz="16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MRTD</a:t>
                      </a:r>
                    </a:p>
                    <a:p>
                      <a:pPr marL="342900" marR="0" lvl="0" indent="-342900" algn="just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Times New Roman" panose="02020603050405020304" pitchFamily="18" charset="0"/>
                        <a:buChar char="-"/>
                      </a:pPr>
                      <a:r>
                        <a:rPr lang="en-US" sz="16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MTTD</a:t>
                      </a:r>
                    </a:p>
                  </a:txBody>
                  <a:tcPr marL="44101" marR="44101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Yes pending introduction of CA combinations</a:t>
                      </a:r>
                    </a:p>
                  </a:txBody>
                  <a:tcPr marL="44101" marR="44101" marT="0" marB="0"/>
                </a:tc>
                <a:extLst>
                  <a:ext uri="{0D108BD9-81ED-4DB2-BD59-A6C34878D82A}">
                    <a16:rowId xmlns:a16="http://schemas.microsoft.com/office/drawing/2014/main" val="2517258189"/>
                  </a:ext>
                </a:extLst>
              </a:tr>
              <a:tr h="389843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u="none">
                          <a:solidFill>
                            <a:schemeClr val="bg1"/>
                          </a:solidFill>
                          <a:effectLst/>
                        </a:rPr>
                        <a:t>Switching time between MT and DU</a:t>
                      </a:r>
                      <a:endParaRPr lang="en-US" sz="1600" u="none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44101" marR="44101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b="1" dirty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</a:rPr>
                        <a:t>---</a:t>
                      </a:r>
                      <a:endParaRPr lang="en-US" sz="1600" b="1" dirty="0"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44101" marR="44101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TBD in RAN4 RF session</a:t>
                      </a:r>
                      <a:endParaRPr lang="en-US" sz="16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44101" marR="44101" marT="0" marB="0"/>
                </a:tc>
                <a:extLst>
                  <a:ext uri="{0D108BD9-81ED-4DB2-BD59-A6C34878D82A}">
                    <a16:rowId xmlns:a16="http://schemas.microsoft.com/office/drawing/2014/main" val="895571481"/>
                  </a:ext>
                </a:extLst>
              </a:tr>
              <a:tr h="330075">
                <a:tc rowSpan="3"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u="none" dirty="0">
                          <a:solidFill>
                            <a:schemeClr val="bg1"/>
                          </a:solidFill>
                          <a:effectLst/>
                        </a:rPr>
                        <a:t>DU timing related requirements</a:t>
                      </a:r>
                      <a:endParaRPr lang="en-US" sz="1600" u="non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44101" marR="44101" marT="0" marB="0"/>
                </a:tc>
                <a:tc rowSpan="2">
                  <a:txBody>
                    <a:bodyPr/>
                    <a:lstStyle/>
                    <a:p>
                      <a:pPr marL="342900" marR="0" lvl="0" indent="-342900" algn="just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Times New Roman" panose="02020603050405020304" pitchFamily="18" charset="0"/>
                        <a:buChar char="-"/>
                      </a:pPr>
                      <a:r>
                        <a:rPr lang="en-US" sz="1600" b="0" u="none" dirty="0">
                          <a:solidFill>
                            <a:schemeClr val="tx1"/>
                          </a:solidFill>
                          <a:effectLst/>
                        </a:rPr>
                        <a:t>3 us requirement</a:t>
                      </a:r>
                    </a:p>
                  </a:txBody>
                  <a:tcPr marL="44101" marR="44101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 u="none" dirty="0">
                          <a:solidFill>
                            <a:schemeClr val="tx1"/>
                          </a:solidFill>
                          <a:effectLst/>
                        </a:rPr>
                        <a:t>Yes</a:t>
                      </a:r>
                      <a:endParaRPr lang="en-US" sz="1600" b="0" u="non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44101" marR="44101" marT="0" marB="0"/>
                </a:tc>
                <a:extLst>
                  <a:ext uri="{0D108BD9-81ED-4DB2-BD59-A6C34878D82A}">
                    <a16:rowId xmlns:a16="http://schemas.microsoft.com/office/drawing/2014/main" val="3180115183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 u="non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FFS</a:t>
                      </a:r>
                    </a:p>
                  </a:txBody>
                  <a:tcPr marL="44101" marR="44101" marT="0" marB="0"/>
                </a:tc>
                <a:extLst>
                  <a:ext uri="{0D108BD9-81ED-4DB2-BD59-A6C34878D82A}">
                    <a16:rowId xmlns:a16="http://schemas.microsoft.com/office/drawing/2014/main" val="72127180"/>
                  </a:ext>
                </a:extLst>
              </a:tr>
              <a:tr h="324869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marR="0" lvl="0" indent="-342900" algn="just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Times New Roman" panose="02020603050405020304" pitchFamily="18" charset="0"/>
                        <a:buChar char="-"/>
                      </a:pPr>
                      <a:r>
                        <a:rPr lang="en-US" sz="1600" b="0" u="none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T_delta</a:t>
                      </a:r>
                      <a:r>
                        <a:rPr lang="en-US" sz="1600" b="0" u="non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command</a:t>
                      </a:r>
                    </a:p>
                  </a:txBody>
                  <a:tcPr marL="44101" marR="44101" marT="0" marB="0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8588115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8463990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1653</TotalTime>
  <Words>445</Words>
  <Application>Microsoft Office PowerPoint</Application>
  <PresentationFormat>Widescreen</PresentationFormat>
  <Paragraphs>83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2" baseType="lpstr">
      <vt:lpstr>Arial Unicode MS</vt:lpstr>
      <vt:lpstr>Arial</vt:lpstr>
      <vt:lpstr>Calibri</vt:lpstr>
      <vt:lpstr>Calibri Light</vt:lpstr>
      <vt:lpstr>Times New Roman</vt:lpstr>
      <vt:lpstr>Office Theme</vt:lpstr>
      <vt:lpstr>Proposed Way Forward on RRM Requirements for the IAB Project </vt:lpstr>
      <vt:lpstr>Background (I)</vt:lpstr>
      <vt:lpstr>Way Forward</vt:lpstr>
      <vt:lpstr>Annex</vt:lpstr>
      <vt:lpstr>List of agreed requirements (I)</vt:lpstr>
      <vt:lpstr>List of agreed requirements (II)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IAB RRM Requirements</dc:title>
  <dc:creator>Nazmul Islam</dc:creator>
  <cp:lastModifiedBy>Valentin Gheorghiu</cp:lastModifiedBy>
  <cp:revision>67</cp:revision>
  <dcterms:created xsi:type="dcterms:W3CDTF">2019-10-16T05:58:20Z</dcterms:created>
  <dcterms:modified xsi:type="dcterms:W3CDTF">2019-12-12T10:40:37Z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</Properties>
</file>