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7" r:id="rId2"/>
    <p:sldMasterId id="2147483691" r:id="rId3"/>
  </p:sldMasterIdLst>
  <p:notesMasterIdLst>
    <p:notesMasterId r:id="rId8"/>
  </p:notesMasterIdLst>
  <p:sldIdLst>
    <p:sldId id="275" r:id="rId4"/>
    <p:sldId id="274" r:id="rId5"/>
    <p:sldId id="280" r:id="rId6"/>
    <p:sldId id="276" r:id="rId7"/>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E9657"/>
    <a:srgbClr val="FF9B9B"/>
    <a:srgbClr val="FF5D5D"/>
    <a:srgbClr val="124191"/>
    <a:srgbClr val="C800BE"/>
    <a:srgbClr val="92D050"/>
    <a:srgbClr val="164F0D"/>
    <a:srgbClr val="FF5B5B"/>
    <a:srgbClr val="23195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266" autoAdjust="0"/>
    <p:restoredTop sz="94660"/>
  </p:normalViewPr>
  <p:slideViewPr>
    <p:cSldViewPr snapToGrid="0">
      <p:cViewPr varScale="1">
        <p:scale>
          <a:sx n="67" d="100"/>
          <a:sy n="67" d="100"/>
        </p:scale>
        <p:origin x="1000" y="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theme" Target="theme/theme1.xml"/><Relationship Id="rId5" Type="http://schemas.openxmlformats.org/officeDocument/2006/relationships/slide" Target="slides/slide2.xml"/><Relationship Id="rId1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1426598-D39F-422A-A543-24ADBA877AF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DD6D9932-1D15-416D-84E6-6E0A652B007B}"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6147" name="Rectangle 2">
            <a:extLst>
              <a:ext uri="{FF2B5EF4-FFF2-40B4-BE49-F238E27FC236}">
                <a16:creationId xmlns:a16="http://schemas.microsoft.com/office/drawing/2014/main" id="{3118DF75-B910-4194-A1F2-CCDEF4B06B2C}"/>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3E3707EE-C94A-48C2-933A-DB638563A318}"/>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406839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4DCE985C-77AF-47BF-8F65-F8630F9B0997}"/>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98CB4E29-5823-4057-BAE9-7B35D3C84C1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0244" name="Slide Number Placeholder 3">
            <a:extLst>
              <a:ext uri="{FF2B5EF4-FFF2-40B4-BE49-F238E27FC236}">
                <a16:creationId xmlns:a16="http://schemas.microsoft.com/office/drawing/2014/main" id="{24F92399-0669-49B7-B077-AB4D6858BC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228F5BC8-D384-4D63-BEB6-3DA3389F8593}"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2</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59393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4DCE985C-77AF-47BF-8F65-F8630F9B0997}"/>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98CB4E29-5823-4057-BAE9-7B35D3C84C1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0244" name="Slide Number Placeholder 3">
            <a:extLst>
              <a:ext uri="{FF2B5EF4-FFF2-40B4-BE49-F238E27FC236}">
                <a16:creationId xmlns:a16="http://schemas.microsoft.com/office/drawing/2014/main" id="{24F92399-0669-49B7-B077-AB4D6858BC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228F5BC8-D384-4D63-BEB6-3DA3389F8593}"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4179528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1426598-D39F-422A-A543-24ADBA877AF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DD6D9932-1D15-416D-84E6-6E0A652B007B}"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4</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6147" name="Rectangle 2">
            <a:extLst>
              <a:ext uri="{FF2B5EF4-FFF2-40B4-BE49-F238E27FC236}">
                <a16:creationId xmlns:a16="http://schemas.microsoft.com/office/drawing/2014/main" id="{3118DF75-B910-4194-A1F2-CCDEF4B06B2C}"/>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3E3707EE-C94A-48C2-933A-DB638563A318}"/>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357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7.jpe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0" y="374400"/>
            <a:ext cx="11078400" cy="846355"/>
          </a:xfrm>
          <a:prstGeom prst="rect">
            <a:avLst/>
          </a:prstGeom>
        </p:spPr>
        <p:txBody>
          <a:bodyPr lIns="0" tIns="0" rIns="0" bIns="0"/>
          <a:lstStyle>
            <a:lvl1pPr marL="0" indent="0">
              <a:buNone/>
              <a:defRPr sz="5867"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0" y="1440000"/>
            <a:ext cx="11078400" cy="4747200"/>
          </a:xfrm>
          <a:prstGeom prst="rect">
            <a:avLst/>
          </a:prstGeom>
        </p:spPr>
        <p:txBody>
          <a:bodyPr lIns="0" tIns="0" rIns="0" bIns="0">
            <a:normAutofit/>
          </a:bodyPr>
          <a:lstStyle>
            <a:lvl1pPr marL="306910" indent="-306910">
              <a:spcBef>
                <a:spcPts val="0"/>
              </a:spcBef>
              <a:spcAft>
                <a:spcPts val="800"/>
              </a:spcAft>
              <a:buFont typeface="Nokia Pure Text Light" panose="020B0304040602060303" pitchFamily="34" charset="0"/>
              <a:buChar char="‑"/>
              <a:defRPr sz="2133" b="0">
                <a:solidFill>
                  <a:schemeClr val="bg1"/>
                </a:solidFill>
                <a:latin typeface="Nokia Pure Text Light" panose="020B0403020202020204" pitchFamily="34" charset="0"/>
                <a:ea typeface="Nokia Pure Text Light" panose="020B0403020202020204" pitchFamily="34" charset="0"/>
              </a:defRPr>
            </a:lvl1pPr>
            <a:lvl2pPr marL="609585" indent="-302676">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79" indent="-228594">
              <a:spcBef>
                <a:spcPts val="0"/>
              </a:spcBef>
              <a:spcAft>
                <a:spcPts val="800"/>
              </a:spcAft>
              <a:buSzPct val="66000"/>
              <a:buFont typeface="Wingdings" panose="05000000000000000000" pitchFamily="2" charset="2"/>
              <a:buChar char="§"/>
              <a:defRPr sz="1600">
                <a:solidFill>
                  <a:schemeClr val="bg1"/>
                </a:solidFill>
                <a:latin typeface="Nokia Pure Text Light" panose="020B0403020202020204" pitchFamily="34" charset="0"/>
                <a:ea typeface="Nokia Pure Text Light" panose="020B0403020202020204" pitchFamily="34" charset="0"/>
              </a:defRPr>
            </a:lvl3pPr>
            <a:lvl4pPr marL="1068891"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bg1"/>
                </a:solidFill>
                <a:latin typeface="Nokia Pure Text Light" panose="020B0403020202020204" pitchFamily="34" charset="0"/>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bg1"/>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6" cy="566400"/>
          </a:xfrm>
          <a:prstGeom prst="rect">
            <a:avLst/>
          </a:prstGeom>
        </p:spPr>
      </p:pic>
      <p:sp>
        <p:nvSpPr>
          <p:cNvPr id="10"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3" y="372335"/>
            <a:ext cx="10972800"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497" y="717056"/>
            <a:ext cx="10970199"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1845577" y="6319707"/>
            <a:ext cx="2046915"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6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072000" y="6422400"/>
            <a:ext cx="6048000"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66CA79F6-B82D-458C-8642-2BC9BB0EA7D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6DEA7AF1-7617-4322-AC92-913FBED49A1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9051" y="1"/>
            <a:ext cx="2328333" cy="155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32ABCDA-0888-4167-A706-7284EFA9550C}"/>
              </a:ext>
            </a:extLst>
          </p:cNvPr>
          <p:cNvSpPr txBox="1">
            <a:spLocks noChangeArrowheads="1"/>
          </p:cNvSpPr>
          <p:nvPr userDrawn="1"/>
        </p:nvSpPr>
        <p:spPr bwMode="auto">
          <a:xfrm>
            <a:off x="8828618" y="105834"/>
            <a:ext cx="103746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US" altLang="en-US" sz="1333" b="1" dirty="0"/>
              <a:t>SP-180243</a:t>
            </a:r>
          </a:p>
        </p:txBody>
      </p:sp>
      <p:sp>
        <p:nvSpPr>
          <p:cNvPr id="7" name="Rectangle 6">
            <a:extLst>
              <a:ext uri="{FF2B5EF4-FFF2-40B4-BE49-F238E27FC236}">
                <a16:creationId xmlns:a16="http://schemas.microsoft.com/office/drawing/2014/main" id="{68293847-E359-4311-8782-95DC13590515}"/>
              </a:ext>
            </a:extLst>
          </p:cNvPr>
          <p:cNvSpPr>
            <a:spLocks noChangeArrowheads="1"/>
          </p:cNvSpPr>
          <p:nvPr userDrawn="1"/>
        </p:nvSpPr>
        <p:spPr bwMode="auto">
          <a:xfrm>
            <a:off x="8828618" y="552451"/>
            <a:ext cx="3956049"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US" altLang="ja-JP" sz="1333" dirty="0"/>
              <a:t>3GPP TSG SA Meeting #79					</a:t>
            </a:r>
          </a:p>
          <a:p>
            <a:pPr>
              <a:defRPr/>
            </a:pPr>
            <a:r>
              <a:rPr lang="en-US" altLang="ja-JP" sz="1333" dirty="0"/>
              <a:t>Chennai, India, 21-22 March 2018</a:t>
            </a:r>
          </a:p>
        </p:txBody>
      </p:sp>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466880449"/>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89" indent="-457189">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7076754"/>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882162417"/>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D0966A94-46E8-4615-9FF8-22A688218677}"/>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9051" y="1"/>
            <a:ext cx="2328333" cy="155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240434" y="52918"/>
            <a:ext cx="1581151"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13759811"/>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89" indent="-457189">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n-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ea typeface="Nokia Pure Text Light" panose="020B0403020202020204" pitchFamily="34" charset="0"/>
              </a:defRPr>
            </a:lvl1pPr>
            <a:lvl2pPr marL="307192" indent="0">
              <a:spcBef>
                <a:spcPts val="0"/>
              </a:spcBef>
              <a:spcAft>
                <a:spcPts val="800"/>
              </a:spcAft>
              <a:buNone/>
              <a:defRPr sz="1867">
                <a:solidFill>
                  <a:schemeClr val="tx2"/>
                </a:solidFill>
                <a:latin typeface="+mn-lt"/>
                <a:ea typeface="Nokia Pure Text Light" panose="020B0403020202020204" pitchFamily="34" charset="0"/>
              </a:defRPr>
            </a:lvl2pPr>
            <a:lvl3pPr marL="616785" indent="0">
              <a:spcBef>
                <a:spcPts val="0"/>
              </a:spcBef>
              <a:spcAft>
                <a:spcPts val="800"/>
              </a:spcAft>
              <a:buNone/>
              <a:defRPr sz="1600">
                <a:solidFill>
                  <a:schemeClr val="tx2"/>
                </a:solidFill>
                <a:latin typeface="+mn-lt"/>
                <a:ea typeface="Nokia Pure Text Light" panose="020B0403020202020204" pitchFamily="34" charset="0"/>
              </a:defRPr>
            </a:lvl3pPr>
            <a:lvl4pPr marL="923977" indent="0">
              <a:spcBef>
                <a:spcPts val="0"/>
              </a:spcBef>
              <a:spcAft>
                <a:spcPts val="800"/>
              </a:spcAft>
              <a:buNone/>
              <a:defRPr sz="1333">
                <a:solidFill>
                  <a:schemeClr val="tx2"/>
                </a:solidFill>
                <a:latin typeface="+mn-lt"/>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mn-lt"/>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0" y="1435200"/>
            <a:ext cx="11078400" cy="4752000"/>
          </a:xfrm>
          <a:prstGeom prst="rect">
            <a:avLst/>
          </a:prstGeom>
        </p:spPr>
        <p:txBody>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0" y="1435200"/>
            <a:ext cx="11078400"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0" y="1440000"/>
            <a:ext cx="53472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8" y="1440000"/>
            <a:ext cx="34560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6" y="1440000"/>
            <a:ext cx="34560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4" y="1440000"/>
            <a:ext cx="34560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2" y="1440000"/>
            <a:ext cx="34560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25248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0" y="1440000"/>
            <a:ext cx="25248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0" y="1440000"/>
            <a:ext cx="25248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0" y="1440000"/>
            <a:ext cx="25248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image" Target="../media/image2.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0"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3" y="6421388"/>
            <a:ext cx="336000" cy="1642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70" rtl="0" eaLnBrk="1" latinLnBrk="0" hangingPunct="1">
        <a:spcBef>
          <a:spcPct val="0"/>
        </a:spcBef>
        <a:buNone/>
        <a:defRPr sz="2667" kern="1200"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C15AC66-DCCB-463B-8D0A-57D87C56A1B0}"/>
              </a:ext>
            </a:extLst>
          </p:cNvPr>
          <p:cNvSpPr>
            <a:spLocks noGrp="1"/>
          </p:cNvSpPr>
          <p:nvPr>
            <p:ph type="title"/>
          </p:nvPr>
        </p:nvSpPr>
        <p:spPr bwMode="auto">
          <a:xfrm>
            <a:off x="1750485"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0F4067CF-FE08-448C-87CB-2E5BF53B1610}"/>
              </a:ext>
            </a:extLst>
          </p:cNvPr>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0" y="3304118"/>
            <a:ext cx="1237968"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1032" name="Rectangle 16">
            <a:extLst>
              <a:ext uri="{FF2B5EF4-FFF2-40B4-BE49-F238E27FC236}">
                <a16:creationId xmlns:a16="http://schemas.microsoft.com/office/drawing/2014/main" id="{B8615C31-83E6-4428-9533-57CBCAC6734E}"/>
              </a:ext>
            </a:extLst>
          </p:cNvPr>
          <p:cNvSpPr>
            <a:spLocks noChangeArrowheads="1"/>
          </p:cNvSpPr>
          <p:nvPr userDrawn="1"/>
        </p:nvSpPr>
        <p:spPr bwMode="auto">
          <a:xfrm>
            <a:off x="9918701" y="6462185"/>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sp>
        <p:nvSpPr>
          <p:cNvPr id="12" name="Oval 11">
            <a:extLst>
              <a:ext uri="{FF2B5EF4-FFF2-40B4-BE49-F238E27FC236}">
                <a16:creationId xmlns:a16="http://schemas.microsoft.com/office/drawing/2014/main" id="{1147D7EE-9852-423A-9887-AD89CBDABB1F}"/>
              </a:ext>
            </a:extLst>
          </p:cNvPr>
          <p:cNvSpPr/>
          <p:nvPr userDrawn="1"/>
        </p:nvSpPr>
        <p:spPr bwMode="auto">
          <a:xfrm>
            <a:off x="11078633" y="636481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8072B84B-E471-4152-B511-09203569CF07}"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180102090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5"/>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5"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0" y="3304118"/>
            <a:ext cx="1237968"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12" name="Oval 11">
            <a:extLst>
              <a:ext uri="{FF2B5EF4-FFF2-40B4-BE49-F238E27FC236}">
                <a16:creationId xmlns:a16="http://schemas.microsoft.com/office/drawing/2014/main" id="{1147D7EE-9852-423A-9887-AD89CBDABB1F}"/>
              </a:ext>
            </a:extLst>
          </p:cNvPr>
          <p:cNvSpPr/>
          <p:nvPr userDrawn="1"/>
        </p:nvSpPr>
        <p:spPr bwMode="auto">
          <a:xfrm>
            <a:off x="11078633" y="636481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65BFE5F-28FD-4FF4-BBE3-68D6A3872C47}"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5"/>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610D087A-FDA7-49D2-9930-7C00072C5B8B}"/>
              </a:ext>
            </a:extLst>
          </p:cNvPr>
          <p:cNvSpPr>
            <a:spLocks noGrp="1" noChangeArrowheads="1"/>
          </p:cNvSpPr>
          <p:nvPr>
            <p:ph type="ctrTitle"/>
          </p:nvPr>
        </p:nvSpPr>
        <p:spPr>
          <a:xfrm>
            <a:off x="2044013" y="2635251"/>
            <a:ext cx="9825567" cy="1468967"/>
          </a:xfrm>
        </p:spPr>
        <p:txBody>
          <a:bodyPr>
            <a:normAutofit fontScale="90000"/>
          </a:bodyPr>
          <a:lstStyle/>
          <a:p>
            <a:pPr>
              <a:defRPr/>
            </a:pPr>
            <a:r>
              <a:rPr lang="en-GB" b="1" i="1" dirty="0">
                <a:effectLst>
                  <a:outerShdw blurRad="38100" dist="38100" dir="2700000" algn="tl">
                    <a:srgbClr val="C0C0C0"/>
                  </a:outerShdw>
                </a:effectLst>
              </a:rPr>
              <a:t>  </a:t>
            </a:r>
            <a:br>
              <a:rPr lang="en-GB" dirty="0"/>
            </a:br>
            <a:r>
              <a:rPr lang="en-US" sz="48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RAN4 aspects of Release 17 package</a:t>
            </a:r>
            <a:br>
              <a:rPr lang="en-US" sz="5333"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br>
            <a:br>
              <a:rPr lang="en-US" sz="3733" dirty="0">
                <a:effectLst>
                  <a:outerShdw blurRad="38100" dist="38100" dir="2700000" algn="tl">
                    <a:srgbClr val="C0C0C0"/>
                  </a:outerShdw>
                </a:effectLst>
              </a:rPr>
            </a:br>
            <a:endParaRPr lang="en-GB" sz="3733"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0F20AC93-2F97-4B57-8E6C-FC63ABDCAB1E}"/>
              </a:ext>
            </a:extLst>
          </p:cNvPr>
          <p:cNvSpPr>
            <a:spLocks noGrp="1"/>
          </p:cNvSpPr>
          <p:nvPr>
            <p:ph type="subTitle" idx="1"/>
          </p:nvPr>
        </p:nvSpPr>
        <p:spPr>
          <a:xfrm>
            <a:off x="3613152" y="3520017"/>
            <a:ext cx="6405033" cy="1752600"/>
          </a:xfrm>
        </p:spPr>
        <p:txBody>
          <a:bodyPr/>
          <a:lstStyle/>
          <a:p>
            <a:pPr>
              <a:lnSpc>
                <a:spcPct val="80000"/>
              </a:lnSpc>
              <a:defRPr/>
            </a:pPr>
            <a:br>
              <a:rPr lang="en-US" altLang="en-US" sz="3200" dirty="0">
                <a:effectLst>
                  <a:outerShdw blurRad="38100" dist="38100" dir="2700000" algn="tl">
                    <a:srgbClr val="000000">
                      <a:alpha val="43137"/>
                    </a:srgbClr>
                  </a:outerShdw>
                </a:effectLst>
                <a:latin typeface="Arial" panose="020B0604020202020204" pitchFamily="34" charset="0"/>
              </a:rPr>
            </a:br>
            <a:endParaRPr lang="en-US" altLang="en-US" sz="3200" dirty="0">
              <a:effectLst>
                <a:outerShdw blurRad="38100" dist="38100" dir="2700000" algn="tl">
                  <a:srgbClr val="000000">
                    <a:alpha val="43137"/>
                  </a:srgbClr>
                </a:outerShdw>
              </a:effectLst>
              <a:latin typeface="Arial" panose="020B0604020202020204" pitchFamily="34" charset="0"/>
            </a:endParaRPr>
          </a:p>
          <a:p>
            <a:pPr>
              <a:lnSpc>
                <a:spcPct val="80000"/>
              </a:lnSpc>
              <a:defRPr/>
            </a:pPr>
            <a:r>
              <a:rPr lang="en-US" altLang="en-US" sz="2667" dirty="0">
                <a:effectLst>
                  <a:outerShdw blurRad="38100" dist="38100" dir="2700000" algn="tl">
                    <a:srgbClr val="000000">
                      <a:alpha val="43137"/>
                    </a:srgbClr>
                  </a:outerShdw>
                </a:effectLst>
                <a:latin typeface="Arial" panose="020B0604020202020204" pitchFamily="34" charset="0"/>
                <a:ea typeface="MS PGothic" panose="020B0600070205080204" pitchFamily="34" charset="-128"/>
              </a:rPr>
              <a:t>Source: RAN4 Chairman</a:t>
            </a:r>
          </a:p>
          <a:p>
            <a:pPr>
              <a:lnSpc>
                <a:spcPct val="80000"/>
              </a:lnSpc>
              <a:defRPr/>
            </a:pPr>
            <a:r>
              <a:rPr lang="en-US" altLang="en-US" sz="2667" dirty="0">
                <a:effectLst>
                  <a:outerShdw blurRad="38100" dist="38100" dir="2700000" algn="tl">
                    <a:srgbClr val="000000">
                      <a:alpha val="43137"/>
                    </a:srgbClr>
                  </a:outerShdw>
                </a:effectLst>
                <a:latin typeface="Arial" panose="020B0604020202020204" pitchFamily="34" charset="0"/>
                <a:ea typeface="MS PGothic" panose="020B0600070205080204" pitchFamily="34" charset="-128"/>
              </a:rPr>
              <a:t>	</a:t>
            </a:r>
            <a:endParaRPr lang="en-GB" altLang="en-US" sz="2400" dirty="0">
              <a:ea typeface="MS PGothic" panose="020B0600070205080204" pitchFamily="34" charset="-128"/>
            </a:endParaRPr>
          </a:p>
        </p:txBody>
      </p:sp>
    </p:spTree>
    <p:extLst>
      <p:ext uri="{BB962C8B-B14F-4D97-AF65-F5344CB8AC3E}">
        <p14:creationId xmlns:p14="http://schemas.microsoft.com/office/powerpoint/2010/main" val="115687795"/>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BFB9E4A-5D98-4448-9643-4E9F3503FF7C}"/>
              </a:ext>
            </a:extLst>
          </p:cNvPr>
          <p:cNvSpPr>
            <a:spLocks noGrp="1"/>
          </p:cNvSpPr>
          <p:nvPr>
            <p:ph type="title"/>
          </p:nvPr>
        </p:nvSpPr>
        <p:spPr>
          <a:xfrm>
            <a:off x="937683" y="0"/>
            <a:ext cx="10316633" cy="1143000"/>
          </a:xfrm>
        </p:spPr>
        <p:txBody>
          <a:bodyPr/>
          <a:lstStyle/>
          <a:p>
            <a:pPr>
              <a:defRPr/>
            </a:pPr>
            <a:r>
              <a:rPr lang="en-GB" altLang="en-US" sz="48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RAN1/2/3-led R17 WI/SIs</a:t>
            </a:r>
          </a:p>
        </p:txBody>
      </p:sp>
      <p:sp>
        <p:nvSpPr>
          <p:cNvPr id="13315" name="Content Placeholder 2">
            <a:extLst>
              <a:ext uri="{FF2B5EF4-FFF2-40B4-BE49-F238E27FC236}">
                <a16:creationId xmlns:a16="http://schemas.microsoft.com/office/drawing/2014/main" id="{EA8B0729-5551-4D6D-A9D0-415D3EEFFC44}"/>
              </a:ext>
            </a:extLst>
          </p:cNvPr>
          <p:cNvSpPr>
            <a:spLocks noGrp="1"/>
          </p:cNvSpPr>
          <p:nvPr>
            <p:ph idx="1"/>
          </p:nvPr>
        </p:nvSpPr>
        <p:spPr>
          <a:xfrm>
            <a:off x="69670" y="984069"/>
            <a:ext cx="12122330" cy="5645331"/>
          </a:xfrm>
        </p:spPr>
        <p:txBody>
          <a:bodyPr>
            <a:noAutofit/>
          </a:bodyPr>
          <a:lstStyle/>
          <a:p>
            <a:pPr>
              <a:defRPr/>
            </a:pPr>
            <a:r>
              <a:rPr lang="en-US" altLang="en-US" sz="2400" dirty="0"/>
              <a:t>Given the high workload in RAN4 due to R16, RAN4 work on R17 non-spectrum related WI/SIs is scheduled to start in Q3 2020 by the earliest. This means the duration for RAN4 core part work on R17 is one quarter shorter than originally planned, as shown on page 3 in RP-193069</a:t>
            </a:r>
          </a:p>
          <a:p>
            <a:pPr lvl="1">
              <a:defRPr/>
            </a:pPr>
            <a:r>
              <a:rPr lang="en-US" altLang="en-US" sz="1800" dirty="0"/>
              <a:t>Note 1: the </a:t>
            </a:r>
            <a:r>
              <a:rPr lang="en-US" altLang="zh-CN" sz="1800" dirty="0"/>
              <a:t>RAN4 RF work on SI on </a:t>
            </a:r>
            <a:r>
              <a:rPr lang="en-US" altLang="en-US" sz="1800" dirty="0"/>
              <a:t>NR </a:t>
            </a:r>
            <a:r>
              <a:rPr lang="en-US" altLang="zh-CN" sz="1800" dirty="0"/>
              <a:t>above 52GHz may start earlier and subject to decision in RAN #86</a:t>
            </a:r>
          </a:p>
          <a:p>
            <a:pPr lvl="1">
              <a:defRPr/>
            </a:pPr>
            <a:r>
              <a:rPr lang="en-US" altLang="en-US" sz="1800" dirty="0"/>
              <a:t>Note 2: RAN4 will allow limited time to reply to RAN1/2/3 LS in Q2. </a:t>
            </a:r>
          </a:p>
          <a:p>
            <a:pPr>
              <a:defRPr/>
            </a:pPr>
            <a:r>
              <a:rPr lang="en-US" altLang="en-US" sz="2400" dirty="0"/>
              <a:t>At RAN #86, rapporteurs of SID/WIDs are encouraged to list RAN4 impacts in a clear and detailed way to facilitate accurate RAN4 TU estimation and RAN4 Chairman’s planning. RAN4 TUs for approved SID/WIDs will not be assigned</a:t>
            </a:r>
            <a:endParaRPr lang="en-US" altLang="en-US" sz="1800" strike="sngStrike" dirty="0"/>
          </a:p>
          <a:p>
            <a:pPr>
              <a:defRPr/>
            </a:pPr>
            <a:r>
              <a:rPr lang="en-US" altLang="en-US" sz="2400" dirty="0"/>
              <a:t>At RAN#87, rapporteurs of approved SI/WIs at RAN#86 are requested to further update the RAN4 objectives with TU estimation. During RAN#87:</a:t>
            </a:r>
          </a:p>
          <a:p>
            <a:pPr lvl="1">
              <a:defRPr/>
            </a:pPr>
            <a:r>
              <a:rPr lang="en-US" altLang="en-US" sz="1800" dirty="0"/>
              <a:t>RAN4 related objectives will be reviewed and if needed they can be updated. </a:t>
            </a:r>
          </a:p>
          <a:p>
            <a:pPr lvl="1">
              <a:defRPr/>
            </a:pPr>
            <a:r>
              <a:rPr lang="en-US" altLang="en-US" sz="1800" dirty="0"/>
              <a:t>The detailed TU assignment will be discussed and decided subject to RAN4 TU availability</a:t>
            </a:r>
          </a:p>
          <a:p>
            <a:pPr lvl="1">
              <a:defRPr/>
            </a:pPr>
            <a:r>
              <a:rPr lang="en-US" altLang="en-US" sz="1800" dirty="0"/>
              <a:t>While discussing RAN4 TU assignment for approved RAN1/2/3-led SI/WI at RAN#86, we should jointly consider the situation that RAN4 R17 WI/SIs is scheduled to be approved as a package at RAN#88.</a:t>
            </a:r>
            <a:endParaRPr lang="en-US" altLang="en-US" dirty="0"/>
          </a:p>
          <a:p>
            <a:pPr>
              <a:defRPr/>
            </a:pPr>
            <a:endParaRPr lang="en-US" altLang="en-US" sz="2000" dirty="0"/>
          </a:p>
          <a:p>
            <a:pPr marL="609585" lvl="1" indent="0">
              <a:buNone/>
              <a:defRPr/>
            </a:pPr>
            <a:br>
              <a:rPr lang="en-US" altLang="en-US" sz="1800" dirty="0"/>
            </a:br>
            <a:r>
              <a:rPr lang="en-US" altLang="en-US" sz="1800" dirty="0"/>
              <a:t>                      </a:t>
            </a:r>
            <a:endParaRPr lang="en-US" altLang="en-US" sz="1800" i="1" dirty="0"/>
          </a:p>
        </p:txBody>
      </p:sp>
    </p:spTree>
    <p:extLst>
      <p:ext uri="{BB962C8B-B14F-4D97-AF65-F5344CB8AC3E}">
        <p14:creationId xmlns:p14="http://schemas.microsoft.com/office/powerpoint/2010/main" val="295032622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BFB9E4A-5D98-4448-9643-4E9F3503FF7C}"/>
              </a:ext>
            </a:extLst>
          </p:cNvPr>
          <p:cNvSpPr>
            <a:spLocks noGrp="1"/>
          </p:cNvSpPr>
          <p:nvPr>
            <p:ph type="title"/>
          </p:nvPr>
        </p:nvSpPr>
        <p:spPr>
          <a:xfrm>
            <a:off x="1104901" y="228600"/>
            <a:ext cx="10316633" cy="1143000"/>
          </a:xfrm>
        </p:spPr>
        <p:txBody>
          <a:bodyPr/>
          <a:lstStyle/>
          <a:p>
            <a:pPr>
              <a:defRPr/>
            </a:pPr>
            <a:r>
              <a:rPr lang="en-GB" altLang="en-US" sz="4800" b="1" i="1" kern="1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RAN4-led Non-Spectrum related R17 WI/SIs</a:t>
            </a:r>
            <a:endParaRPr lang="en-GB" altLang="en-US" sz="48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endParaRPr>
          </a:p>
        </p:txBody>
      </p:sp>
      <p:sp>
        <p:nvSpPr>
          <p:cNvPr id="13315" name="Content Placeholder 2">
            <a:extLst>
              <a:ext uri="{FF2B5EF4-FFF2-40B4-BE49-F238E27FC236}">
                <a16:creationId xmlns:a16="http://schemas.microsoft.com/office/drawing/2014/main" id="{EA8B0729-5551-4D6D-A9D0-415D3EEFFC44}"/>
              </a:ext>
            </a:extLst>
          </p:cNvPr>
          <p:cNvSpPr>
            <a:spLocks noGrp="1"/>
          </p:cNvSpPr>
          <p:nvPr>
            <p:ph idx="1"/>
          </p:nvPr>
        </p:nvSpPr>
        <p:spPr>
          <a:xfrm>
            <a:off x="647700" y="1458385"/>
            <a:ext cx="11184467" cy="4692649"/>
          </a:xfrm>
        </p:spPr>
        <p:txBody>
          <a:bodyPr/>
          <a:lstStyle/>
          <a:p>
            <a:pPr>
              <a:defRPr/>
            </a:pPr>
            <a:r>
              <a:rPr lang="en-US" altLang="en-US" sz="2800" dirty="0"/>
              <a:t>Companies are encouraged to submit their R17 RAN4 proposal to RAN#87 for comments. After RAN#87, email discussion can ensue.</a:t>
            </a:r>
          </a:p>
          <a:p>
            <a:pPr>
              <a:defRPr/>
            </a:pPr>
            <a:r>
              <a:rPr lang="en-US" altLang="en-US" sz="2800" dirty="0"/>
              <a:t>RAN4 R17 WI/SIs is scheduled to be approved as a package at RAN#88 and the work will start in Q3 2020. </a:t>
            </a:r>
          </a:p>
          <a:p>
            <a:pPr>
              <a:defRPr/>
            </a:pPr>
            <a:r>
              <a:rPr lang="en-US" altLang="en-US" sz="2800" dirty="0"/>
              <a:t>The following possible exceptions can be considered:</a:t>
            </a:r>
          </a:p>
          <a:p>
            <a:pPr lvl="1">
              <a:defRPr/>
            </a:pPr>
            <a:r>
              <a:rPr lang="en-US" altLang="en-US" sz="2400" dirty="0"/>
              <a:t>MIMO-OTA, PC5 for FR2, if approved at RAN#87, can start in Q2 2020</a:t>
            </a:r>
          </a:p>
          <a:p>
            <a:pPr lvl="1">
              <a:defRPr/>
            </a:pPr>
            <a:endParaRPr lang="en-US" altLang="en-US" sz="2400" dirty="0"/>
          </a:p>
          <a:p>
            <a:pPr lvl="1">
              <a:defRPr/>
            </a:pPr>
            <a:endParaRPr lang="en-US" altLang="en-US" sz="2400" dirty="0"/>
          </a:p>
          <a:p>
            <a:pPr marL="609585" lvl="1" indent="0">
              <a:buNone/>
              <a:defRPr/>
            </a:pPr>
            <a:br>
              <a:rPr lang="en-US" altLang="en-US" sz="2000" dirty="0"/>
            </a:br>
            <a:endParaRPr lang="en-US" altLang="en-US" sz="2000" i="1" dirty="0"/>
          </a:p>
        </p:txBody>
      </p:sp>
    </p:spTree>
    <p:extLst>
      <p:ext uri="{BB962C8B-B14F-4D97-AF65-F5344CB8AC3E}">
        <p14:creationId xmlns:p14="http://schemas.microsoft.com/office/powerpoint/2010/main" val="33507017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610D087A-FDA7-49D2-9930-7C00072C5B8B}"/>
              </a:ext>
            </a:extLst>
          </p:cNvPr>
          <p:cNvSpPr>
            <a:spLocks noGrp="1" noChangeArrowheads="1"/>
          </p:cNvSpPr>
          <p:nvPr>
            <p:ph type="ctrTitle"/>
          </p:nvPr>
        </p:nvSpPr>
        <p:spPr>
          <a:xfrm>
            <a:off x="2044013" y="2635251"/>
            <a:ext cx="9825567" cy="1468967"/>
          </a:xfrm>
        </p:spPr>
        <p:txBody>
          <a:bodyPr>
            <a:normAutofit fontScale="90000"/>
          </a:bodyPr>
          <a:lstStyle/>
          <a:p>
            <a:pPr>
              <a:defRPr/>
            </a:pPr>
            <a:r>
              <a:rPr lang="en-GB" b="1" i="1" dirty="0">
                <a:effectLst>
                  <a:outerShdw blurRad="38100" dist="38100" dir="2700000" algn="tl">
                    <a:srgbClr val="C0C0C0"/>
                  </a:outerShdw>
                </a:effectLst>
              </a:rPr>
              <a:t>  </a:t>
            </a:r>
            <a:br>
              <a:rPr lang="en-GB" dirty="0"/>
            </a:br>
            <a:r>
              <a:rPr lang="en-US" sz="48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 !</a:t>
            </a:r>
            <a:br>
              <a:rPr lang="en-US" sz="3733" dirty="0">
                <a:effectLst>
                  <a:outerShdw blurRad="38100" dist="38100" dir="2700000" algn="tl">
                    <a:srgbClr val="C0C0C0"/>
                  </a:outerShdw>
                </a:effectLst>
              </a:rPr>
            </a:br>
            <a:endParaRPr lang="en-GB" sz="3733" dirty="0">
              <a:effectLst>
                <a:outerShdw blurRad="38100" dist="38100" dir="2700000" algn="tl">
                  <a:srgbClr val="C0C0C0"/>
                </a:outerShdw>
              </a:effectLst>
            </a:endParaRPr>
          </a:p>
        </p:txBody>
      </p:sp>
    </p:spTree>
    <p:extLst>
      <p:ext uri="{BB962C8B-B14F-4D97-AF65-F5344CB8AC3E}">
        <p14:creationId xmlns:p14="http://schemas.microsoft.com/office/powerpoint/2010/main" val="3058699436"/>
      </p:ext>
    </p:extLst>
  </p:cSld>
  <p:clrMapOvr>
    <a:masterClrMapping/>
  </p:clrMapOvr>
  <p:transition spd="slow">
    <p:fade/>
  </p:transition>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Office Theme">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CEEACA"/>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21991</TotalTime>
  <Words>337</Words>
  <Application>Microsoft Office PowerPoint</Application>
  <PresentationFormat>Widescreen</PresentationFormat>
  <Paragraphs>28</Paragraphs>
  <Slides>4</Slides>
  <Notes>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4</vt:i4>
      </vt:variant>
    </vt:vector>
  </HeadingPairs>
  <TitlesOfParts>
    <vt:vector size="14" baseType="lpstr">
      <vt:lpstr>Nokia Pure Headline Ultra Light</vt:lpstr>
      <vt:lpstr>Nokia Pure Text</vt:lpstr>
      <vt:lpstr>Nokia Pure Text Light</vt:lpstr>
      <vt:lpstr>Arial</vt:lpstr>
      <vt:lpstr>Calibri</vt:lpstr>
      <vt:lpstr>Times New Roman</vt:lpstr>
      <vt:lpstr>Wingdings</vt:lpstr>
      <vt:lpstr>Nokia White Master with headline</vt:lpstr>
      <vt:lpstr>Office Theme</vt:lpstr>
      <vt:lpstr>2_Office Theme</vt:lpstr>
      <vt:lpstr>   RAN4 aspects of Release 17 package  </vt:lpstr>
      <vt:lpstr>RAN1/2/3-led R17 WI/SIs</vt:lpstr>
      <vt:lpstr>RAN4-led Non-Spectrum related R17 WI/SIs</vt:lpstr>
      <vt:lpstr>   Thank You !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Toskala, Antti (Nokia - FI/Espoo)</dc:creator>
  <cp:keywords>CTPClassification=CTP_NT</cp:keywords>
  <cp:lastModifiedBy>Steven Chen</cp:lastModifiedBy>
  <cp:revision>409</cp:revision>
  <dcterms:created xsi:type="dcterms:W3CDTF">2018-05-24T11:49:12Z</dcterms:created>
  <dcterms:modified xsi:type="dcterms:W3CDTF">2019-12-11T17:17:48Z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NSCPROP_SA">
    <vt:lpwstr>C:\Users\Administrator\AppData\Local\Microsoft\Windows\INetCache\Content.Outlook\D2IAWPT8\draft RP-193160 RAN4 aspects of R17 package.pptx</vt:lpwstr>
  </property>
</Properties>
</file>