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4"/>
  </p:sldMasterIdLst>
  <p:notesMasterIdLst>
    <p:notesMasterId r:id="rId8"/>
  </p:notesMasterIdLst>
  <p:handoutMasterIdLst>
    <p:handoutMasterId r:id="rId9"/>
  </p:handoutMasterIdLst>
  <p:sldIdLst>
    <p:sldId id="266" r:id="rId5"/>
    <p:sldId id="375" r:id="rId6"/>
    <p:sldId id="370" r:id="rId7"/>
  </p:sldIdLst>
  <p:sldSz cx="9144000" cy="6858000" type="screen4x3"/>
  <p:notesSz cx="6858000" cy="9144000"/>
  <p:defaultTextStyle>
    <a:defPPr>
      <a:defRPr lang="en-US"/>
    </a:defPPr>
    <a:lvl1pPr marL="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71C0"/>
    <a:srgbClr val="F49831"/>
    <a:srgbClr val="FF9933"/>
    <a:srgbClr val="6E4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5"/>
    <p:restoredTop sz="95820"/>
  </p:normalViewPr>
  <p:slideViewPr>
    <p:cSldViewPr snapToGrid="0">
      <p:cViewPr varScale="1">
        <p:scale>
          <a:sx n="102" d="100"/>
          <a:sy n="102" d="100"/>
        </p:scale>
        <p:origin x="157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ive Packer" userId="b810e2a5-431e-491c-8399-f1dc182eafc2" providerId="ADAL" clId="{6CA89F62-700B-CF45-96AD-F6E28BEF429F}"/>
    <pc:docChg chg="modSld">
      <pc:chgData name="Clive Packer" userId="b810e2a5-431e-491c-8399-f1dc182eafc2" providerId="ADAL" clId="{6CA89F62-700B-CF45-96AD-F6E28BEF429F}" dt="2019-12-09T16:11:23.493" v="82" actId="255"/>
      <pc:docMkLst>
        <pc:docMk/>
      </pc:docMkLst>
      <pc:sldChg chg="modSp">
        <pc:chgData name="Clive Packer" userId="b810e2a5-431e-491c-8399-f1dc182eafc2" providerId="ADAL" clId="{6CA89F62-700B-CF45-96AD-F6E28BEF429F}" dt="2019-12-09T15:15:52.309" v="78" actId="20577"/>
        <pc:sldMkLst>
          <pc:docMk/>
          <pc:sldMk cId="1590489376" sldId="266"/>
        </pc:sldMkLst>
        <pc:spChg chg="mod">
          <ac:chgData name="Clive Packer" userId="b810e2a5-431e-491c-8399-f1dc182eafc2" providerId="ADAL" clId="{6CA89F62-700B-CF45-96AD-F6E28BEF429F}" dt="2019-12-09T15:15:52.309" v="78" actId="20577"/>
          <ac:spMkLst>
            <pc:docMk/>
            <pc:sldMk cId="1590489376" sldId="266"/>
            <ac:spMk id="5" creationId="{83A92CCC-0DDB-0044-9845-75F199199AB9}"/>
          </ac:spMkLst>
        </pc:spChg>
      </pc:sldChg>
      <pc:sldChg chg="modSp">
        <pc:chgData name="Clive Packer" userId="b810e2a5-431e-491c-8399-f1dc182eafc2" providerId="ADAL" clId="{6CA89F62-700B-CF45-96AD-F6E28BEF429F}" dt="2019-12-09T16:11:23.493" v="82" actId="255"/>
        <pc:sldMkLst>
          <pc:docMk/>
          <pc:sldMk cId="2064322543" sldId="370"/>
        </pc:sldMkLst>
        <pc:spChg chg="mod">
          <ac:chgData name="Clive Packer" userId="b810e2a5-431e-491c-8399-f1dc182eafc2" providerId="ADAL" clId="{6CA89F62-700B-CF45-96AD-F6E28BEF429F}" dt="2019-12-09T16:11:23.493" v="82" actId="255"/>
          <ac:spMkLst>
            <pc:docMk/>
            <pc:sldMk cId="2064322543" sldId="370"/>
            <ac:spMk id="4" creationId="{DD98BAE6-DD13-4F09-AEBE-8DCA37F590D8}"/>
          </ac:spMkLst>
        </pc:spChg>
      </pc:sldChg>
      <pc:sldChg chg="modSp">
        <pc:chgData name="Clive Packer" userId="b810e2a5-431e-491c-8399-f1dc182eafc2" providerId="ADAL" clId="{6CA89F62-700B-CF45-96AD-F6E28BEF429F}" dt="2019-12-09T16:11:15.466" v="81" actId="255"/>
        <pc:sldMkLst>
          <pc:docMk/>
          <pc:sldMk cId="1233534040" sldId="375"/>
        </pc:sldMkLst>
        <pc:spChg chg="mod">
          <ac:chgData name="Clive Packer" userId="b810e2a5-431e-491c-8399-f1dc182eafc2" providerId="ADAL" clId="{6CA89F62-700B-CF45-96AD-F6E28BEF429F}" dt="2019-12-09T16:11:15.466" v="81" actId="255"/>
          <ac:spMkLst>
            <pc:docMk/>
            <pc:sldMk cId="1233534040" sldId="375"/>
            <ac:spMk id="2" creationId="{11413F18-AA91-4398-B18A-9E4538CBED5C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ttps://ligadonet-my.sharepoint.com/personal/ryan_ligado_com/Documents/IoT%20Connections%20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50"/>
            </a:pPr>
            <a:r>
              <a:rPr lang="en-US" sz="1000" b="1" i="0" u="none" strike="noStrike" baseline="0">
                <a:effectLst/>
              </a:rPr>
              <a:t>NB-IoT/Cat-M IoT </a:t>
            </a:r>
          </a:p>
          <a:p>
            <a:pPr>
              <a:defRPr sz="1050"/>
            </a:pPr>
            <a:r>
              <a:rPr lang="en-US" sz="1000" b="1" i="0" u="none" strike="noStrike" baseline="0">
                <a:effectLst/>
              </a:rPr>
              <a:t>Ending Connections (B)</a:t>
            </a:r>
            <a:endParaRPr lang="en-US" sz="1000"/>
          </a:p>
        </c:rich>
      </c:tx>
      <c:layout>
        <c:manualLayout>
          <c:xMode val="edge"/>
          <c:yMode val="edge"/>
          <c:x val="0.22151950059448086"/>
          <c:y val="7.235536658695911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8944476159976236E-2"/>
          <c:y val="0.25655145695547499"/>
          <c:w val="0.88211104768004756"/>
          <c:h val="0.446540860027770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'Data Sheet'!$M$16</c:f>
              <c:strCache>
                <c:ptCount val="1"/>
                <c:pt idx="0">
                  <c:v>3GPP LPWA - Terrestrial Only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'Data Sheet'!$N$41:$O$41</c:f>
              <c:numCache>
                <c:formatCode>General</c:formatCode>
                <c:ptCount val="2"/>
                <c:pt idx="0">
                  <c:v>2021</c:v>
                </c:pt>
                <c:pt idx="1">
                  <c:v>2025</c:v>
                </c:pt>
              </c:numCache>
            </c:numRef>
          </c:cat>
          <c:val>
            <c:numRef>
              <c:f>'Data Sheet'!$N$42:$O$42</c:f>
              <c:numCache>
                <c:formatCode>_(* #,##0.0_);_(* \(#,##0.0\);_(* "-"??_);_(@_)</c:formatCode>
                <c:ptCount val="2"/>
                <c:pt idx="0">
                  <c:v>0.45</c:v>
                </c:pt>
                <c:pt idx="1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94-4317-8930-B4C6B68B6038}"/>
            </c:ext>
          </c:extLst>
        </c:ser>
        <c:ser>
          <c:idx val="1"/>
          <c:order val="1"/>
          <c:tx>
            <c:strRef>
              <c:f>'Data Sheet'!$M$18</c:f>
              <c:strCache>
                <c:ptCount val="1"/>
                <c:pt idx="0">
                  <c:v>3GPP LPWA - Satellite Addressable</c:v>
                </c:pt>
              </c:strCache>
            </c:strRef>
          </c:tx>
          <c:spPr>
            <a:solidFill>
              <a:srgbClr val="FF9933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94-4317-8930-B4C6B68B60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'Data Sheet'!$N$41:$O$41</c:f>
              <c:numCache>
                <c:formatCode>General</c:formatCode>
                <c:ptCount val="2"/>
                <c:pt idx="0">
                  <c:v>2021</c:v>
                </c:pt>
                <c:pt idx="1">
                  <c:v>2025</c:v>
                </c:pt>
              </c:numCache>
            </c:numRef>
          </c:cat>
          <c:val>
            <c:numRef>
              <c:f>'Data Sheet'!$N$43:$O$43</c:f>
              <c:numCache>
                <c:formatCode>_(* #,##0.0_);_(* \(#,##0.0\);_(* "-"??_);_(@_)</c:formatCode>
                <c:ptCount val="2"/>
                <c:pt idx="0">
                  <c:v>0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94-4317-8930-B4C6B68B60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4626488"/>
        <c:axId val="1"/>
      </c:barChart>
      <c:catAx>
        <c:axId val="394626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900"/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3"/>
        </c:scaling>
        <c:delete val="1"/>
        <c:axPos val="l"/>
        <c:numFmt formatCode="#,##0" sourceLinked="0"/>
        <c:majorTickMark val="out"/>
        <c:minorTickMark val="none"/>
        <c:tickLblPos val="nextTo"/>
        <c:crossAx val="3946264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3A2D1-44AA-4C26-AED1-00FC6E36ED46}" type="datetimeFigureOut">
              <a:rPr lang="en-US" smtClean="0"/>
              <a:t>12/9/19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3E531-CD6F-490A-A73E-E9D502DB0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646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5A849-5E72-4B37-B5A8-0705659FDAF1}" type="datetimeFigureOut">
              <a:rPr lang="en-US" smtClean="0"/>
              <a:t>12/9/19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E7705-6BF9-455A-A88B-E4F48556A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705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251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408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03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51001" y="2920164"/>
            <a:ext cx="2334105" cy="41938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900"/>
              </a:lnSpc>
              <a:spcBef>
                <a:spcPts val="0"/>
              </a:spcBef>
              <a:buFontTx/>
              <a:buNone/>
              <a:defRPr sz="1100" b="0" i="0" cap="all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Date Here</a:t>
            </a:r>
          </a:p>
        </p:txBody>
      </p:sp>
      <p:sp>
        <p:nvSpPr>
          <p:cNvPr id="23" name="Text Placeholder 2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58953" y="864684"/>
            <a:ext cx="4921847" cy="190546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2400" b="0" i="0" spc="-80" baseline="0" smtClean="0">
                <a:solidFill>
                  <a:schemeClr val="tx1"/>
                </a:solidFill>
                <a:latin typeface="+mj-lt"/>
                <a:ea typeface="Avenir Medium" charset="0"/>
                <a:cs typeface="Avenir Medium" charset="0"/>
              </a:defRPr>
            </a:lvl1pPr>
            <a:lvl2pPr marL="457200" indent="0">
              <a:lnSpc>
                <a:spcPct val="100000"/>
              </a:lnSpc>
              <a:buNone/>
              <a:defRPr lang="en-US" spc="-100" baseline="0" smtClean="0">
                <a:latin typeface="Arvo" charset="0"/>
                <a:ea typeface="Arvo" charset="0"/>
                <a:cs typeface="Arvo" charset="0"/>
              </a:defRPr>
            </a:lvl2pPr>
            <a:lvl3pPr marL="914400" indent="0">
              <a:lnSpc>
                <a:spcPct val="100000"/>
              </a:lnSpc>
              <a:buNone/>
              <a:defRPr lang="en-US" spc="-100" baseline="0" smtClean="0">
                <a:latin typeface="Arvo" charset="0"/>
                <a:ea typeface="Arvo" charset="0"/>
                <a:cs typeface="Arvo" charset="0"/>
              </a:defRPr>
            </a:lvl3pPr>
            <a:lvl4pPr marL="1371600" indent="0">
              <a:lnSpc>
                <a:spcPct val="100000"/>
              </a:lnSpc>
              <a:buNone/>
              <a:defRPr lang="en-US" spc="-100" baseline="0" smtClean="0">
                <a:latin typeface="Arvo" charset="0"/>
                <a:ea typeface="Arvo" charset="0"/>
                <a:cs typeface="Arvo" charset="0"/>
              </a:defRPr>
            </a:lvl4pPr>
            <a:lvl5pPr marL="1828800" indent="0">
              <a:lnSpc>
                <a:spcPct val="100000"/>
              </a:lnSpc>
              <a:buNone/>
              <a:defRPr lang="en-US" spc="-100" baseline="0">
                <a:latin typeface="Arvo" charset="0"/>
                <a:ea typeface="Arvo" charset="0"/>
                <a:cs typeface="Arvo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5976349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 + Sub +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6" name="Group 25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5" name="Oval 34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Oval 33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1" name="Straight Connector 40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39" y="1244083"/>
            <a:ext cx="8502333" cy="4941178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08629895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0039" y="5819919"/>
            <a:ext cx="8502333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700" b="0" i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26390" y="1244081"/>
            <a:ext cx="8495982" cy="4537052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  <p:sp>
        <p:nvSpPr>
          <p:cNvPr id="23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10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812631867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 + Text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811162" y="5819919"/>
            <a:ext cx="5011210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800" b="0" i="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811162" y="1244083"/>
            <a:ext cx="5011209" cy="4537050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244082"/>
            <a:ext cx="3232859" cy="4537051"/>
          </a:xfrm>
          <a:prstGeom prst="rect">
            <a:avLst/>
          </a:prstGeom>
        </p:spPr>
        <p:txBody>
          <a:bodyPr lIns="0" tIns="0" rIns="0" bIns="0" anchor="ctr"/>
          <a:lstStyle>
            <a:lvl1pPr marL="228600" indent="-228600" algn="l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554428698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 +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5" name="Group 3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8" name="Oval 3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Oval 36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3" name="Straight Connector 42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800" b="1" i="0">
                <a:solidFill>
                  <a:schemeClr val="tx2">
                    <a:lumMod val="20000"/>
                    <a:lumOff val="80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320039" y="1632860"/>
            <a:ext cx="3860075" cy="46065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26390" y="1175660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4962298" y="1632860"/>
            <a:ext cx="3860075" cy="46065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4968649" y="1175660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52699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0" name="Group 19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2" name="Oval 21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Oval 20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5" name="Straight Connector 34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689338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 flipV="1">
            <a:off x="758952" y="2838615"/>
            <a:ext cx="481053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92241" y="5632704"/>
            <a:ext cx="1890366" cy="421142"/>
          </a:xfrm>
          <a:prstGeom prst="rect">
            <a:avLst/>
          </a:prstGeom>
        </p:spPr>
      </p:pic>
      <p:sp>
        <p:nvSpPr>
          <p:cNvPr id="22" name="TextBox 21"/>
          <p:cNvSpPr txBox="1"/>
          <p:nvPr userDrawn="1"/>
        </p:nvSpPr>
        <p:spPr>
          <a:xfrm>
            <a:off x="751001" y="3065200"/>
            <a:ext cx="1302761" cy="2438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kern="1200" cap="none" baseline="0" noProof="0">
              <a:solidFill>
                <a:schemeClr val="bg2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748685" y="2428688"/>
            <a:ext cx="4810539" cy="523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b="0" i="0" kern="1200" spc="-80" baseline="0" noProof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Avenir Medium" charset="0"/>
                <a:cs typeface="Avenir Medium" charset="0"/>
              </a:rPr>
              <a:t>ligado.com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85" y="3808855"/>
            <a:ext cx="8409065" cy="145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98082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Head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977900" y="1119673"/>
            <a:ext cx="7172059" cy="4410270"/>
          </a:xfrm>
          <a:prstGeom prst="rect">
            <a:avLst/>
          </a:prstGeom>
        </p:spPr>
        <p:txBody>
          <a:bodyPr lIns="0" tIns="0" rIns="0" bIns="0" anchor="ctr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Tx/>
              <a:buFont typeface="LucidaGrande" charset="0"/>
              <a:buNone/>
              <a:tabLst/>
              <a:defRPr sz="1400" b="0" i="0">
                <a:solidFill>
                  <a:schemeClr val="tx2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6075185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74" y="252027"/>
            <a:ext cx="1574499" cy="35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5171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Head +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320039" y="1398200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5" name="Group 3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8" name="Oval 3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Oval 36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3" name="Straight Connector 42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40" y="1104228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320040" y="2399117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20040" y="3725378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962298" y="1104228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24"/>
          </p:nvPr>
        </p:nvSpPr>
        <p:spPr>
          <a:xfrm>
            <a:off x="320039" y="2693090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5"/>
          </p:nvPr>
        </p:nvSpPr>
        <p:spPr>
          <a:xfrm>
            <a:off x="320039" y="4019351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26"/>
          </p:nvPr>
        </p:nvSpPr>
        <p:spPr>
          <a:xfrm>
            <a:off x="4962297" y="1398200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224416"/>
            <a:ext cx="9144000" cy="317737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ontent Placeholder 11"/>
          <p:cNvSpPr>
            <a:spLocks noGrp="1" noChangeAspect="1"/>
          </p:cNvSpPr>
          <p:nvPr>
            <p:ph sz="quarter" idx="18" hasCustomPrompt="1"/>
          </p:nvPr>
        </p:nvSpPr>
        <p:spPr>
          <a:xfrm>
            <a:off x="4568824" y="0"/>
            <a:ext cx="4575175" cy="3189666"/>
          </a:xfrm>
          <a:custGeom>
            <a:avLst/>
            <a:gdLst>
              <a:gd name="connsiteX0" fmla="*/ 0 w 4572000"/>
              <a:gd name="connsiteY0" fmla="*/ 0 h 2874638"/>
              <a:gd name="connsiteX1" fmla="*/ 4572000 w 4572000"/>
              <a:gd name="connsiteY1" fmla="*/ 0 h 2874638"/>
              <a:gd name="connsiteX2" fmla="*/ 4572000 w 4572000"/>
              <a:gd name="connsiteY2" fmla="*/ 2874638 h 2874638"/>
              <a:gd name="connsiteX3" fmla="*/ 0 w 4572000"/>
              <a:gd name="connsiteY3" fmla="*/ 2874638 h 2874638"/>
              <a:gd name="connsiteX4" fmla="*/ 0 w 4572000"/>
              <a:gd name="connsiteY4" fmla="*/ 0 h 287463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3175 w 4575175"/>
              <a:gd name="connsiteY3" fmla="*/ 2874638 h 2874638"/>
              <a:gd name="connsiteX4" fmla="*/ 0 w 4575175"/>
              <a:gd name="connsiteY4" fmla="*/ 2810743 h 2874638"/>
              <a:gd name="connsiteX5" fmla="*/ 3175 w 4575175"/>
              <a:gd name="connsiteY5" fmla="*/ 0 h 287463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53976 w 4575175"/>
              <a:gd name="connsiteY3" fmla="*/ 2874551 h 2874638"/>
              <a:gd name="connsiteX4" fmla="*/ 0 w 4575175"/>
              <a:gd name="connsiteY4" fmla="*/ 2842776 h 2874638"/>
              <a:gd name="connsiteX5" fmla="*/ 3175 w 4575175"/>
              <a:gd name="connsiteY5" fmla="*/ 0 h 28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5175" h="2874638">
                <a:moveTo>
                  <a:pt x="3175" y="0"/>
                </a:moveTo>
                <a:lnTo>
                  <a:pt x="4575175" y="0"/>
                </a:lnTo>
                <a:lnTo>
                  <a:pt x="4575175" y="2874638"/>
                </a:lnTo>
                <a:lnTo>
                  <a:pt x="53976" y="2874551"/>
                </a:lnTo>
                <a:cubicBezTo>
                  <a:pt x="48684" y="2849378"/>
                  <a:pt x="37042" y="2845951"/>
                  <a:pt x="0" y="2842776"/>
                </a:cubicBezTo>
                <a:cubicBezTo>
                  <a:pt x="1587" y="1437404"/>
                  <a:pt x="2117" y="936914"/>
                  <a:pt x="3175" y="0"/>
                </a:cubicBez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>
              <a:defRPr lang="en-US" sz="16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photo</a:t>
            </a:r>
            <a:r>
              <a:rPr lang="is-IS"/>
              <a:t>…</a:t>
            </a:r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40" y="806644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11573" y="83631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/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100616"/>
            <a:ext cx="3841413" cy="19777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915188" y="3591342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4915188" y="3885314"/>
            <a:ext cx="3841414" cy="22923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 flipH="1">
            <a:off x="0" y="3207040"/>
            <a:ext cx="9144000" cy="0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573051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76766" y="1"/>
            <a:ext cx="4567234" cy="64017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lt"/>
              </a:endParaRPr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40" y="3930053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11573" y="3207040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/>
                </a:solidFill>
                <a:latin typeface="+mn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4224024"/>
            <a:ext cx="3841413" cy="20767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915188" y="400147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4915188" y="694119"/>
            <a:ext cx="3841414" cy="56066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4572000" y="1"/>
            <a:ext cx="0" cy="6399212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1" y="1041"/>
            <a:ext cx="4556037" cy="3205999"/>
          </a:xfrm>
          <a:custGeom>
            <a:avLst/>
            <a:gdLst>
              <a:gd name="connsiteX0" fmla="*/ 0 w 4556037"/>
              <a:gd name="connsiteY0" fmla="*/ 0 h 3204459"/>
              <a:gd name="connsiteX1" fmla="*/ 4556037 w 4556037"/>
              <a:gd name="connsiteY1" fmla="*/ 0 h 3204459"/>
              <a:gd name="connsiteX2" fmla="*/ 4556037 w 4556037"/>
              <a:gd name="connsiteY2" fmla="*/ 3204459 h 3204459"/>
              <a:gd name="connsiteX3" fmla="*/ 0 w 4556037"/>
              <a:gd name="connsiteY3" fmla="*/ 3204459 h 3204459"/>
              <a:gd name="connsiteX4" fmla="*/ 0 w 4556037"/>
              <a:gd name="connsiteY4" fmla="*/ 0 h 3204459"/>
              <a:gd name="connsiteX0" fmla="*/ 0 w 4556037"/>
              <a:gd name="connsiteY0" fmla="*/ 0 h 3204459"/>
              <a:gd name="connsiteX1" fmla="*/ 4556037 w 4556037"/>
              <a:gd name="connsiteY1" fmla="*/ 0 h 3204459"/>
              <a:gd name="connsiteX2" fmla="*/ 4553338 w 4556037"/>
              <a:gd name="connsiteY2" fmla="*/ 3150016 h 3204459"/>
              <a:gd name="connsiteX3" fmla="*/ 4556037 w 4556037"/>
              <a:gd name="connsiteY3" fmla="*/ 3204459 h 3204459"/>
              <a:gd name="connsiteX4" fmla="*/ 0 w 4556037"/>
              <a:gd name="connsiteY4" fmla="*/ 3204459 h 3204459"/>
              <a:gd name="connsiteX5" fmla="*/ 0 w 4556037"/>
              <a:gd name="connsiteY5" fmla="*/ 0 h 320445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56037 w 4556037"/>
              <a:gd name="connsiteY3" fmla="*/ 3204459 h 3205999"/>
              <a:gd name="connsiteX4" fmla="*/ 4504819 w 4556037"/>
              <a:gd name="connsiteY4" fmla="*/ 3205999 h 3205999"/>
              <a:gd name="connsiteX5" fmla="*/ 0 w 4556037"/>
              <a:gd name="connsiteY5" fmla="*/ 3204459 h 3205999"/>
              <a:gd name="connsiteX6" fmla="*/ 0 w 4556037"/>
              <a:gd name="connsiteY6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048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048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048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175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56037" h="3205999">
                <a:moveTo>
                  <a:pt x="0" y="0"/>
                </a:moveTo>
                <a:lnTo>
                  <a:pt x="4556037" y="0"/>
                </a:lnTo>
                <a:cubicBezTo>
                  <a:pt x="4555137" y="1050005"/>
                  <a:pt x="4554238" y="2100011"/>
                  <a:pt x="4553338" y="3150016"/>
                </a:cubicBezTo>
                <a:cubicBezTo>
                  <a:pt x="4537165" y="3150016"/>
                  <a:pt x="4515030" y="3187338"/>
                  <a:pt x="4517519" y="3205999"/>
                </a:cubicBezTo>
                <a:lnTo>
                  <a:pt x="0" y="3204459"/>
                </a:lnTo>
                <a:lnTo>
                  <a:pt x="0" y="0"/>
                </a:ln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>
              <a:defRPr lang="en-US" sz="2400" noProof="0" dirty="0">
                <a:latin typeface="+mn-lt"/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insert photo</a:t>
            </a:r>
            <a:r>
              <a:rPr kumimoji="0" lang="is-I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1598645" y="1119674"/>
            <a:ext cx="7223727" cy="4043266"/>
          </a:xfrm>
          <a:prstGeom prst="rect">
            <a:avLst/>
          </a:prstGeom>
        </p:spPr>
        <p:txBody>
          <a:bodyPr lIns="0" tIns="0" rIns="0" bIns="0" anchor="ctr"/>
          <a:lstStyle>
            <a:lvl1pPr marL="228600" indent="-228600">
              <a:lnSpc>
                <a:spcPct val="100000"/>
              </a:lnSpc>
              <a:spcBef>
                <a:spcPts val="1600"/>
              </a:spcBef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tx1"/>
                </a:solidFill>
                <a:latin typeface="+mn-lt"/>
                <a:ea typeface="Avenir Heavy" charset="0"/>
                <a:cs typeface="Avenir Heavy" charset="0"/>
              </a:defRPr>
            </a:lvl1pPr>
            <a:lvl2pPr marL="658368" indent="-201168">
              <a:buClr>
                <a:schemeClr val="accent1"/>
              </a:buClr>
              <a:defRPr sz="11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81657748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-1"/>
            <a:ext cx="9144000" cy="32070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4915189" y="3587786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15188" y="3881758"/>
            <a:ext cx="3841413" cy="22447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lt"/>
              </a:endParaRPr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11573" y="83631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cxnSp>
        <p:nvCxnSpPr>
          <p:cNvPr id="43" name="Straight Connector 42"/>
          <p:cNvCxnSpPr/>
          <p:nvPr userDrawn="1"/>
        </p:nvCxnSpPr>
        <p:spPr>
          <a:xfrm flipH="1">
            <a:off x="0" y="3207040"/>
            <a:ext cx="9144000" cy="0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11"/>
          <p:cNvSpPr>
            <a:spLocks noGrp="1" noChangeAspect="1"/>
          </p:cNvSpPr>
          <p:nvPr>
            <p:ph sz="quarter" idx="19" hasCustomPrompt="1"/>
          </p:nvPr>
        </p:nvSpPr>
        <p:spPr>
          <a:xfrm>
            <a:off x="0" y="3226492"/>
            <a:ext cx="4572000" cy="3172722"/>
          </a:xfrm>
          <a:custGeom>
            <a:avLst/>
            <a:gdLst>
              <a:gd name="connsiteX0" fmla="*/ 0 w 4572000"/>
              <a:gd name="connsiteY0" fmla="*/ 0 h 2794750"/>
              <a:gd name="connsiteX1" fmla="*/ 4572000 w 4572000"/>
              <a:gd name="connsiteY1" fmla="*/ 0 h 2794750"/>
              <a:gd name="connsiteX2" fmla="*/ 4572000 w 4572000"/>
              <a:gd name="connsiteY2" fmla="*/ 2794750 h 2794750"/>
              <a:gd name="connsiteX3" fmla="*/ 0 w 4572000"/>
              <a:gd name="connsiteY3" fmla="*/ 2794750 h 2794750"/>
              <a:gd name="connsiteX4" fmla="*/ 0 w 4572000"/>
              <a:gd name="connsiteY4" fmla="*/ 0 h 2794750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72000 w 4572000"/>
              <a:gd name="connsiteY2" fmla="*/ 836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72000 w 4572000"/>
              <a:gd name="connsiteY2" fmla="*/ 836 h 2795586"/>
              <a:gd name="connsiteX3" fmla="*/ 4568825 w 4572000"/>
              <a:gd name="connsiteY3" fmla="*/ 38100 h 2795586"/>
              <a:gd name="connsiteX4" fmla="*/ 4572000 w 4572000"/>
              <a:gd name="connsiteY4" fmla="*/ 2795586 h 2795586"/>
              <a:gd name="connsiteX5" fmla="*/ 0 w 4572000"/>
              <a:gd name="connsiteY5" fmla="*/ 2795586 h 2795586"/>
              <a:gd name="connsiteX6" fmla="*/ 0 w 4572000"/>
              <a:gd name="connsiteY6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68825 w 4572000"/>
              <a:gd name="connsiteY2" fmla="*/ 38100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68825 w 4572000"/>
              <a:gd name="connsiteY2" fmla="*/ 38100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68825 w 4572000"/>
              <a:gd name="connsiteY2" fmla="*/ 38100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0 h 2794750"/>
              <a:gd name="connsiteX1" fmla="*/ 4521200 w 4572000"/>
              <a:gd name="connsiteY1" fmla="*/ 2336 h 2794750"/>
              <a:gd name="connsiteX2" fmla="*/ 4568825 w 4572000"/>
              <a:gd name="connsiteY2" fmla="*/ 37264 h 2794750"/>
              <a:gd name="connsiteX3" fmla="*/ 4572000 w 4572000"/>
              <a:gd name="connsiteY3" fmla="*/ 2794750 h 2794750"/>
              <a:gd name="connsiteX4" fmla="*/ 0 w 4572000"/>
              <a:gd name="connsiteY4" fmla="*/ 2794750 h 2794750"/>
              <a:gd name="connsiteX5" fmla="*/ 0 w 4572000"/>
              <a:gd name="connsiteY5" fmla="*/ 0 h 279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0" h="2794750">
                <a:moveTo>
                  <a:pt x="0" y="0"/>
                </a:moveTo>
                <a:lnTo>
                  <a:pt x="4521200" y="2336"/>
                </a:lnTo>
                <a:cubicBezTo>
                  <a:pt x="4520142" y="24561"/>
                  <a:pt x="4541308" y="37264"/>
                  <a:pt x="4568825" y="37264"/>
                </a:cubicBezTo>
                <a:cubicBezTo>
                  <a:pt x="4569883" y="956426"/>
                  <a:pt x="4570942" y="1875588"/>
                  <a:pt x="4572000" y="2794750"/>
                </a:cubicBezTo>
                <a:lnTo>
                  <a:pt x="0" y="2794750"/>
                </a:lnTo>
                <a:lnTo>
                  <a:pt x="0" y="0"/>
                </a:ln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 algn="l">
              <a:defRPr lang="en-US" sz="1400" i="1" baseline="0" dirty="0">
                <a:solidFill>
                  <a:schemeClr val="accent5"/>
                </a:solidFill>
                <a:latin typeface="+mn-lt"/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photo</a:t>
            </a:r>
            <a:r>
              <a:rPr lang="is-IS"/>
              <a:t>…</a:t>
            </a:r>
            <a:endParaRPr lang="en-US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326390" y="806301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6390" y="1100273"/>
            <a:ext cx="3841414" cy="2008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 userDrawn="1"/>
        </p:nvSpPr>
        <p:spPr>
          <a:xfrm>
            <a:off x="0" y="1"/>
            <a:ext cx="4574384" cy="64017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lt"/>
              </a:endParaRPr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4572000" y="1"/>
            <a:ext cx="0" cy="6399212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311573" y="83631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26390" y="806301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326390" y="1100272"/>
            <a:ext cx="3841414" cy="5026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4915189" y="3587786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4915188" y="3881758"/>
            <a:ext cx="3841413" cy="22447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 Roman" charset="0"/>
                <a:cs typeface="Avenir Roman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Content Placeholder 11"/>
          <p:cNvSpPr>
            <a:spLocks noGrp="1" noChangeAspect="1"/>
          </p:cNvSpPr>
          <p:nvPr>
            <p:ph sz="quarter" idx="18" hasCustomPrompt="1"/>
          </p:nvPr>
        </p:nvSpPr>
        <p:spPr>
          <a:xfrm>
            <a:off x="4587883" y="0"/>
            <a:ext cx="4556117" cy="3189666"/>
          </a:xfrm>
          <a:custGeom>
            <a:avLst/>
            <a:gdLst>
              <a:gd name="connsiteX0" fmla="*/ 0 w 4572000"/>
              <a:gd name="connsiteY0" fmla="*/ 0 h 2874638"/>
              <a:gd name="connsiteX1" fmla="*/ 4572000 w 4572000"/>
              <a:gd name="connsiteY1" fmla="*/ 0 h 2874638"/>
              <a:gd name="connsiteX2" fmla="*/ 4572000 w 4572000"/>
              <a:gd name="connsiteY2" fmla="*/ 2874638 h 2874638"/>
              <a:gd name="connsiteX3" fmla="*/ 0 w 4572000"/>
              <a:gd name="connsiteY3" fmla="*/ 2874638 h 2874638"/>
              <a:gd name="connsiteX4" fmla="*/ 0 w 4572000"/>
              <a:gd name="connsiteY4" fmla="*/ 0 h 287463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3175 w 4575175"/>
              <a:gd name="connsiteY3" fmla="*/ 2874638 h 2874638"/>
              <a:gd name="connsiteX4" fmla="*/ 0 w 4575175"/>
              <a:gd name="connsiteY4" fmla="*/ 2810743 h 2874638"/>
              <a:gd name="connsiteX5" fmla="*/ 3175 w 4575175"/>
              <a:gd name="connsiteY5" fmla="*/ 0 h 287463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53976 w 4575175"/>
              <a:gd name="connsiteY3" fmla="*/ 2874551 h 2874638"/>
              <a:gd name="connsiteX4" fmla="*/ 0 w 4575175"/>
              <a:gd name="connsiteY4" fmla="*/ 2842776 h 2874638"/>
              <a:gd name="connsiteX5" fmla="*/ 3175 w 4575175"/>
              <a:gd name="connsiteY5" fmla="*/ 0 h 28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5175" h="2874638">
                <a:moveTo>
                  <a:pt x="3175" y="0"/>
                </a:moveTo>
                <a:lnTo>
                  <a:pt x="4575175" y="0"/>
                </a:lnTo>
                <a:lnTo>
                  <a:pt x="4575175" y="2874638"/>
                </a:lnTo>
                <a:lnTo>
                  <a:pt x="53976" y="2874551"/>
                </a:lnTo>
                <a:cubicBezTo>
                  <a:pt x="48684" y="2849378"/>
                  <a:pt x="37042" y="2845951"/>
                  <a:pt x="0" y="2842776"/>
                </a:cubicBezTo>
                <a:cubicBezTo>
                  <a:pt x="1587" y="1437404"/>
                  <a:pt x="2117" y="936914"/>
                  <a:pt x="3175" y="0"/>
                </a:cubicBez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>
              <a:defRPr lang="en-US" sz="16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photo</a:t>
            </a:r>
            <a:r>
              <a:rPr lang="is-IS"/>
              <a:t>…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E1B621-F2D9-456F-B721-D0E91A278359}"/>
              </a:ext>
            </a:extLst>
          </p:cNvPr>
          <p:cNvSpPr txBox="1"/>
          <p:nvPr userDrawn="1"/>
        </p:nvSpPr>
        <p:spPr>
          <a:xfrm>
            <a:off x="1379095" y="1049311"/>
            <a:ext cx="5898630" cy="36276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en-US" sz="1400">
              <a:latin typeface="+mn-lt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3899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39" y="1119673"/>
            <a:ext cx="8502333" cy="5065588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0039" y="5819919"/>
            <a:ext cx="8502333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800" b="0" i="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26390" y="1119671"/>
            <a:ext cx="8495982" cy="4661462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1035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Text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811162" y="5819919"/>
            <a:ext cx="5011210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800" b="0" i="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811162" y="1119671"/>
            <a:ext cx="5011209" cy="4661462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119672"/>
            <a:ext cx="3232859" cy="4661461"/>
          </a:xfrm>
          <a:prstGeom prst="rect">
            <a:avLst/>
          </a:prstGeom>
        </p:spPr>
        <p:txBody>
          <a:bodyPr lIns="0" tIns="0" rIns="0" bIns="0" anchor="ctr"/>
          <a:lstStyle>
            <a:lvl1pPr marL="228600" indent="-228600" algn="l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147023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5" name="Group 3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8" name="Oval 3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Oval 36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3" name="Straight Connector 42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522696"/>
            <a:ext cx="3860075" cy="46065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962298" y="1522696"/>
            <a:ext cx="3860075" cy="4606579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26390" y="1065496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  <p:sp>
        <p:nvSpPr>
          <p:cNvPr id="33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962298" y="1065496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426792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1" name="Group 20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2" name="Group 21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5" name="Oval 24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Oval 22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7" name="Straight Connector 36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20040" y="3341565"/>
            <a:ext cx="8823960" cy="0"/>
          </a:xfrm>
          <a:prstGeom prst="line">
            <a:avLst/>
          </a:prstGeom>
          <a:ln w="15875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39" y="1063691"/>
            <a:ext cx="5241005" cy="223262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0" i="0" spc="-50" baseline="0">
                <a:solidFill>
                  <a:schemeClr val="accent1"/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Divider Slide</a:t>
            </a:r>
          </a:p>
        </p:txBody>
      </p:sp>
    </p:spTree>
    <p:extLst>
      <p:ext uri="{BB962C8B-B14F-4D97-AF65-F5344CB8AC3E}">
        <p14:creationId xmlns:p14="http://schemas.microsoft.com/office/powerpoint/2010/main" val="179802370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7147119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09236" y="6585626"/>
            <a:ext cx="155448" cy="123111"/>
          </a:xfrm>
          <a:prstGeom prst="rect">
            <a:avLst/>
          </a:prstGeom>
        </p:spPr>
        <p:txBody>
          <a:bodyPr wrap="none" lIns="0" tIns="0" rIns="0" bIns="0"/>
          <a:lstStyle>
            <a:lvl1pPr algn="ctr">
              <a:defRPr lang="en-US" sz="800" b="1" i="0" smtClean="0">
                <a:solidFill>
                  <a:schemeClr val="tx2">
                    <a:lumMod val="20000"/>
                    <a:lumOff val="80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564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2" r:id="rId2"/>
    <p:sldLayoutId id="2147483671" r:id="rId3"/>
    <p:sldLayoutId id="2147483695" r:id="rId4"/>
    <p:sldLayoutId id="2147483687" r:id="rId5"/>
    <p:sldLayoutId id="2147483688" r:id="rId6"/>
    <p:sldLayoutId id="2147483686" r:id="rId7"/>
    <p:sldLayoutId id="2147483684" r:id="rId8"/>
    <p:sldLayoutId id="2147483681" r:id="rId9"/>
    <p:sldLayoutId id="2147483683" r:id="rId10"/>
    <p:sldLayoutId id="2147483690" r:id="rId11"/>
    <p:sldLayoutId id="2147483689" r:id="rId12"/>
    <p:sldLayoutId id="2147483685" r:id="rId13"/>
    <p:sldLayoutId id="2147483680" r:id="rId14"/>
    <p:sldLayoutId id="2147483679" r:id="rId15"/>
    <p:sldLayoutId id="2147483691" r:id="rId16"/>
    <p:sldLayoutId id="2147483700" r:id="rId17"/>
    <p:sldLayoutId id="2147483693" r:id="rId18"/>
    <p:sldLayoutId id="2147483698" r:id="rId19"/>
    <p:sldLayoutId id="2147483697" r:id="rId20"/>
    <p:sldLayoutId id="2147483699" r:id="rId2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37019" y="2963005"/>
            <a:ext cx="8756847" cy="465995"/>
          </a:xfrm>
        </p:spPr>
        <p:txBody>
          <a:bodyPr/>
          <a:lstStyle/>
          <a:p>
            <a:r>
              <a:rPr lang="en-CA" sz="2800" dirty="0">
                <a:latin typeface="Calibri" panose="020F0502020204030204" pitchFamily="34" charset="0"/>
                <a:cs typeface="Calibri" panose="020F0502020204030204" pitchFamily="34" charset="0"/>
              </a:rPr>
              <a:t>The Vital Importance of Standards-Based Satellite IoT Technology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4270DF-9BAE-A143-83CE-D1BD2189730D}"/>
              </a:ext>
            </a:extLst>
          </p:cNvPr>
          <p:cNvSpPr/>
          <p:nvPr/>
        </p:nvSpPr>
        <p:spPr>
          <a:xfrm>
            <a:off x="137019" y="12074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3GPP TSG RAN#86</a:t>
            </a:r>
          </a:p>
          <a:p>
            <a:r>
              <a:rPr lang="en-US" dirty="0" err="1"/>
              <a:t>Sitges</a:t>
            </a:r>
            <a:r>
              <a:rPr lang="en-US" dirty="0"/>
              <a:t>, Spain</a:t>
            </a:r>
          </a:p>
          <a:p>
            <a:r>
              <a:rPr lang="en-US" dirty="0"/>
              <a:t>December 9</a:t>
            </a:r>
            <a:r>
              <a:rPr lang="en-US" baseline="30000" dirty="0"/>
              <a:t>th</a:t>
            </a:r>
            <a:r>
              <a:rPr lang="en-US" dirty="0"/>
              <a:t> -12</a:t>
            </a:r>
            <a:r>
              <a:rPr lang="en-US" baseline="30000" dirty="0"/>
              <a:t>th</a:t>
            </a:r>
            <a:r>
              <a:rPr lang="en-US" dirty="0"/>
              <a:t> , 2019</a:t>
            </a:r>
          </a:p>
          <a:p>
            <a:r>
              <a:rPr lang="en-GB" dirty="0"/>
              <a:t>A.I. 9.1.1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AD35A2-BA1E-9B46-A5BA-B6EC8E25710A}"/>
              </a:ext>
            </a:extLst>
          </p:cNvPr>
          <p:cNvSpPr txBox="1"/>
          <p:nvPr/>
        </p:nvSpPr>
        <p:spPr>
          <a:xfrm>
            <a:off x="6986114" y="190000"/>
            <a:ext cx="1907752" cy="25181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dirty="0"/>
              <a:t>RP-193105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3A92CCC-0DDB-0044-9845-75F199199AB9}"/>
              </a:ext>
            </a:extLst>
          </p:cNvPr>
          <p:cNvSpPr txBox="1">
            <a:spLocks/>
          </p:cNvSpPr>
          <p:nvPr/>
        </p:nvSpPr>
        <p:spPr>
          <a:xfrm>
            <a:off x="759655" y="5041900"/>
            <a:ext cx="8018585" cy="465995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2400" b="0" i="0" kern="1200" spc="-80" baseline="0" smtClean="0">
                <a:solidFill>
                  <a:schemeClr val="tx1"/>
                </a:solidFill>
                <a:latin typeface="+mj-lt"/>
                <a:ea typeface="Avenir Medium" charset="0"/>
                <a:cs typeface="Avenir Medium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spc="-100" baseline="0" smtClean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000" kern="1200" spc="-100" baseline="0" smtClean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800" kern="1200" spc="-100" baseline="0" smtClean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800" kern="1200" spc="-100" baseline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000" dirty="0">
                <a:latin typeface="Calibri" panose="020F0502020204030204" pitchFamily="34" charset="0"/>
                <a:cs typeface="Calibri" panose="020F0502020204030204" pitchFamily="34" charset="0"/>
              </a:rPr>
              <a:t>Ligado Networks, Hughes Network Systems, Sequans, MediaTek, Eutelsat</a:t>
            </a:r>
          </a:p>
        </p:txBody>
      </p:sp>
    </p:spTree>
    <p:extLst>
      <p:ext uri="{BB962C8B-B14F-4D97-AF65-F5344CB8AC3E}">
        <p14:creationId xmlns:p14="http://schemas.microsoft.com/office/powerpoint/2010/main" val="159048937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3216DB-69EC-4BC5-BFC7-5F792EFC5B6E}"/>
              </a:ext>
            </a:extLst>
          </p:cNvPr>
          <p:cNvSpPr/>
          <p:nvPr/>
        </p:nvSpPr>
        <p:spPr>
          <a:xfrm>
            <a:off x="4765272" y="798021"/>
            <a:ext cx="4058688" cy="549168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Chart 40">
            <a:extLst>
              <a:ext uri="{FF2B5EF4-FFF2-40B4-BE49-F238E27FC236}">
                <a16:creationId xmlns:a16="http://schemas.microsoft.com/office/drawing/2014/main" id="{6CB74DA3-C995-D84A-9B59-D700A8BF0736}"/>
              </a:ext>
            </a:extLst>
          </p:cNvPr>
          <p:cNvGraphicFramePr>
            <a:graphicFrameLocks/>
          </p:cNvGraphicFramePr>
          <p:nvPr/>
        </p:nvGraphicFramePr>
        <p:xfrm>
          <a:off x="4969963" y="3665729"/>
          <a:ext cx="2370027" cy="2457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413F18-AA91-4398-B18A-9E4538CBED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Standards-Based Technology for Satellite IoT Vitally Enhances a Large Market Opportunity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9246D1-8276-4B37-B769-0341399264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2CD97D-EAF8-4D37-AA70-7C4712076550}" type="slidenum">
              <a:rPr lang="uk-UA" smtClean="0"/>
              <a:pPr/>
              <a:t>2</a:t>
            </a:fld>
            <a:endParaRPr lang="uk-U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1E8756-A1E7-4346-BA91-8638C3E3F541}"/>
              </a:ext>
            </a:extLst>
          </p:cNvPr>
          <p:cNvSpPr/>
          <p:nvPr/>
        </p:nvSpPr>
        <p:spPr>
          <a:xfrm>
            <a:off x="320040" y="798022"/>
            <a:ext cx="4058689" cy="549168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6">
            <a:extLst>
              <a:ext uri="{FF2B5EF4-FFF2-40B4-BE49-F238E27FC236}">
                <a16:creationId xmlns:a16="http://schemas.microsoft.com/office/drawing/2014/main" id="{67323689-B840-4881-8D82-0217680A04E4}"/>
              </a:ext>
            </a:extLst>
          </p:cNvPr>
          <p:cNvSpPr/>
          <p:nvPr/>
        </p:nvSpPr>
        <p:spPr>
          <a:xfrm>
            <a:off x="1131990" y="4641455"/>
            <a:ext cx="3167651" cy="842267"/>
          </a:xfrm>
          <a:custGeom>
            <a:avLst/>
            <a:gdLst>
              <a:gd name="connsiteX0" fmla="*/ 0 w 7290833"/>
              <a:gd name="connsiteY0" fmla="*/ 0 h 868680"/>
              <a:gd name="connsiteX1" fmla="*/ 6466857 w 7290833"/>
              <a:gd name="connsiteY1" fmla="*/ 0 h 868680"/>
              <a:gd name="connsiteX2" fmla="*/ 6865884 w 7290833"/>
              <a:gd name="connsiteY2" fmla="*/ 0 h 868680"/>
              <a:gd name="connsiteX3" fmla="*/ 7064466 w 7290833"/>
              <a:gd name="connsiteY3" fmla="*/ 0 h 868680"/>
              <a:gd name="connsiteX4" fmla="*/ 7290833 w 7290833"/>
              <a:gd name="connsiteY4" fmla="*/ 433793 h 868680"/>
              <a:gd name="connsiteX5" fmla="*/ 7064466 w 7290833"/>
              <a:gd name="connsiteY5" fmla="*/ 867585 h 868680"/>
              <a:gd name="connsiteX6" fmla="*/ 6865884 w 7290833"/>
              <a:gd name="connsiteY6" fmla="*/ 867585 h 868680"/>
              <a:gd name="connsiteX7" fmla="*/ 6865884 w 7290833"/>
              <a:gd name="connsiteY7" fmla="*/ 868680 h 868680"/>
              <a:gd name="connsiteX8" fmla="*/ 0 w 7290833"/>
              <a:gd name="connsiteY8" fmla="*/ 868680 h 868680"/>
              <a:gd name="connsiteX9" fmla="*/ 0 w 7290833"/>
              <a:gd name="connsiteY9" fmla="*/ 867586 h 868680"/>
              <a:gd name="connsiteX10" fmla="*/ 16004 w 7290833"/>
              <a:gd name="connsiteY10" fmla="*/ 867586 h 868680"/>
              <a:gd name="connsiteX11" fmla="*/ 242370 w 7290833"/>
              <a:gd name="connsiteY11" fmla="*/ 433794 h 868680"/>
              <a:gd name="connsiteX12" fmla="*/ 16004 w 7290833"/>
              <a:gd name="connsiteY12" fmla="*/ 1 h 868680"/>
              <a:gd name="connsiteX13" fmla="*/ 0 w 7290833"/>
              <a:gd name="connsiteY13" fmla="*/ 1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90833" h="868680">
                <a:moveTo>
                  <a:pt x="0" y="0"/>
                </a:moveTo>
                <a:lnTo>
                  <a:pt x="6466857" y="0"/>
                </a:lnTo>
                <a:lnTo>
                  <a:pt x="6865884" y="0"/>
                </a:lnTo>
                <a:lnTo>
                  <a:pt x="7064466" y="0"/>
                </a:lnTo>
                <a:lnTo>
                  <a:pt x="7290833" y="433793"/>
                </a:lnTo>
                <a:lnTo>
                  <a:pt x="7064466" y="867585"/>
                </a:lnTo>
                <a:lnTo>
                  <a:pt x="6865884" y="867585"/>
                </a:lnTo>
                <a:lnTo>
                  <a:pt x="6865884" y="868680"/>
                </a:lnTo>
                <a:lnTo>
                  <a:pt x="0" y="868680"/>
                </a:lnTo>
                <a:lnTo>
                  <a:pt x="0" y="867586"/>
                </a:lnTo>
                <a:lnTo>
                  <a:pt x="16004" y="867586"/>
                </a:lnTo>
                <a:lnTo>
                  <a:pt x="242370" y="433794"/>
                </a:lnTo>
                <a:lnTo>
                  <a:pt x="16004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05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592CAA52-1415-43F9-A697-94ABE42F8118}"/>
              </a:ext>
            </a:extLst>
          </p:cNvPr>
          <p:cNvSpPr/>
          <p:nvPr/>
        </p:nvSpPr>
        <p:spPr>
          <a:xfrm>
            <a:off x="387130" y="4644840"/>
            <a:ext cx="966423" cy="831273"/>
          </a:xfrm>
          <a:prstGeom prst="hexag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8" name="Freeform: Shape 4">
            <a:extLst>
              <a:ext uri="{FF2B5EF4-FFF2-40B4-BE49-F238E27FC236}">
                <a16:creationId xmlns:a16="http://schemas.microsoft.com/office/drawing/2014/main" id="{9057D40A-3E67-4F47-A1ED-77116B3DF523}"/>
              </a:ext>
            </a:extLst>
          </p:cNvPr>
          <p:cNvSpPr/>
          <p:nvPr/>
        </p:nvSpPr>
        <p:spPr>
          <a:xfrm>
            <a:off x="1131991" y="1704406"/>
            <a:ext cx="3138522" cy="831273"/>
          </a:xfrm>
          <a:custGeom>
            <a:avLst/>
            <a:gdLst>
              <a:gd name="connsiteX0" fmla="*/ 0 w 7290833"/>
              <a:gd name="connsiteY0" fmla="*/ 0 h 868680"/>
              <a:gd name="connsiteX1" fmla="*/ 6466857 w 7290833"/>
              <a:gd name="connsiteY1" fmla="*/ 0 h 868680"/>
              <a:gd name="connsiteX2" fmla="*/ 6865884 w 7290833"/>
              <a:gd name="connsiteY2" fmla="*/ 0 h 868680"/>
              <a:gd name="connsiteX3" fmla="*/ 7064466 w 7290833"/>
              <a:gd name="connsiteY3" fmla="*/ 0 h 868680"/>
              <a:gd name="connsiteX4" fmla="*/ 7290833 w 7290833"/>
              <a:gd name="connsiteY4" fmla="*/ 433793 h 868680"/>
              <a:gd name="connsiteX5" fmla="*/ 7064466 w 7290833"/>
              <a:gd name="connsiteY5" fmla="*/ 867585 h 868680"/>
              <a:gd name="connsiteX6" fmla="*/ 6865884 w 7290833"/>
              <a:gd name="connsiteY6" fmla="*/ 867585 h 868680"/>
              <a:gd name="connsiteX7" fmla="*/ 6865884 w 7290833"/>
              <a:gd name="connsiteY7" fmla="*/ 868680 h 868680"/>
              <a:gd name="connsiteX8" fmla="*/ 0 w 7290833"/>
              <a:gd name="connsiteY8" fmla="*/ 868680 h 868680"/>
              <a:gd name="connsiteX9" fmla="*/ 0 w 7290833"/>
              <a:gd name="connsiteY9" fmla="*/ 867586 h 868680"/>
              <a:gd name="connsiteX10" fmla="*/ 16004 w 7290833"/>
              <a:gd name="connsiteY10" fmla="*/ 867586 h 868680"/>
              <a:gd name="connsiteX11" fmla="*/ 242370 w 7290833"/>
              <a:gd name="connsiteY11" fmla="*/ 433794 h 868680"/>
              <a:gd name="connsiteX12" fmla="*/ 16004 w 7290833"/>
              <a:gd name="connsiteY12" fmla="*/ 1 h 868680"/>
              <a:gd name="connsiteX13" fmla="*/ 0 w 7290833"/>
              <a:gd name="connsiteY13" fmla="*/ 1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90833" h="868680">
                <a:moveTo>
                  <a:pt x="0" y="0"/>
                </a:moveTo>
                <a:lnTo>
                  <a:pt x="6466857" y="0"/>
                </a:lnTo>
                <a:lnTo>
                  <a:pt x="6865884" y="0"/>
                </a:lnTo>
                <a:lnTo>
                  <a:pt x="7064466" y="0"/>
                </a:lnTo>
                <a:lnTo>
                  <a:pt x="7290833" y="433793"/>
                </a:lnTo>
                <a:lnTo>
                  <a:pt x="7064466" y="867585"/>
                </a:lnTo>
                <a:lnTo>
                  <a:pt x="6865884" y="867585"/>
                </a:lnTo>
                <a:lnTo>
                  <a:pt x="6865884" y="868680"/>
                </a:lnTo>
                <a:lnTo>
                  <a:pt x="0" y="868680"/>
                </a:lnTo>
                <a:lnTo>
                  <a:pt x="0" y="867586"/>
                </a:lnTo>
                <a:lnTo>
                  <a:pt x="16004" y="867586"/>
                </a:lnTo>
                <a:lnTo>
                  <a:pt x="242370" y="433794"/>
                </a:lnTo>
                <a:lnTo>
                  <a:pt x="16004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0" rIns="182880" rtlCol="0" anchor="ctr"/>
          <a:lstStyle/>
          <a:p>
            <a:endParaRPr lang="en-US" sz="1050" b="1">
              <a:solidFill>
                <a:schemeClr val="tx1"/>
              </a:solidFill>
            </a:endParaRPr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1F1A78B0-2AFE-4794-B2AE-F514EF4FA2F8}"/>
              </a:ext>
            </a:extLst>
          </p:cNvPr>
          <p:cNvSpPr/>
          <p:nvPr/>
        </p:nvSpPr>
        <p:spPr>
          <a:xfrm>
            <a:off x="1131990" y="3234895"/>
            <a:ext cx="3138521" cy="831273"/>
          </a:xfrm>
          <a:custGeom>
            <a:avLst/>
            <a:gdLst>
              <a:gd name="connsiteX0" fmla="*/ 0 w 7290833"/>
              <a:gd name="connsiteY0" fmla="*/ 0 h 868680"/>
              <a:gd name="connsiteX1" fmla="*/ 6466857 w 7290833"/>
              <a:gd name="connsiteY1" fmla="*/ 0 h 868680"/>
              <a:gd name="connsiteX2" fmla="*/ 6865884 w 7290833"/>
              <a:gd name="connsiteY2" fmla="*/ 0 h 868680"/>
              <a:gd name="connsiteX3" fmla="*/ 7064466 w 7290833"/>
              <a:gd name="connsiteY3" fmla="*/ 0 h 868680"/>
              <a:gd name="connsiteX4" fmla="*/ 7290833 w 7290833"/>
              <a:gd name="connsiteY4" fmla="*/ 433793 h 868680"/>
              <a:gd name="connsiteX5" fmla="*/ 7064466 w 7290833"/>
              <a:gd name="connsiteY5" fmla="*/ 867585 h 868680"/>
              <a:gd name="connsiteX6" fmla="*/ 6865884 w 7290833"/>
              <a:gd name="connsiteY6" fmla="*/ 867585 h 868680"/>
              <a:gd name="connsiteX7" fmla="*/ 6865884 w 7290833"/>
              <a:gd name="connsiteY7" fmla="*/ 868680 h 868680"/>
              <a:gd name="connsiteX8" fmla="*/ 0 w 7290833"/>
              <a:gd name="connsiteY8" fmla="*/ 868680 h 868680"/>
              <a:gd name="connsiteX9" fmla="*/ 0 w 7290833"/>
              <a:gd name="connsiteY9" fmla="*/ 867586 h 868680"/>
              <a:gd name="connsiteX10" fmla="*/ 16004 w 7290833"/>
              <a:gd name="connsiteY10" fmla="*/ 867586 h 868680"/>
              <a:gd name="connsiteX11" fmla="*/ 242370 w 7290833"/>
              <a:gd name="connsiteY11" fmla="*/ 433794 h 868680"/>
              <a:gd name="connsiteX12" fmla="*/ 16004 w 7290833"/>
              <a:gd name="connsiteY12" fmla="*/ 1 h 868680"/>
              <a:gd name="connsiteX13" fmla="*/ 0 w 7290833"/>
              <a:gd name="connsiteY13" fmla="*/ 1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90833" h="868680">
                <a:moveTo>
                  <a:pt x="0" y="0"/>
                </a:moveTo>
                <a:lnTo>
                  <a:pt x="6466857" y="0"/>
                </a:lnTo>
                <a:lnTo>
                  <a:pt x="6865884" y="0"/>
                </a:lnTo>
                <a:lnTo>
                  <a:pt x="7064466" y="0"/>
                </a:lnTo>
                <a:lnTo>
                  <a:pt x="7290833" y="433793"/>
                </a:lnTo>
                <a:lnTo>
                  <a:pt x="7064466" y="867585"/>
                </a:lnTo>
                <a:lnTo>
                  <a:pt x="6865884" y="867585"/>
                </a:lnTo>
                <a:lnTo>
                  <a:pt x="6865884" y="868680"/>
                </a:lnTo>
                <a:lnTo>
                  <a:pt x="0" y="868680"/>
                </a:lnTo>
                <a:lnTo>
                  <a:pt x="0" y="867586"/>
                </a:lnTo>
                <a:lnTo>
                  <a:pt x="16004" y="867586"/>
                </a:lnTo>
                <a:lnTo>
                  <a:pt x="242370" y="433794"/>
                </a:lnTo>
                <a:lnTo>
                  <a:pt x="16004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050" b="1">
              <a:solidFill>
                <a:schemeClr val="tx1"/>
              </a:solidFill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31D49784-98F4-4EFF-AA55-0095C8FF4405}"/>
              </a:ext>
            </a:extLst>
          </p:cNvPr>
          <p:cNvSpPr/>
          <p:nvPr/>
        </p:nvSpPr>
        <p:spPr>
          <a:xfrm>
            <a:off x="387130" y="1704406"/>
            <a:ext cx="966423" cy="831273"/>
          </a:xfrm>
          <a:prstGeom prst="hexag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5B59E898-F8BF-4C3D-85AB-14D3D3405E93}"/>
              </a:ext>
            </a:extLst>
          </p:cNvPr>
          <p:cNvSpPr/>
          <p:nvPr/>
        </p:nvSpPr>
        <p:spPr>
          <a:xfrm>
            <a:off x="387130" y="3230960"/>
            <a:ext cx="966423" cy="831273"/>
          </a:xfrm>
          <a:prstGeom prst="hexag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78D2D2-41DE-4985-8329-293E1D3FFE07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23042" y="1859340"/>
            <a:ext cx="502920" cy="5029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64A714-D659-4723-8405-142EF4BC25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881" y="4809016"/>
            <a:ext cx="502920" cy="50292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C666AA3-881E-4349-A858-924DFD21AFD5}"/>
              </a:ext>
            </a:extLst>
          </p:cNvPr>
          <p:cNvSpPr txBox="1">
            <a:spLocks/>
          </p:cNvSpPr>
          <p:nvPr/>
        </p:nvSpPr>
        <p:spPr>
          <a:xfrm>
            <a:off x="1015607" y="3230960"/>
            <a:ext cx="3142407" cy="83677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LucidaGrande" charset="0"/>
              <a:buChar char="●"/>
              <a:defRPr sz="1100" b="0" i="0" kern="120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LucidaGrande" charset="0"/>
              <a:buChar char="→"/>
              <a:defRPr sz="10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.AppleSystemUIFont" charset="-120"/>
              <a:buChar char="–"/>
              <a:defRPr sz="9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.AppleSystemUIFont" charset="-120"/>
              <a:buChar char="-"/>
              <a:defRPr sz="8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b="1">
                <a:solidFill>
                  <a:schemeClr val="tx1"/>
                </a:solidFill>
                <a:latin typeface="Arial"/>
                <a:cs typeface="Arial"/>
              </a:rPr>
              <a:t>“Network of Networks” Required for IoT</a:t>
            </a:r>
          </a:p>
          <a:p>
            <a:pPr marL="622300" lvl="1" indent="-165100"/>
            <a:r>
              <a:rPr lang="en-US" sz="1000">
                <a:solidFill>
                  <a:schemeClr val="tx1"/>
                </a:solidFill>
                <a:latin typeface="Arial"/>
                <a:cs typeface="Arial"/>
              </a:rPr>
              <a:t>Satellite delivers network redundancy and extended coverage for highest-value use cases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AB74064-E548-4B11-AF29-ECEEBB750333}"/>
              </a:ext>
            </a:extLst>
          </p:cNvPr>
          <p:cNvSpPr/>
          <p:nvPr/>
        </p:nvSpPr>
        <p:spPr>
          <a:xfrm>
            <a:off x="5609320" y="1296605"/>
            <a:ext cx="25282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en-US" sz="1050" b="1"/>
              <a:t>Global Cellular IoT Ending Connections (B)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FD6004-EAB5-4B10-A522-6CC963033F61}"/>
              </a:ext>
            </a:extLst>
          </p:cNvPr>
          <p:cNvSpPr/>
          <p:nvPr/>
        </p:nvSpPr>
        <p:spPr>
          <a:xfrm>
            <a:off x="320040" y="796239"/>
            <a:ext cx="4058689" cy="499298"/>
          </a:xfrm>
          <a:prstGeom prst="rect">
            <a:avLst/>
          </a:prstGeom>
          <a:solidFill>
            <a:srgbClr val="0070C0"/>
          </a:solidFill>
          <a:ln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ea typeface="Avenir Book" charset="0"/>
                <a:cs typeface="Avenir Book" charset="0"/>
              </a:rPr>
              <a:t>Rationale for Standardizing Satellite 3GPP IoT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1ABD1DF-57F0-42F2-8412-C2FD3B73E228}"/>
              </a:ext>
            </a:extLst>
          </p:cNvPr>
          <p:cNvSpPr/>
          <p:nvPr/>
        </p:nvSpPr>
        <p:spPr>
          <a:xfrm>
            <a:off x="4765272" y="808845"/>
            <a:ext cx="4058688" cy="486691"/>
          </a:xfrm>
          <a:prstGeom prst="rect">
            <a:avLst/>
          </a:prstGeom>
          <a:solidFill>
            <a:srgbClr val="0070C0"/>
          </a:solidFill>
          <a:ln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ea typeface="Avenir Book" charset="0"/>
                <a:cs typeface="Avenir Book" charset="0"/>
              </a:rPr>
              <a:t>Market Opportunity for Standards-Based 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en-US" sz="1200" b="1">
                <a:solidFill>
                  <a:schemeClr val="bg1"/>
                </a:solidFill>
                <a:ea typeface="Avenir Book" charset="0"/>
                <a:cs typeface="Avenir Book" charset="0"/>
              </a:rPr>
              <a:t>Satellite 3GPP IoT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Down Arrow 2">
            <a:extLst>
              <a:ext uri="{FF2B5EF4-FFF2-40B4-BE49-F238E27FC236}">
                <a16:creationId xmlns:a16="http://schemas.microsoft.com/office/drawing/2014/main" id="{33E0F283-2EF4-41AF-B885-C17F409E039F}"/>
              </a:ext>
            </a:extLst>
          </p:cNvPr>
          <p:cNvSpPr/>
          <p:nvPr/>
        </p:nvSpPr>
        <p:spPr>
          <a:xfrm>
            <a:off x="6343893" y="3387873"/>
            <a:ext cx="901446" cy="315220"/>
          </a:xfrm>
          <a:prstGeom prst="down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4">
            <a:extLst>
              <a:ext uri="{FF2B5EF4-FFF2-40B4-BE49-F238E27FC236}">
                <a16:creationId xmlns:a16="http://schemas.microsoft.com/office/drawing/2014/main" id="{5DE612B9-DE9A-4698-AC72-68E8235C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89" y="3372276"/>
            <a:ext cx="684705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1B3359FE-71DE-4E52-8DAF-11417B32A72F}"/>
              </a:ext>
            </a:extLst>
          </p:cNvPr>
          <p:cNvSpPr txBox="1">
            <a:spLocks/>
          </p:cNvSpPr>
          <p:nvPr/>
        </p:nvSpPr>
        <p:spPr>
          <a:xfrm>
            <a:off x="984149" y="1717479"/>
            <a:ext cx="3142407" cy="83677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LucidaGrande" charset="0"/>
              <a:buChar char="●"/>
              <a:defRPr sz="1100" b="0" i="0" kern="120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LucidaGrande" charset="0"/>
              <a:buChar char="→"/>
              <a:defRPr sz="10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.AppleSystemUIFont" charset="-120"/>
              <a:buChar char="–"/>
              <a:defRPr sz="9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.AppleSystemUIFont" charset="-120"/>
              <a:buChar char="-"/>
              <a:defRPr sz="8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b="1">
                <a:solidFill>
                  <a:schemeClr val="tx1"/>
                </a:solidFill>
              </a:rPr>
              <a:t>3GPP IoT Service Deployments</a:t>
            </a:r>
          </a:p>
          <a:p>
            <a:pPr marL="622300" lvl="1" indent="-165100"/>
            <a:r>
              <a:rPr lang="en-US" sz="1000">
                <a:solidFill>
                  <a:schemeClr val="tx1"/>
                </a:solidFill>
              </a:rPr>
              <a:t>Carriers poised to realize a significant market opportunity in the near term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2014ECD-162D-4552-9889-D0BAAEB09D0E}"/>
              </a:ext>
            </a:extLst>
          </p:cNvPr>
          <p:cNvSpPr txBox="1">
            <a:spLocks/>
          </p:cNvSpPr>
          <p:nvPr/>
        </p:nvSpPr>
        <p:spPr>
          <a:xfrm>
            <a:off x="1015607" y="4637315"/>
            <a:ext cx="3142407" cy="83677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LucidaGrande" charset="0"/>
              <a:buChar char="●"/>
              <a:defRPr sz="1100" b="0" i="0" kern="120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LucidaGrande" charset="0"/>
              <a:buChar char="→"/>
              <a:defRPr sz="10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.AppleSystemUIFont" charset="-120"/>
              <a:buChar char="–"/>
              <a:defRPr sz="9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.AppleSystemUIFont" charset="-120"/>
              <a:buChar char="-"/>
              <a:defRPr sz="8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b="1">
                <a:solidFill>
                  <a:schemeClr val="tx1"/>
                </a:solidFill>
              </a:rPr>
              <a:t>Satellite Provides Immediate Global Coverage</a:t>
            </a:r>
          </a:p>
          <a:p>
            <a:pPr marL="622300" lvl="1" indent="-165100"/>
            <a:r>
              <a:rPr lang="en-US" sz="1000">
                <a:solidFill>
                  <a:schemeClr val="tx1"/>
                </a:solidFill>
              </a:rPr>
              <a:t>Operational networks can leverage a technology standard, rapidly addressing an expanded opportunity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0F02A71-EC51-44BB-9D62-A497BFFDAAD0}"/>
              </a:ext>
            </a:extLst>
          </p:cNvPr>
          <p:cNvSpPr txBox="1"/>
          <p:nvPr/>
        </p:nvSpPr>
        <p:spPr>
          <a:xfrm>
            <a:off x="5475553" y="4997012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F89507E-C70C-4FC7-8E83-7998B6FA8095}"/>
              </a:ext>
            </a:extLst>
          </p:cNvPr>
          <p:cNvSpPr txBox="1"/>
          <p:nvPr/>
        </p:nvSpPr>
        <p:spPr>
          <a:xfrm>
            <a:off x="6528482" y="4190956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2.7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3F0328-ED08-F049-9D70-74841A6C720E}"/>
              </a:ext>
            </a:extLst>
          </p:cNvPr>
          <p:cNvSpPr/>
          <p:nvPr/>
        </p:nvSpPr>
        <p:spPr>
          <a:xfrm>
            <a:off x="5314107" y="5708112"/>
            <a:ext cx="64008" cy="64008"/>
          </a:xfrm>
          <a:prstGeom prst="rect">
            <a:avLst/>
          </a:prstGeom>
          <a:solidFill>
            <a:srgbClr val="F49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F0C10B-663C-9145-A745-6ACCCFA2B4DB}"/>
              </a:ext>
            </a:extLst>
          </p:cNvPr>
          <p:cNvSpPr/>
          <p:nvPr/>
        </p:nvSpPr>
        <p:spPr>
          <a:xfrm>
            <a:off x="5314107" y="5860512"/>
            <a:ext cx="64008" cy="64008"/>
          </a:xfrm>
          <a:prstGeom prst="rect">
            <a:avLst/>
          </a:prstGeom>
          <a:solidFill>
            <a:srgbClr val="197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9F2CE0-9C03-1A4A-B76B-615A0F9060AC}"/>
              </a:ext>
            </a:extLst>
          </p:cNvPr>
          <p:cNvSpPr txBox="1"/>
          <p:nvPr/>
        </p:nvSpPr>
        <p:spPr>
          <a:xfrm>
            <a:off x="5449675" y="5690286"/>
            <a:ext cx="1547179" cy="1885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sz="800" b="1">
                <a:ea typeface="Avenir Book" charset="0"/>
                <a:cs typeface="Avenir Book" charset="0"/>
              </a:rPr>
              <a:t>Satellite Addressable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6194DB-3A63-914E-A4B2-8506C2B3F780}"/>
              </a:ext>
            </a:extLst>
          </p:cNvPr>
          <p:cNvSpPr txBox="1"/>
          <p:nvPr/>
        </p:nvSpPr>
        <p:spPr>
          <a:xfrm>
            <a:off x="5449675" y="5843260"/>
            <a:ext cx="1547179" cy="1885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sz="800" b="1">
                <a:ea typeface="Avenir Book" charset="0"/>
                <a:cs typeface="Avenir Book" charset="0"/>
              </a:rPr>
              <a:t>Terrestrial Only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1286E56-2294-E640-A41D-526A208FA998}"/>
              </a:ext>
            </a:extLst>
          </p:cNvPr>
          <p:cNvSpPr txBox="1"/>
          <p:nvPr/>
        </p:nvSpPr>
        <p:spPr>
          <a:xfrm>
            <a:off x="4809290" y="5996231"/>
            <a:ext cx="394535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">
                <a:latin typeface="Arial" panose="020B0604020202020204" pitchFamily="34" charset="0"/>
                <a:cs typeface="Arial" panose="020B0604020202020204" pitchFamily="34" charset="0"/>
              </a:rPr>
              <a:t>Sources: Ericsson Mobility Report, November 2019,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Satellite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NB-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IoT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: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Urgency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for a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global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standard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fi-FI" sz="6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 </a:t>
            </a:r>
            <a:r>
              <a:rPr lang="en-US" sz="6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MediaTek, Qualcomm, Eutelsat, </a:t>
            </a:r>
            <a:r>
              <a:rPr lang="en-US" sz="60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Novamint</a:t>
            </a:r>
            <a:r>
              <a:rPr lang="en-US" sz="6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Ligado Estimates</a:t>
            </a:r>
            <a:endParaRPr lang="en-US"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79D68C5-B35A-7A4F-B58B-835969F379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7528" y="1500054"/>
            <a:ext cx="2852928" cy="171175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68BA5AE3-BBEA-E44F-B95C-0DDFD1203084}"/>
              </a:ext>
            </a:extLst>
          </p:cNvPr>
          <p:cNvSpPr txBox="1"/>
          <p:nvPr/>
        </p:nvSpPr>
        <p:spPr>
          <a:xfrm>
            <a:off x="5951606" y="2051971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2.3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5263BB1-F362-8147-A0A4-DE4303CEE824}"/>
              </a:ext>
            </a:extLst>
          </p:cNvPr>
          <p:cNvSpPr txBox="1"/>
          <p:nvPr/>
        </p:nvSpPr>
        <p:spPr>
          <a:xfrm>
            <a:off x="7297806" y="1543971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5.0</a:t>
            </a: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03E68312-36CB-5E40-9291-EAF4EFD3A8CB}"/>
              </a:ext>
            </a:extLst>
          </p:cNvPr>
          <p:cNvSpPr txBox="1">
            <a:spLocks/>
          </p:cNvSpPr>
          <p:nvPr/>
        </p:nvSpPr>
        <p:spPr>
          <a:xfrm>
            <a:off x="7207465" y="4436649"/>
            <a:ext cx="1547179" cy="1150746"/>
          </a:xfrm>
          <a:prstGeom prst="rect">
            <a:avLst/>
          </a:prstGeom>
        </p:spPr>
        <p:txBody>
          <a:bodyPr vert="horz" lIns="0" tIns="0" rIns="0" bIns="0" rtlCol="0" anchor="ctr">
            <a:normAutofit fontScale="77500" lnSpcReduction="20000"/>
          </a:bodyPr>
          <a:lstStyle>
            <a:lvl1pPr marL="228600" indent="-22860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LucidaGrande" charset="0"/>
              <a:buChar char="●"/>
              <a:defRPr sz="1200" b="0" i="0" kern="1200">
                <a:solidFill>
                  <a:schemeClr val="tx1"/>
                </a:solidFill>
                <a:latin typeface="Avenir Medium" charset="0"/>
                <a:ea typeface="Avenir Medium" charset="0"/>
                <a:cs typeface="Avenir Medium" charset="0"/>
              </a:defRPr>
            </a:lvl1pPr>
            <a:lvl2pPr marL="658368" indent="-20116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LucidaGrande" charset="0"/>
              <a:buChar char="→"/>
              <a:defRPr sz="105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.AppleSystemUIFont" charset="-120"/>
              <a:buChar char="–"/>
              <a:defRPr sz="100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.AppleSystemUIFont" charset="-120"/>
              <a:buChar char="-"/>
              <a:defRPr sz="90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i="1" dirty="0">
                <a:latin typeface="+mj-lt"/>
                <a:cs typeface="Arial"/>
              </a:rPr>
              <a:t> More than 600M out of estimated 2.7B NB-IoT/Cat-M category IoT endpoints are expected to be candidates for satellite connectivity</a:t>
            </a:r>
            <a:endParaRPr lang="en-US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AB1EC72-1273-7743-89FF-95747DF8DE93}"/>
              </a:ext>
            </a:extLst>
          </p:cNvPr>
          <p:cNvCxnSpPr>
            <a:cxnSpLocks/>
          </p:cNvCxnSpPr>
          <p:nvPr/>
        </p:nvCxnSpPr>
        <p:spPr>
          <a:xfrm flipV="1">
            <a:off x="5878726" y="4497865"/>
            <a:ext cx="516790" cy="64080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10F58B1-3B4C-524A-BCB0-F6B75FA502A9}"/>
              </a:ext>
            </a:extLst>
          </p:cNvPr>
          <p:cNvSpPr txBox="1"/>
          <p:nvPr/>
        </p:nvSpPr>
        <p:spPr>
          <a:xfrm>
            <a:off x="5378115" y="4595726"/>
            <a:ext cx="787827" cy="2308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>
                <a:ea typeface="Avenir Book" charset="0"/>
                <a:cs typeface="Avenir Book" charset="0"/>
              </a:rPr>
              <a:t>2.2B New Connections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AAA85B-6164-4EFE-A075-95E3F831D369}"/>
              </a:ext>
            </a:extLst>
          </p:cNvPr>
          <p:cNvSpPr txBox="1"/>
          <p:nvPr/>
        </p:nvSpPr>
        <p:spPr>
          <a:xfrm>
            <a:off x="5129162" y="3142562"/>
            <a:ext cx="14991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>
                <a:latin typeface="Arial" panose="020B0604020202020204" pitchFamily="34" charset="0"/>
                <a:cs typeface="Arial" panose="020B0604020202020204" pitchFamily="34" charset="0"/>
              </a:rPr>
              <a:t>Source: Ericsson 2019 Mobility Report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6EFB73-9355-4044-A15C-3CA84338BB20}"/>
              </a:ext>
            </a:extLst>
          </p:cNvPr>
          <p:cNvSpPr txBox="1"/>
          <p:nvPr/>
        </p:nvSpPr>
        <p:spPr>
          <a:xfrm>
            <a:off x="7086600" y="66675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EF1656-1305-634A-AD0C-795E62BE7672}"/>
              </a:ext>
            </a:extLst>
          </p:cNvPr>
          <p:cNvSpPr txBox="1"/>
          <p:nvPr/>
        </p:nvSpPr>
        <p:spPr>
          <a:xfrm>
            <a:off x="7696200" y="66675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6408CD-163E-A141-9554-DF3AEE4250F3}"/>
              </a:ext>
            </a:extLst>
          </p:cNvPr>
          <p:cNvSpPr txBox="1"/>
          <p:nvPr/>
        </p:nvSpPr>
        <p:spPr>
          <a:xfrm>
            <a:off x="6729984" y="669340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E05ADF4-8699-9948-90D6-F9EB5CC3EE43}"/>
              </a:ext>
            </a:extLst>
          </p:cNvPr>
          <p:cNvSpPr txBox="1"/>
          <p:nvPr/>
        </p:nvSpPr>
        <p:spPr>
          <a:xfrm>
            <a:off x="6592824" y="6647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E0FFA02-EA9C-AB4D-B442-80777496B880}"/>
              </a:ext>
            </a:extLst>
          </p:cNvPr>
          <p:cNvSpPr txBox="1"/>
          <p:nvPr/>
        </p:nvSpPr>
        <p:spPr>
          <a:xfrm>
            <a:off x="7132320" y="647395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A316D65-D7CC-404E-8B27-9493C6CB58CC}"/>
              </a:ext>
            </a:extLst>
          </p:cNvPr>
          <p:cNvSpPr txBox="1"/>
          <p:nvPr/>
        </p:nvSpPr>
        <p:spPr>
          <a:xfrm>
            <a:off x="-24261" y="6461117"/>
            <a:ext cx="1146062" cy="249018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400" dirty="0"/>
              <a:t>RP-193105</a:t>
            </a:r>
          </a:p>
        </p:txBody>
      </p:sp>
    </p:spTree>
    <p:extLst>
      <p:ext uri="{BB962C8B-B14F-4D97-AF65-F5344CB8AC3E}">
        <p14:creationId xmlns:p14="http://schemas.microsoft.com/office/powerpoint/2010/main" val="123353404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B282EE-582A-4350-BF61-63B2E22322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2CD97D-EAF8-4D37-AA70-7C4712076550}" type="slidenum">
              <a:rPr lang="uk-UA" smtClean="0"/>
              <a:pPr/>
              <a:t>3</a:t>
            </a:fld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B2A99C-EB6E-4C22-B16D-79CF093DF9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lIns="0" tIns="0" rIns="0" bIns="0" anchor="t"/>
          <a:lstStyle/>
          <a:p>
            <a:r>
              <a:rPr lang="en-US" sz="1800" dirty="0"/>
              <a:t>The market requirement for ubiquitous satellite coverage and redundancy is pressing and will be </a:t>
            </a:r>
            <a:r>
              <a:rPr lang="en-US" sz="1800" dirty="0">
                <a:ea typeface="+mn-lt"/>
                <a:cs typeface="+mn-lt"/>
              </a:rPr>
              <a:t>lost to other technologies if not served quickly and effectively</a:t>
            </a:r>
            <a:r>
              <a:rPr lang="en-US" sz="1800" dirty="0"/>
              <a:t> </a:t>
            </a:r>
          </a:p>
          <a:p>
            <a:pPr marL="657860" lvl="1" indent="-200660"/>
            <a:r>
              <a:rPr lang="en-US" sz="1600" dirty="0"/>
              <a:t>A “network of networks” is required to serve high-value segments</a:t>
            </a:r>
          </a:p>
          <a:p>
            <a:pPr marL="657860" lvl="1" indent="-200660"/>
            <a:r>
              <a:rPr lang="en-US" sz="1600" dirty="0"/>
              <a:t>Non-3GPP proprietary systems are in development</a:t>
            </a:r>
          </a:p>
          <a:p>
            <a:r>
              <a:rPr lang="en-US" sz="1800" dirty="0"/>
              <a:t>Current MSS networks are capable of rapid deployment of satellite 3GPP IoT (NB-IoT/Cat-M) platforms</a:t>
            </a:r>
          </a:p>
          <a:p>
            <a:pPr marL="657860" lvl="1" indent="-200660"/>
            <a:r>
              <a:rPr lang="en-US" sz="1600" dirty="0"/>
              <a:t>Many fully-operational MSS systems employ bent-pipe architecture, enabling new air-interface technology to be deployed without any changes to the space-based networks</a:t>
            </a:r>
          </a:p>
          <a:p>
            <a:pPr marL="657860" lvl="1" indent="-200660"/>
            <a:r>
              <a:rPr lang="en-US" sz="1600" dirty="0"/>
              <a:t>Satellite 3GPP IoT technologies could be deployed quickly and effectively with minimal network investments </a:t>
            </a:r>
          </a:p>
          <a:p>
            <a:r>
              <a:rPr lang="en-US" sz="1800" dirty="0"/>
              <a:t>Satellite service availability concurrent with Release 17 3GPP IoT </a:t>
            </a:r>
            <a:r>
              <a:rPr lang="en-US" sz="1800" dirty="0">
                <a:ea typeface="+mn-lt"/>
                <a:cs typeface="+mn-lt"/>
              </a:rPr>
              <a:t>(NB-IoT/Cat-M)</a:t>
            </a:r>
            <a:r>
              <a:rPr lang="en-US" sz="1800" dirty="0">
                <a:cs typeface="Arial"/>
              </a:rPr>
              <a:t> </a:t>
            </a:r>
            <a:r>
              <a:rPr lang="en-US" sz="1800" dirty="0"/>
              <a:t>services is very realistic</a:t>
            </a:r>
          </a:p>
          <a:p>
            <a:pPr marL="657860" lvl="1" indent="-200660"/>
            <a:r>
              <a:rPr lang="en-US" sz="1600" dirty="0"/>
              <a:t>Satellites in operation today can support connectivity to 3GPP IoT device form factors with only minor modifications</a:t>
            </a:r>
          </a:p>
          <a:p>
            <a:pPr marL="657860" lvl="1" indent="-200660"/>
            <a:r>
              <a:rPr lang="en-US" sz="1600" dirty="0"/>
              <a:t>Global coverage would be immediately available, extending the reach of the 3GPP IoT ecosystem just as the growth curve inflects</a:t>
            </a:r>
            <a:endParaRPr lang="en-US" sz="1600" dirty="0">
              <a:solidFill>
                <a:srgbClr val="51515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8BAE6-DD13-4F09-AEBE-8DCA37F590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Satellite Networks Are Positioned to Serve the IoT Market Opportunity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E4143A-7AA0-F049-BD1C-3B3E578FA152}"/>
              </a:ext>
            </a:extLst>
          </p:cNvPr>
          <p:cNvSpPr txBox="1"/>
          <p:nvPr/>
        </p:nvSpPr>
        <p:spPr>
          <a:xfrm>
            <a:off x="-633837" y="6456923"/>
            <a:ext cx="1907752" cy="25181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400"/>
              <a:t>RP-193105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6432254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Ligado - Oct 2016">
  <a:themeElements>
    <a:clrScheme name="Ligado 1">
      <a:dk1>
        <a:srgbClr val="000000"/>
      </a:dk1>
      <a:lt1>
        <a:srgbClr val="FEFFFF"/>
      </a:lt1>
      <a:dk2>
        <a:srgbClr val="515151"/>
      </a:dk2>
      <a:lt2>
        <a:srgbClr val="F0F0F0"/>
      </a:lt2>
      <a:accent1>
        <a:srgbClr val="0093B6"/>
      </a:accent1>
      <a:accent2>
        <a:srgbClr val="005670"/>
      </a:accent2>
      <a:accent3>
        <a:srgbClr val="C3D600"/>
      </a:accent3>
      <a:accent4>
        <a:srgbClr val="F2CD00"/>
      </a:accent4>
      <a:accent5>
        <a:srgbClr val="EE2737"/>
      </a:accent5>
      <a:accent6>
        <a:srgbClr val="9CB8B9"/>
      </a:accent6>
      <a:hlink>
        <a:srgbClr val="0093C7"/>
      </a:hlink>
      <a:folHlink>
        <a:srgbClr val="FFFFFF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>
            <a:ea typeface="Avenir Book" charset="0"/>
            <a:cs typeface="Avenir Book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gado_Std_Arial_2018" id="{9C51E618-D5B7-4982-AE28-78456BBC0808}" vid="{EC9937C2-EF82-42D7-AD1B-111472E7F7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59A9312F1DD04B826EDF5D25C91FCC" ma:contentTypeVersion="2" ma:contentTypeDescription="Create a new document." ma:contentTypeScope="" ma:versionID="8ba6e4facd16e396d56fd08abd7888e1">
  <xsd:schema xmlns:xsd="http://www.w3.org/2001/XMLSchema" xmlns:xs="http://www.w3.org/2001/XMLSchema" xmlns:p="http://schemas.microsoft.com/office/2006/metadata/properties" xmlns:ns2="e76837b8-84c6-46e0-953c-7165ea4d57be" targetNamespace="http://schemas.microsoft.com/office/2006/metadata/properties" ma:root="true" ma:fieldsID="b875b7a9fe62fd94beeccffef0771754" ns2:_="">
    <xsd:import namespace="e76837b8-84c6-46e0-953c-7165ea4d57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6837b8-84c6-46e0-953c-7165ea4d57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B9BA74D-6B69-4182-8B76-E57081F23F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CAFE18-3031-4581-80DE-5E3217E287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6837b8-84c6-46e0-953c-7165ea4d5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8800AC8-113F-41D1-AADE-F09A94F178D7}">
  <ds:schemaRefs>
    <ds:schemaRef ds:uri="http://www.w3.org/XML/1998/namespace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e76837b8-84c6-46e0-953c-7165ea4d57b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Ligado - Oct 2016</Template>
  <TotalTime>303</TotalTime>
  <Words>368</Words>
  <Application>Microsoft Macintosh PowerPoint</Application>
  <PresentationFormat>On-screen Show (4:3)</PresentationFormat>
  <Paragraphs>45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.AppleSystemUIFont</vt:lpstr>
      <vt:lpstr>Arial</vt:lpstr>
      <vt:lpstr>Arvo</vt:lpstr>
      <vt:lpstr>Avenir Book</vt:lpstr>
      <vt:lpstr>Avenir Medium</vt:lpstr>
      <vt:lpstr>Calibri</vt:lpstr>
      <vt:lpstr>LucidaGrande</vt:lpstr>
      <vt:lpstr>Ligado - Oct 2016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Clive Packer</cp:lastModifiedBy>
  <cp:revision>90</cp:revision>
  <dcterms:created xsi:type="dcterms:W3CDTF">2018-07-24T17:08:31Z</dcterms:created>
  <dcterms:modified xsi:type="dcterms:W3CDTF">2019-12-09T16:11:32Z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">
    <vt:lpwstr>Ashley Durmer</vt:lpwstr>
  </property>
  <property fmtid="{D5CDD505-2E9C-101B-9397-08002B2CF9AE}" pid="3" name="SharedWithUsers">
    <vt:lpwstr>80;#Ashley Durmer</vt:lpwstr>
  </property>
  <property fmtid="{D5CDD505-2E9C-101B-9397-08002B2CF9AE}" pid="4" name="ContentTypeId">
    <vt:lpwstr>0x010100B059A9312F1DD04B826EDF5D25C91FCC</vt:lpwstr>
  </property>
</Properties>
</file>