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13"/>
  </p:notesMasterIdLst>
  <p:handoutMasterIdLst>
    <p:handoutMasterId r:id="rId14"/>
  </p:handoutMasterIdLst>
  <p:sldIdLst>
    <p:sldId id="1540" r:id="rId4"/>
    <p:sldId id="1538" r:id="rId5"/>
    <p:sldId id="1542" r:id="rId6"/>
    <p:sldId id="1537" r:id="rId7"/>
    <p:sldId id="1489" r:id="rId8"/>
    <p:sldId id="1541" r:id="rId9"/>
    <p:sldId id="1531" r:id="rId10"/>
    <p:sldId id="1532" r:id="rId11"/>
    <p:sldId id="1487" r:id="rId12"/>
  </p:sldIdLst>
  <p:sldSz cx="12195175" cy="6858000"/>
  <p:notesSz cx="7099300" cy="10234613"/>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 id="1" name="Huawei" initials="Huawei" lastIdx="1" clrIdx="1">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a:srgbClr val="005A9E"/>
    <a:srgbClr val="990000"/>
    <a:srgbClr val="CC3300"/>
    <a:srgbClr val="FFFF66"/>
    <a:srgbClr val="000000"/>
    <a:srgbClr val="C86138"/>
    <a:srgbClr val="CC0099"/>
    <a:srgbClr val="A50021"/>
    <a:srgbClr val="FCFC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3396" autoAdjust="0"/>
  </p:normalViewPr>
  <p:slideViewPr>
    <p:cSldViewPr snapToGrid="0">
      <p:cViewPr varScale="1">
        <p:scale>
          <a:sx n="94" d="100"/>
          <a:sy n="94" d="100"/>
        </p:scale>
        <p:origin x="78" y="87"/>
      </p:cViewPr>
      <p:guideLst>
        <p:guide orient="horz" pos="518"/>
        <p:guide orient="horz" pos="752"/>
        <p:guide pos="462"/>
      </p:guideLst>
    </p:cSldViewPr>
  </p:slideViewPr>
  <p:outlineViewPr>
    <p:cViewPr>
      <p:scale>
        <a:sx n="33" d="100"/>
        <a:sy n="33" d="100"/>
      </p:scale>
      <p:origin x="0" y="-10998"/>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5" d="100"/>
          <a:sy n="55" d="100"/>
        </p:scale>
        <p:origin x="196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buClrTx/>
              <a:buFontTx/>
              <a:buNone/>
              <a:defRPr sz="1300" b="0"/>
            </a:lvl1pPr>
          </a:lstStyle>
          <a:p>
            <a:endParaRPr lang="en-US" altLang="zh-CN"/>
          </a:p>
        </p:txBody>
      </p:sp>
      <p:sp>
        <p:nvSpPr>
          <p:cNvPr id="1082371" name="矩形 3"/>
          <p:cNvSpPr>
            <a:spLocks noGrp="1" noChangeArrowheads="1"/>
          </p:cNvSpPr>
          <p:nvPr>
            <p:ph type="dt" sz="quarter" idx="1"/>
          </p:nvPr>
        </p:nvSpPr>
        <p:spPr bwMode="auto">
          <a:xfrm>
            <a:off x="4021294" y="0"/>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a:buClrTx/>
              <a:buFontTx/>
              <a:buNone/>
              <a:defRPr sz="1300" b="0"/>
            </a:lvl1pPr>
          </a:lstStyle>
          <a:p>
            <a:endParaRPr lang="en-US" altLang="zh-CN"/>
          </a:p>
        </p:txBody>
      </p:sp>
      <p:sp>
        <p:nvSpPr>
          <p:cNvPr id="1082372" name="矩形 4"/>
          <p:cNvSpPr>
            <a:spLocks noGrp="1" noChangeArrowheads="1"/>
          </p:cNvSpPr>
          <p:nvPr>
            <p:ph type="ftr" sz="quarter" idx="2"/>
          </p:nvPr>
        </p:nvSpPr>
        <p:spPr bwMode="auto">
          <a:xfrm>
            <a:off x="0" y="9721106"/>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buClrTx/>
              <a:buFontTx/>
              <a:buNone/>
              <a:defRPr sz="1300" b="0"/>
            </a:lvl1pPr>
          </a:lstStyle>
          <a:p>
            <a:endParaRPr lang="en-US" altLang="zh-CN"/>
          </a:p>
        </p:txBody>
      </p:sp>
      <p:sp>
        <p:nvSpPr>
          <p:cNvPr id="1082373" name="矩形 5"/>
          <p:cNvSpPr>
            <a:spLocks noGrp="1" noChangeArrowheads="1"/>
          </p:cNvSpPr>
          <p:nvPr>
            <p:ph type="sldNum" sz="quarter" idx="3"/>
          </p:nvPr>
        </p:nvSpPr>
        <p:spPr bwMode="auto">
          <a:xfrm>
            <a:off x="4021294" y="9721106"/>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a:buClrTx/>
              <a:buFontTx/>
              <a:buNone/>
              <a:defRPr sz="13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buClrTx/>
              <a:buFontTx/>
              <a:buNone/>
              <a:defRPr sz="1300" b="0"/>
            </a:lvl1pPr>
          </a:lstStyle>
          <a:p>
            <a:endParaRPr lang="en-US" altLang="zh-CN"/>
          </a:p>
        </p:txBody>
      </p:sp>
      <p:sp>
        <p:nvSpPr>
          <p:cNvPr id="10243" name="矩形 3"/>
          <p:cNvSpPr>
            <a:spLocks noGrp="1" noChangeArrowheads="1"/>
          </p:cNvSpPr>
          <p:nvPr>
            <p:ph type="dt" idx="1"/>
          </p:nvPr>
        </p:nvSpPr>
        <p:spPr bwMode="auto">
          <a:xfrm>
            <a:off x="4021294" y="0"/>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a:buClrTx/>
              <a:buFontTx/>
              <a:buNone/>
              <a:defRPr sz="1300" b="0"/>
            </a:lvl1pPr>
          </a:lstStyle>
          <a:p>
            <a:endParaRPr lang="en-US" altLang="zh-CN"/>
          </a:p>
        </p:txBody>
      </p:sp>
      <p:sp>
        <p:nvSpPr>
          <p:cNvPr id="10244" name="矩形 4"/>
          <p:cNvSpPr>
            <a:spLocks noGrp="1" noRot="1" noChangeAspect="1" noChangeArrowheads="1" noTextEdit="1"/>
          </p:cNvSpPr>
          <p:nvPr>
            <p:ph type="sldImg" idx="2"/>
          </p:nvPr>
        </p:nvSpPr>
        <p:spPr bwMode="auto">
          <a:xfrm>
            <a:off x="138113" y="768350"/>
            <a:ext cx="6823075"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709930" y="4861441"/>
            <a:ext cx="5679440" cy="4605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9721106"/>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buClrTx/>
              <a:buFontTx/>
              <a:buNone/>
              <a:defRPr sz="1300" b="0"/>
            </a:lvl1pPr>
          </a:lstStyle>
          <a:p>
            <a:endParaRPr lang="en-US" altLang="zh-CN"/>
          </a:p>
        </p:txBody>
      </p:sp>
      <p:sp>
        <p:nvSpPr>
          <p:cNvPr id="10247" name="矩形 7"/>
          <p:cNvSpPr>
            <a:spLocks noGrp="1" noChangeArrowheads="1"/>
          </p:cNvSpPr>
          <p:nvPr>
            <p:ph type="sldNum" sz="quarter" idx="5"/>
          </p:nvPr>
        </p:nvSpPr>
        <p:spPr bwMode="auto">
          <a:xfrm>
            <a:off x="4021294" y="9721106"/>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a:buClrTx/>
              <a:buFontTx/>
              <a:buNone/>
              <a:defRPr sz="13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22784747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Explore">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5175" cy="5602265"/>
          </a:xfrm>
          <a:prstGeom prst="rect">
            <a:avLst/>
          </a:prstGeom>
        </p:spPr>
      </p:pic>
      <p:sp>
        <p:nvSpPr>
          <p:cNvPr id="7" name="L 形 6"/>
          <p:cNvSpPr/>
          <p:nvPr userDrawn="1"/>
        </p:nvSpPr>
        <p:spPr>
          <a:xfrm rot="5400000">
            <a:off x="7852874" y="2130609"/>
            <a:ext cx="701032" cy="717843"/>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6" name="Title 1">
            <a:extLst>
              <a:ext uri="{FF2B5EF4-FFF2-40B4-BE49-F238E27FC236}">
                <a16:creationId xmlns:a16="http://schemas.microsoft.com/office/drawing/2014/main" xmlns="" id="{8227DEE9-8BE9-0D49-BF96-9E83C5312E00}"/>
              </a:ext>
            </a:extLst>
          </p:cNvPr>
          <p:cNvSpPr>
            <a:spLocks noGrp="1"/>
          </p:cNvSpPr>
          <p:nvPr>
            <p:ph type="ctrTitle"/>
          </p:nvPr>
        </p:nvSpPr>
        <p:spPr>
          <a:xfrm>
            <a:off x="898879" y="907093"/>
            <a:ext cx="6558955" cy="690255"/>
          </a:xfrm>
          <a:prstGeom prst="rect">
            <a:avLst/>
          </a:prstGeom>
        </p:spPr>
        <p:txBody>
          <a:bodyPr lIns="0" tIns="0" rIns="0" bIns="0" anchor="t">
            <a:normAutofit/>
          </a:bodyPr>
          <a:lstStyle>
            <a:lvl1pPr algn="l">
              <a:defRPr sz="3200" b="0" i="0">
                <a:solidFill>
                  <a:schemeClr val="tx1"/>
                </a:solidFill>
                <a:latin typeface="+mj-lt"/>
                <a:ea typeface="Microsoft YaHei" panose="020B0503020204020204" pitchFamily="34" charset="-122"/>
              </a:defRPr>
            </a:lvl1pPr>
          </a:lstStyle>
          <a:p>
            <a:r>
              <a:rPr lang="en-US" altLang="zh-CN" smtClean="0"/>
              <a:t>Click to edit Master title style</a:t>
            </a:r>
            <a:endParaRPr lang="en-US" dirty="0"/>
          </a:p>
        </p:txBody>
      </p:sp>
      <p:sp>
        <p:nvSpPr>
          <p:cNvPr id="8" name="Text Placeholder 2">
            <a:extLst>
              <a:ext uri="{FF2B5EF4-FFF2-40B4-BE49-F238E27FC236}">
                <a16:creationId xmlns:a16="http://schemas.microsoft.com/office/drawing/2014/main" xmlns="" id="{80221E27-F39A-5848-9F2D-07F8693DFAE1}"/>
              </a:ext>
            </a:extLst>
          </p:cNvPr>
          <p:cNvSpPr>
            <a:spLocks noGrp="1"/>
          </p:cNvSpPr>
          <p:nvPr>
            <p:ph type="body" sz="quarter" idx="10"/>
          </p:nvPr>
        </p:nvSpPr>
        <p:spPr>
          <a:xfrm>
            <a:off x="935883" y="1940430"/>
            <a:ext cx="6521951" cy="1148459"/>
          </a:xfrm>
          <a:prstGeom prst="rect">
            <a:avLst/>
          </a:prstGeom>
        </p:spPr>
        <p:txBody>
          <a:bodyPr/>
          <a:lstStyle>
            <a:lvl1pPr>
              <a:defRPr sz="1400">
                <a:solidFill>
                  <a:schemeClr val="tx1"/>
                </a:solidFill>
              </a:defRPr>
            </a:lvl1pPr>
            <a:lvl2pPr>
              <a:defRPr sz="1400"/>
            </a:lvl2pPr>
            <a:lvl3pPr>
              <a:defRPr sz="1400"/>
            </a:lvl3pPr>
            <a:lvl4pPr>
              <a:defRPr sz="1400"/>
            </a:lvl4pPr>
            <a:lvl5pPr>
              <a:defRPr sz="1400"/>
            </a:lvl5pPr>
          </a:lstStyle>
          <a:p>
            <a:pPr lvl="0"/>
            <a:r>
              <a:rPr lang="en-US" altLang="zh-CN" smtClean="0"/>
              <a:t>Edit Master text styles</a:t>
            </a:r>
          </a:p>
          <a:p>
            <a:pPr lvl="1"/>
            <a:r>
              <a:rPr lang="en-US" altLang="zh-CN" smtClean="0"/>
              <a:t>Second level</a:t>
            </a:r>
          </a:p>
        </p:txBody>
      </p:sp>
    </p:spTree>
    <p:extLst>
      <p:ext uri="{BB962C8B-B14F-4D97-AF65-F5344CB8AC3E}">
        <p14:creationId xmlns:p14="http://schemas.microsoft.com/office/powerpoint/2010/main" val="46679011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341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de-DE" altLang="zh-CN"/>
              <a:t>Page </a:t>
            </a:r>
            <a:fld id="{C09AAB1B-6A24-40F5-ADB3-AB3B46E73690}" type="slidenum">
              <a:rPr lang="de-DE" altLang="zh-CN"/>
              <a:pPr/>
              <a:t>‹#›</a:t>
            </a:fld>
            <a:endParaRPr lang="en-GB"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759" y="1600201"/>
            <a:ext cx="10975658"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p:cNvPr>
          <p:cNvSpPr>
            <a:spLocks noGrp="1"/>
          </p:cNvSpPr>
          <p:nvPr>
            <p:ph type="title"/>
          </p:nvPr>
        </p:nvSpPr>
        <p:spPr>
          <a:xfrm>
            <a:off x="609600" y="392231"/>
            <a:ext cx="5141151" cy="430887"/>
          </a:xfrm>
        </p:spPr>
        <p:txBody>
          <a:bodyPr/>
          <a:lstStyle/>
          <a:p>
            <a:r>
              <a:rPr lang="en-US"/>
              <a:t>Click to edit Master title style</a:t>
            </a:r>
          </a:p>
        </p:txBody>
      </p:sp>
      <p:sp>
        <p:nvSpPr>
          <p:cNvPr id="4" name="Slide Number Placeholder 5">
            <a:extLst>
              <a:ext uri="{FF2B5EF4-FFF2-40B4-BE49-F238E27FC236}">
                <a16:creationId xmlns:a16="http://schemas.microsoft.com/office/drawing/2014/main" xmlns="" id="{0B9453D5-D18B-42C1-B6B7-CB14983FB24C}"/>
              </a:ext>
            </a:extLst>
          </p:cNvPr>
          <p:cNvSpPr>
            <a:spLocks noGrp="1"/>
          </p:cNvSpPr>
          <p:nvPr>
            <p:ph type="sldNum" sz="quarter" idx="10"/>
          </p:nvPr>
        </p:nvSpPr>
        <p:spPr>
          <a:xfrm>
            <a:off x="11382163" y="6492875"/>
            <a:ext cx="527187" cy="222250"/>
          </a:xfrm>
          <a:prstGeom prst="rect">
            <a:avLst/>
          </a:prstGeom>
        </p:spPr>
        <p:txBody>
          <a:bodyPr/>
          <a:lstStyle>
            <a:lvl1pPr>
              <a:defRPr/>
            </a:lvl1pPr>
          </a:lstStyle>
          <a:p>
            <a:pPr>
              <a:defRPr/>
            </a:pPr>
            <a:fld id="{507110A4-CCF0-4FA7-86CB-0269CCB90E12}" type="slidenum">
              <a:rPr lang="en-GB" altLang="en-US"/>
              <a:pPr>
                <a:defRPr/>
              </a:pPr>
              <a:t>‹#›</a:t>
            </a:fld>
            <a:endParaRPr lang="en-GB" altLang="en-US"/>
          </a:p>
        </p:txBody>
      </p:sp>
    </p:spTree>
    <p:extLst>
      <p:ext uri="{BB962C8B-B14F-4D97-AF65-F5344CB8AC3E}">
        <p14:creationId xmlns:p14="http://schemas.microsoft.com/office/powerpoint/2010/main" val="39240548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6.xml"/><Relationship Id="rId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7"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 id="2147483708" r:id="rId2"/>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pic>
        <p:nvPicPr>
          <p:cNvPr id="4" name="Picture 87" descr="图片3副本"/>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97795" y="6254928"/>
            <a:ext cx="2226399" cy="5292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5" r:id="rId1"/>
    <p:sldLayoutId id="2147483701" r:id="rId2"/>
    <p:sldLayoutId id="2147483706" r:id="rId3"/>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26C87655-05F1-F24B-A043-66EB4115A51F}"/>
              </a:ext>
            </a:extLst>
          </p:cNvPr>
          <p:cNvSpPr>
            <a:spLocks noGrp="1"/>
          </p:cNvSpPr>
          <p:nvPr>
            <p:ph type="ctrTitle"/>
          </p:nvPr>
        </p:nvSpPr>
        <p:spPr>
          <a:xfrm>
            <a:off x="812627" y="1758450"/>
            <a:ext cx="6558955" cy="690165"/>
          </a:xfrm>
          <a:prstGeom prst="rect">
            <a:avLst/>
          </a:prstGeom>
        </p:spPr>
        <p:txBody>
          <a:bodyPr>
            <a:noAutofit/>
          </a:bodyPr>
          <a:lstStyle/>
          <a:p>
            <a:r>
              <a:rPr lang="en-US" dirty="0" smtClean="0">
                <a:solidFill>
                  <a:srgbClr val="C00000"/>
                </a:solidFill>
              </a:rPr>
              <a:t>Views </a:t>
            </a:r>
            <a:r>
              <a:rPr lang="en-US" dirty="0">
                <a:solidFill>
                  <a:srgbClr val="C00000"/>
                </a:solidFill>
              </a:rPr>
              <a:t>on Rel-17 </a:t>
            </a:r>
            <a:r>
              <a:rPr lang="en-US" dirty="0" smtClean="0">
                <a:solidFill>
                  <a:srgbClr val="C00000"/>
                </a:solidFill>
              </a:rPr>
              <a:t>package</a:t>
            </a:r>
            <a:endParaRPr lang="en-US" dirty="0">
              <a:solidFill>
                <a:srgbClr val="C00000"/>
              </a:solidFill>
            </a:endParaRPr>
          </a:p>
        </p:txBody>
      </p:sp>
      <p:sp>
        <p:nvSpPr>
          <p:cNvPr id="3" name="文本框 2"/>
          <p:cNvSpPr txBox="1"/>
          <p:nvPr/>
        </p:nvSpPr>
        <p:spPr>
          <a:xfrm>
            <a:off x="812627" y="3536815"/>
            <a:ext cx="3140219" cy="584775"/>
          </a:xfrm>
          <a:prstGeom prst="rect">
            <a:avLst/>
          </a:prstGeom>
          <a:noFill/>
        </p:spPr>
        <p:txBody>
          <a:bodyPr wrap="none" rtlCol="0">
            <a:spAutoFit/>
          </a:bodyPr>
          <a:lstStyle/>
          <a:p>
            <a:pPr algn="l">
              <a:buNone/>
            </a:pPr>
            <a:r>
              <a:rPr kumimoji="1" lang="en-US" altLang="zh-CN" sz="3200" dirty="0">
                <a:solidFill>
                  <a:schemeClr val="bg1"/>
                </a:solidFill>
                <a:latin typeface="Calibri" panose="020F0502020204030204" pitchFamily="34" charset="0"/>
                <a:ea typeface="Microsoft YaHei" panose="020B0503020204020204" pitchFamily="34" charset="-122"/>
                <a:cs typeface="Calibri" panose="020F0502020204030204" pitchFamily="34" charset="0"/>
              </a:rPr>
              <a:t>Huawei, </a:t>
            </a:r>
            <a:r>
              <a:rPr kumimoji="1" lang="en-US" altLang="zh-CN" sz="3200" dirty="0" err="1">
                <a:solidFill>
                  <a:schemeClr val="bg1"/>
                </a:solidFill>
                <a:latin typeface="Calibri" panose="020F0502020204030204" pitchFamily="34" charset="0"/>
                <a:ea typeface="Microsoft YaHei" panose="020B0503020204020204" pitchFamily="34" charset="-122"/>
                <a:cs typeface="Calibri" panose="020F0502020204030204" pitchFamily="34" charset="0"/>
              </a:rPr>
              <a:t>HiSilicon</a:t>
            </a:r>
            <a:endParaRPr kumimoji="1" lang="zh-CN" altLang="en-US" sz="3200" dirty="0" err="1">
              <a:solidFill>
                <a:schemeClr val="bg1"/>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5" name="矩形 4"/>
          <p:cNvSpPr/>
          <p:nvPr/>
        </p:nvSpPr>
        <p:spPr>
          <a:xfrm>
            <a:off x="7713691" y="469089"/>
            <a:ext cx="4231050" cy="646247"/>
          </a:xfrm>
          <a:prstGeom prst="rect">
            <a:avLst/>
          </a:prstGeom>
        </p:spPr>
        <p:txBody>
          <a:bodyPr wrap="square">
            <a:spAutoFit/>
          </a:bodyPr>
          <a:lstStyle/>
          <a:p>
            <a:pPr>
              <a:spcAft>
                <a:spcPts val="0"/>
              </a:spcAft>
              <a:buNone/>
            </a:pPr>
            <a:r>
              <a:rPr lang="en-GB" altLang="zh-CN" b="0" dirty="0">
                <a:latin typeface="Calibri" panose="020F0502020204030204" pitchFamily="34" charset="0"/>
                <a:cs typeface="Calibri" panose="020F0502020204030204" pitchFamily="34" charset="0"/>
              </a:rPr>
              <a:t>3GPP TSG RAN Meeting #</a:t>
            </a:r>
            <a:r>
              <a:rPr lang="en-GB" altLang="zh-CN" b="0" dirty="0" smtClean="0">
                <a:latin typeface="Calibri" panose="020F0502020204030204" pitchFamily="34" charset="0"/>
                <a:cs typeface="Calibri" panose="020F0502020204030204" pitchFamily="34" charset="0"/>
              </a:rPr>
              <a:t>86</a:t>
            </a:r>
            <a:r>
              <a:rPr lang="en-GB" altLang="zh-CN" b="0" dirty="0">
                <a:latin typeface="Calibri" panose="020F0502020204030204" pitchFamily="34" charset="0"/>
                <a:cs typeface="Calibri" panose="020F0502020204030204" pitchFamily="34" charset="0"/>
              </a:rPr>
              <a:t>	</a:t>
            </a:r>
            <a:endParaRPr lang="en-GB" altLang="zh-CN" b="0" dirty="0" smtClean="0">
              <a:latin typeface="Calibri" panose="020F0502020204030204" pitchFamily="34" charset="0"/>
              <a:cs typeface="Calibri" panose="020F0502020204030204" pitchFamily="34" charset="0"/>
            </a:endParaRPr>
          </a:p>
          <a:p>
            <a:pPr>
              <a:spcAft>
                <a:spcPts val="0"/>
              </a:spcAft>
              <a:buNone/>
            </a:pPr>
            <a:r>
              <a:rPr lang="en-US" altLang="zh-CN" b="0" dirty="0" err="1">
                <a:latin typeface="Calibri" panose="020F0502020204030204" pitchFamily="34" charset="0"/>
                <a:cs typeface="Calibri" panose="020F0502020204030204" pitchFamily="34" charset="0"/>
              </a:rPr>
              <a:t>Sitges</a:t>
            </a:r>
            <a:r>
              <a:rPr lang="en-US" altLang="zh-CN" b="0" dirty="0">
                <a:latin typeface="Calibri" panose="020F0502020204030204" pitchFamily="34" charset="0"/>
                <a:cs typeface="Calibri" panose="020F0502020204030204" pitchFamily="34" charset="0"/>
              </a:rPr>
              <a:t>, Spain, December 9th – 12th, 2019</a:t>
            </a:r>
            <a:endParaRPr lang="zh-CN" altLang="en-US" b="0" dirty="0">
              <a:latin typeface="Calibri" panose="020F0502020204030204" pitchFamily="34" charset="0"/>
              <a:cs typeface="Calibri" panose="020F0502020204030204" pitchFamily="34" charset="0"/>
            </a:endParaRPr>
          </a:p>
        </p:txBody>
      </p:sp>
      <p:sp>
        <p:nvSpPr>
          <p:cNvPr id="8" name="矩形 7"/>
          <p:cNvSpPr/>
          <p:nvPr/>
        </p:nvSpPr>
        <p:spPr>
          <a:xfrm>
            <a:off x="691091" y="607569"/>
            <a:ext cx="1415772" cy="369332"/>
          </a:xfrm>
          <a:prstGeom prst="rect">
            <a:avLst/>
          </a:prstGeom>
        </p:spPr>
        <p:txBody>
          <a:bodyPr wrap="none">
            <a:spAutoFit/>
          </a:bodyPr>
          <a:lstStyle/>
          <a:p>
            <a:pPr>
              <a:spcAft>
                <a:spcPts val="0"/>
              </a:spcAft>
              <a:buNone/>
            </a:pPr>
            <a:r>
              <a:rPr lang="en-GB" altLang="zh-CN">
                <a:latin typeface="Arial" panose="020B0604020202020204" pitchFamily="34" charset="0"/>
                <a:cs typeface="Times New Roman" panose="02020603050405020304" pitchFamily="18" charset="0"/>
              </a:rPr>
              <a:t>RP-193098 </a:t>
            </a:r>
            <a:endParaRPr lang="zh-CN" altLang="zh-CN" sz="1200"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949329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Rectangle 2"/>
          <p:cNvSpPr txBox="1">
            <a:spLocks noChangeArrowheads="1"/>
          </p:cNvSpPr>
          <p:nvPr/>
        </p:nvSpPr>
        <p:spPr bwMode="auto">
          <a:xfrm>
            <a:off x="109810" y="105826"/>
            <a:ext cx="10695887" cy="576164"/>
          </a:xfrm>
          <a:prstGeom prst="rect">
            <a:avLst/>
          </a:prstGeom>
          <a:noFill/>
          <a:ln w="9525">
            <a:noFill/>
            <a:miter lim="800000"/>
            <a:headEnd/>
            <a:tailEnd/>
          </a:ln>
        </p:spPr>
        <p:txBody>
          <a:bodyPr vert="horz" wrap="square" lIns="106719" tIns="53364" rIns="106719" bIns="53364" numCol="1" anchor="ctr" anchorCtr="0" compatLnSpc="1">
            <a:prstTxWarp prst="textNoShape">
              <a:avLst/>
            </a:prstTxWarp>
          </a:bodyPr>
          <a:lstStyle>
            <a:lvl1pPr algn="l" defTabSz="799290" rtl="0" eaLnBrk="0" fontAlgn="base" hangingPunct="0">
              <a:spcBef>
                <a:spcPct val="0"/>
              </a:spcBef>
              <a:spcAft>
                <a:spcPct val="0"/>
              </a:spcAft>
              <a:defRPr sz="3400">
                <a:solidFill>
                  <a:srgbClr val="990000"/>
                </a:solidFill>
                <a:latin typeface="+mj-lt"/>
                <a:ea typeface="+mj-ea"/>
                <a:cs typeface="+mj-cs"/>
              </a:defRPr>
            </a:lvl1pPr>
            <a:lvl2pPr algn="l" defTabSz="799290" rtl="0"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algn="l" defTabSz="799290" rtl="0"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algn="l" defTabSz="799290" rtl="0"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algn="l" defTabSz="799290" rtl="0"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6681" algn="l" defTabSz="800781" rtl="0" fontAlgn="base">
              <a:spcBef>
                <a:spcPct val="0"/>
              </a:spcBef>
              <a:spcAft>
                <a:spcPct val="0"/>
              </a:spcAft>
              <a:defRPr sz="3400">
                <a:solidFill>
                  <a:srgbClr val="990000"/>
                </a:solidFill>
                <a:latin typeface="FrutigerNext LT Medium" pitchFamily="34" charset="0"/>
                <a:ea typeface="黑体" pitchFamily="2" charset="-122"/>
              </a:defRPr>
            </a:lvl6pPr>
            <a:lvl7pPr marL="913365" algn="l" defTabSz="800781" rtl="0" fontAlgn="base">
              <a:spcBef>
                <a:spcPct val="0"/>
              </a:spcBef>
              <a:spcAft>
                <a:spcPct val="0"/>
              </a:spcAft>
              <a:defRPr sz="3400">
                <a:solidFill>
                  <a:srgbClr val="990000"/>
                </a:solidFill>
                <a:latin typeface="FrutigerNext LT Medium" pitchFamily="34" charset="0"/>
                <a:ea typeface="黑体" pitchFamily="2" charset="-122"/>
              </a:defRPr>
            </a:lvl7pPr>
            <a:lvl8pPr marL="1370049" algn="l" defTabSz="800781" rtl="0" fontAlgn="base">
              <a:spcBef>
                <a:spcPct val="0"/>
              </a:spcBef>
              <a:spcAft>
                <a:spcPct val="0"/>
              </a:spcAft>
              <a:defRPr sz="3400">
                <a:solidFill>
                  <a:srgbClr val="990000"/>
                </a:solidFill>
                <a:latin typeface="FrutigerNext LT Medium" pitchFamily="34" charset="0"/>
                <a:ea typeface="黑体" pitchFamily="2" charset="-122"/>
              </a:defRPr>
            </a:lvl8pPr>
            <a:lvl9pPr marL="1826732" algn="l" defTabSz="800781" rtl="0" fontAlgn="base">
              <a:spcBef>
                <a:spcPct val="0"/>
              </a:spcBef>
              <a:spcAft>
                <a:spcPct val="0"/>
              </a:spcAft>
              <a:defRPr sz="3400">
                <a:solidFill>
                  <a:srgbClr val="990000"/>
                </a:solidFill>
                <a:latin typeface="FrutigerNext LT Medium" pitchFamily="34" charset="0"/>
                <a:ea typeface="黑体" pitchFamily="2" charset="-122"/>
              </a:defRPr>
            </a:lvl9pPr>
          </a:lstStyle>
          <a:p>
            <a:pPr eaLnBrk="1" hangingPunct="1">
              <a:buNone/>
            </a:pPr>
            <a:r>
              <a:rPr lang="en-US" altLang="zh-CN" sz="3200" kern="0" dirty="0">
                <a:latin typeface="Arial" panose="020B0604020202020204" pitchFamily="34" charset="0"/>
                <a:cs typeface="Arial" panose="020B0604020202020204" pitchFamily="34" charset="0"/>
              </a:rPr>
              <a:t>3GPP Rel-17 Timeline</a:t>
            </a:r>
            <a:endParaRPr lang="en-US" altLang="zh-CN" sz="3200" kern="0" dirty="0">
              <a:latin typeface="Arial" panose="020B0604020202020204"/>
              <a:ea typeface="黑体" panose="02010609060101010101" pitchFamily="49" charset="-122"/>
              <a:cs typeface="Arial" panose="020B0604020202020204" pitchFamily="34" charset="0"/>
            </a:endParaRPr>
          </a:p>
        </p:txBody>
      </p:sp>
      <p:grpSp>
        <p:nvGrpSpPr>
          <p:cNvPr id="3" name="Group 2"/>
          <p:cNvGrpSpPr/>
          <p:nvPr/>
        </p:nvGrpSpPr>
        <p:grpSpPr>
          <a:xfrm>
            <a:off x="152189" y="1075238"/>
            <a:ext cx="12331177" cy="3735328"/>
            <a:chOff x="96771" y="1851093"/>
            <a:chExt cx="12331177" cy="3735328"/>
          </a:xfrm>
        </p:grpSpPr>
        <p:sp>
          <p:nvSpPr>
            <p:cNvPr id="173" name="Rectangle 15">
              <a:extLst>
                <a:ext uri="{FF2B5EF4-FFF2-40B4-BE49-F238E27FC236}">
                  <a16:creationId xmlns:a16="http://schemas.microsoft.com/office/drawing/2014/main" xmlns="" id="{99A4D56F-9BC0-4823-A72D-CC2179C36BF1}"/>
                </a:ext>
              </a:extLst>
            </p:cNvPr>
            <p:cNvSpPr/>
            <p:nvPr/>
          </p:nvSpPr>
          <p:spPr>
            <a:xfrm>
              <a:off x="128290" y="1866693"/>
              <a:ext cx="1090895"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84</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174" name="Rectangle 16">
              <a:extLst>
                <a:ext uri="{FF2B5EF4-FFF2-40B4-BE49-F238E27FC236}">
                  <a16:creationId xmlns:a16="http://schemas.microsoft.com/office/drawing/2014/main" xmlns="" id="{07952D33-FD98-4E6B-BF18-F0A6B9E833FE}"/>
                </a:ext>
              </a:extLst>
            </p:cNvPr>
            <p:cNvSpPr/>
            <p:nvPr/>
          </p:nvSpPr>
          <p:spPr>
            <a:xfrm>
              <a:off x="668586" y="2130279"/>
              <a:ext cx="2220464" cy="262981"/>
            </a:xfrm>
            <a:prstGeom prst="rect">
              <a:avLst/>
            </a:prstGeom>
            <a:solidFill>
              <a:srgbClr val="124191"/>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201</a:t>
              </a:r>
              <a:r>
                <a:rPr lang="en-US" altLang="zh-CN" sz="1200" b="0" kern="0" dirty="0">
                  <a:solidFill>
                    <a:srgbClr val="FFFFFF"/>
                  </a:solidFill>
                  <a:latin typeface="微软雅黑" panose="020B0503020204020204" pitchFamily="34" charset="-122"/>
                  <a:ea typeface="微软雅黑" panose="020B0503020204020204" pitchFamily="34" charset="-122"/>
                </a:rPr>
                <a:t>9</a:t>
              </a:r>
              <a:endParaRPr lang="en-GB" sz="1200" b="0" kern="0" dirty="0">
                <a:solidFill>
                  <a:srgbClr val="FFFFFF"/>
                </a:solidFill>
                <a:latin typeface="微软雅黑" panose="020B0503020204020204" pitchFamily="34" charset="-122"/>
                <a:ea typeface="微软雅黑" panose="020B0503020204020204" pitchFamily="34" charset="-122"/>
              </a:endParaRPr>
            </a:p>
          </p:txBody>
        </p:sp>
        <p:sp>
          <p:nvSpPr>
            <p:cNvPr id="176" name="Rectangle 18">
              <a:extLst>
                <a:ext uri="{FF2B5EF4-FFF2-40B4-BE49-F238E27FC236}">
                  <a16:creationId xmlns:a16="http://schemas.microsoft.com/office/drawing/2014/main" xmlns="" id="{E74CED0D-CCA4-4991-81B3-FC2FA766660B}"/>
                </a:ext>
              </a:extLst>
            </p:cNvPr>
            <p:cNvSpPr/>
            <p:nvPr/>
          </p:nvSpPr>
          <p:spPr>
            <a:xfrm>
              <a:off x="693878" y="2431719"/>
              <a:ext cx="1061890" cy="268492"/>
            </a:xfrm>
            <a:prstGeom prst="rect">
              <a:avLst/>
            </a:prstGeom>
            <a:solidFill>
              <a:srgbClr val="98A2AE"/>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Q3</a:t>
              </a:r>
            </a:p>
          </p:txBody>
        </p:sp>
        <p:sp>
          <p:nvSpPr>
            <p:cNvPr id="177" name="Rectangle 19">
              <a:extLst>
                <a:ext uri="{FF2B5EF4-FFF2-40B4-BE49-F238E27FC236}">
                  <a16:creationId xmlns:a16="http://schemas.microsoft.com/office/drawing/2014/main" xmlns="" id="{0154DAC3-9C89-4AB3-9EE0-C55F11A8952D}"/>
                </a:ext>
              </a:extLst>
            </p:cNvPr>
            <p:cNvSpPr/>
            <p:nvPr/>
          </p:nvSpPr>
          <p:spPr>
            <a:xfrm>
              <a:off x="1816999" y="2427512"/>
              <a:ext cx="1061890" cy="268492"/>
            </a:xfrm>
            <a:prstGeom prst="rect">
              <a:avLst/>
            </a:prstGeom>
            <a:solidFill>
              <a:srgbClr val="98A2AE"/>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Q4</a:t>
              </a:r>
            </a:p>
          </p:txBody>
        </p:sp>
        <p:sp>
          <p:nvSpPr>
            <p:cNvPr id="178" name="Rectangle 20">
              <a:extLst>
                <a:ext uri="{FF2B5EF4-FFF2-40B4-BE49-F238E27FC236}">
                  <a16:creationId xmlns:a16="http://schemas.microsoft.com/office/drawing/2014/main" xmlns="" id="{50514714-BB0D-490C-BE95-355721500739}"/>
                </a:ext>
              </a:extLst>
            </p:cNvPr>
            <p:cNvSpPr/>
            <p:nvPr/>
          </p:nvSpPr>
          <p:spPr>
            <a:xfrm>
              <a:off x="2940124" y="2134486"/>
              <a:ext cx="4429646" cy="267790"/>
            </a:xfrm>
            <a:prstGeom prst="rect">
              <a:avLst/>
            </a:prstGeom>
            <a:solidFill>
              <a:srgbClr val="124191"/>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2020</a:t>
              </a:r>
            </a:p>
          </p:txBody>
        </p:sp>
        <p:sp>
          <p:nvSpPr>
            <p:cNvPr id="179" name="Rectangle 21">
              <a:extLst>
                <a:ext uri="{FF2B5EF4-FFF2-40B4-BE49-F238E27FC236}">
                  <a16:creationId xmlns:a16="http://schemas.microsoft.com/office/drawing/2014/main" xmlns="" id="{76F716E9-904E-4EEC-A474-ED48C3E4135C}"/>
                </a:ext>
              </a:extLst>
            </p:cNvPr>
            <p:cNvSpPr/>
            <p:nvPr/>
          </p:nvSpPr>
          <p:spPr>
            <a:xfrm>
              <a:off x="4063245" y="2431719"/>
              <a:ext cx="1061890" cy="268492"/>
            </a:xfrm>
            <a:prstGeom prst="rect">
              <a:avLst/>
            </a:prstGeom>
            <a:solidFill>
              <a:srgbClr val="4D5766"/>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Q2</a:t>
              </a:r>
            </a:p>
          </p:txBody>
        </p:sp>
        <p:sp>
          <p:nvSpPr>
            <p:cNvPr id="180" name="Rectangle 22">
              <a:extLst>
                <a:ext uri="{FF2B5EF4-FFF2-40B4-BE49-F238E27FC236}">
                  <a16:creationId xmlns:a16="http://schemas.microsoft.com/office/drawing/2014/main" xmlns="" id="{27AE7E7E-1824-4509-AD61-A44D8B946D86}"/>
                </a:ext>
              </a:extLst>
            </p:cNvPr>
            <p:cNvSpPr/>
            <p:nvPr/>
          </p:nvSpPr>
          <p:spPr>
            <a:xfrm>
              <a:off x="5184756" y="2431719"/>
              <a:ext cx="1061890" cy="268492"/>
            </a:xfrm>
            <a:prstGeom prst="rect">
              <a:avLst/>
            </a:prstGeom>
            <a:solidFill>
              <a:srgbClr val="4D5766"/>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Q3</a:t>
              </a:r>
            </a:p>
          </p:txBody>
        </p:sp>
        <p:sp>
          <p:nvSpPr>
            <p:cNvPr id="181" name="Rectangle 23">
              <a:extLst>
                <a:ext uri="{FF2B5EF4-FFF2-40B4-BE49-F238E27FC236}">
                  <a16:creationId xmlns:a16="http://schemas.microsoft.com/office/drawing/2014/main" xmlns="" id="{F1064CDF-4F9C-4DC6-8C8A-A503718E81E9}"/>
                </a:ext>
              </a:extLst>
            </p:cNvPr>
            <p:cNvSpPr/>
            <p:nvPr/>
          </p:nvSpPr>
          <p:spPr>
            <a:xfrm>
              <a:off x="6307879" y="2427512"/>
              <a:ext cx="1061890" cy="268492"/>
            </a:xfrm>
            <a:prstGeom prst="rect">
              <a:avLst/>
            </a:prstGeom>
            <a:solidFill>
              <a:srgbClr val="4D5766"/>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Q4</a:t>
              </a:r>
            </a:p>
          </p:txBody>
        </p:sp>
        <p:sp>
          <p:nvSpPr>
            <p:cNvPr id="182" name="Rectangle 24">
              <a:extLst>
                <a:ext uri="{FF2B5EF4-FFF2-40B4-BE49-F238E27FC236}">
                  <a16:creationId xmlns:a16="http://schemas.microsoft.com/office/drawing/2014/main" xmlns="" id="{88042BA5-8B39-4A5F-A7F9-A7DEF054654D}"/>
                </a:ext>
              </a:extLst>
            </p:cNvPr>
            <p:cNvSpPr/>
            <p:nvPr/>
          </p:nvSpPr>
          <p:spPr>
            <a:xfrm>
              <a:off x="2940124" y="2431719"/>
              <a:ext cx="1060279" cy="268492"/>
            </a:xfrm>
            <a:prstGeom prst="rect">
              <a:avLst/>
            </a:prstGeom>
            <a:solidFill>
              <a:srgbClr val="4D5766"/>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Q1</a:t>
              </a:r>
            </a:p>
          </p:txBody>
        </p:sp>
        <p:sp>
          <p:nvSpPr>
            <p:cNvPr id="183" name="Rectangle 25">
              <a:extLst>
                <a:ext uri="{FF2B5EF4-FFF2-40B4-BE49-F238E27FC236}">
                  <a16:creationId xmlns:a16="http://schemas.microsoft.com/office/drawing/2014/main" xmlns="" id="{11E79342-B53B-4695-B3B2-76DBCE16EFA4}"/>
                </a:ext>
              </a:extLst>
            </p:cNvPr>
            <p:cNvSpPr/>
            <p:nvPr/>
          </p:nvSpPr>
          <p:spPr>
            <a:xfrm>
              <a:off x="7431000" y="2130277"/>
              <a:ext cx="4340987" cy="262983"/>
            </a:xfrm>
            <a:prstGeom prst="rect">
              <a:avLst/>
            </a:prstGeom>
            <a:solidFill>
              <a:srgbClr val="124191"/>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2021</a:t>
              </a:r>
            </a:p>
          </p:txBody>
        </p:sp>
        <p:sp>
          <p:nvSpPr>
            <p:cNvPr id="184" name="Rectangle 26">
              <a:extLst>
                <a:ext uri="{FF2B5EF4-FFF2-40B4-BE49-F238E27FC236}">
                  <a16:creationId xmlns:a16="http://schemas.microsoft.com/office/drawing/2014/main" xmlns="" id="{0D63E84A-A18F-44F5-BB8F-CB285427D042}"/>
                </a:ext>
              </a:extLst>
            </p:cNvPr>
            <p:cNvSpPr/>
            <p:nvPr/>
          </p:nvSpPr>
          <p:spPr>
            <a:xfrm>
              <a:off x="7431002" y="2431720"/>
              <a:ext cx="1060279" cy="258638"/>
            </a:xfrm>
            <a:prstGeom prst="rect">
              <a:avLst/>
            </a:prstGeom>
            <a:solidFill>
              <a:srgbClr val="4D5766">
                <a:lumMod val="75000"/>
              </a:srgbClr>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Q1</a:t>
              </a:r>
            </a:p>
          </p:txBody>
        </p:sp>
        <p:sp>
          <p:nvSpPr>
            <p:cNvPr id="185" name="Rectangle 28">
              <a:extLst>
                <a:ext uri="{FF2B5EF4-FFF2-40B4-BE49-F238E27FC236}">
                  <a16:creationId xmlns:a16="http://schemas.microsoft.com/office/drawing/2014/main" xmlns="" id="{014B570F-FB51-439D-B693-48FAA9549523}"/>
                </a:ext>
              </a:extLst>
            </p:cNvPr>
            <p:cNvSpPr/>
            <p:nvPr/>
          </p:nvSpPr>
          <p:spPr>
            <a:xfrm>
              <a:off x="1219184" y="1866693"/>
              <a:ext cx="1092506"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85</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186" name="Rectangle 29">
              <a:extLst>
                <a:ext uri="{FF2B5EF4-FFF2-40B4-BE49-F238E27FC236}">
                  <a16:creationId xmlns:a16="http://schemas.microsoft.com/office/drawing/2014/main" xmlns="" id="{F6F0A787-B1E0-4FA0-A646-E47A632D3E32}"/>
                </a:ext>
              </a:extLst>
            </p:cNvPr>
            <p:cNvSpPr/>
            <p:nvPr/>
          </p:nvSpPr>
          <p:spPr>
            <a:xfrm>
              <a:off x="2311689" y="1866693"/>
              <a:ext cx="1090897"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86</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187" name="Rectangle 30">
              <a:extLst>
                <a:ext uri="{FF2B5EF4-FFF2-40B4-BE49-F238E27FC236}">
                  <a16:creationId xmlns:a16="http://schemas.microsoft.com/office/drawing/2014/main" xmlns="" id="{02BF477B-1752-48D0-B660-CCFCD80FC357}"/>
                </a:ext>
              </a:extLst>
            </p:cNvPr>
            <p:cNvSpPr/>
            <p:nvPr/>
          </p:nvSpPr>
          <p:spPr>
            <a:xfrm>
              <a:off x="3452536" y="1866693"/>
              <a:ext cx="1090897"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87</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188" name="Rectangle 31">
              <a:extLst>
                <a:ext uri="{FF2B5EF4-FFF2-40B4-BE49-F238E27FC236}">
                  <a16:creationId xmlns:a16="http://schemas.microsoft.com/office/drawing/2014/main" xmlns="" id="{72479AF2-AD9A-4414-833F-705FBBDB7D9D}"/>
                </a:ext>
              </a:extLst>
            </p:cNvPr>
            <p:cNvSpPr/>
            <p:nvPr/>
          </p:nvSpPr>
          <p:spPr>
            <a:xfrm>
              <a:off x="4625612" y="1866693"/>
              <a:ext cx="1090897"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88</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189" name="Rectangle 32">
              <a:extLst>
                <a:ext uri="{FF2B5EF4-FFF2-40B4-BE49-F238E27FC236}">
                  <a16:creationId xmlns:a16="http://schemas.microsoft.com/office/drawing/2014/main" xmlns="" id="{06350745-BFF3-478A-A388-1D323BA44CD6}"/>
                </a:ext>
              </a:extLst>
            </p:cNvPr>
            <p:cNvSpPr/>
            <p:nvPr/>
          </p:nvSpPr>
          <p:spPr>
            <a:xfrm>
              <a:off x="5716508" y="1866693"/>
              <a:ext cx="1090895"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89</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190" name="Rectangle 33">
              <a:extLst>
                <a:ext uri="{FF2B5EF4-FFF2-40B4-BE49-F238E27FC236}">
                  <a16:creationId xmlns:a16="http://schemas.microsoft.com/office/drawing/2014/main" xmlns="" id="{2B4391A2-D9F3-4EC2-B52D-F686C98BE09A}"/>
                </a:ext>
              </a:extLst>
            </p:cNvPr>
            <p:cNvSpPr/>
            <p:nvPr/>
          </p:nvSpPr>
          <p:spPr>
            <a:xfrm>
              <a:off x="6807402" y="1866693"/>
              <a:ext cx="1090897"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90</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191" name="Rectangle 34">
              <a:extLst>
                <a:ext uri="{FF2B5EF4-FFF2-40B4-BE49-F238E27FC236}">
                  <a16:creationId xmlns:a16="http://schemas.microsoft.com/office/drawing/2014/main" xmlns="" id="{6131F2D8-08CF-48CA-9E3F-1C38EA153AD9}"/>
                </a:ext>
              </a:extLst>
            </p:cNvPr>
            <p:cNvSpPr/>
            <p:nvPr/>
          </p:nvSpPr>
          <p:spPr>
            <a:xfrm>
              <a:off x="8006258" y="1866693"/>
              <a:ext cx="1090897"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91</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280" name="Rectangle: Rounded Corners 40"/>
            <p:cNvSpPr>
              <a:spLocks noChangeArrowheads="1"/>
            </p:cNvSpPr>
            <p:nvPr/>
          </p:nvSpPr>
          <p:spPr bwMode="auto">
            <a:xfrm>
              <a:off x="96772" y="3772445"/>
              <a:ext cx="3935248" cy="268720"/>
            </a:xfrm>
            <a:prstGeom prst="roundRect">
              <a:avLst>
                <a:gd name="adj" fmla="val 50000"/>
              </a:avLst>
            </a:prstGeom>
            <a:solidFill>
              <a:srgbClr val="C00000"/>
            </a:solidFill>
            <a:ln w="3175" cap="flat" cmpd="sng" algn="ctr">
              <a:noFill/>
              <a:prstDash val="solid"/>
            </a:ln>
            <a:effectLst/>
          </p:spPr>
          <p:txBody>
            <a:bodyPr lIns="71953" tIns="71953" rIns="71953" bIns="71953" anchor="ctr"/>
            <a:lstStyle/>
            <a:p>
              <a:pPr algn="ctr" defTabSz="913761">
                <a:buNone/>
              </a:pPr>
              <a:r>
                <a:rPr lang="en-US" altLang="zh-CN" sz="1400" b="0" kern="0" dirty="0">
                  <a:solidFill>
                    <a:srgbClr val="FFFFFF"/>
                  </a:solidFill>
                  <a:latin typeface="微软雅黑" panose="020B0503020204020204" pitchFamily="34" charset="-122"/>
                  <a:ea typeface="微软雅黑" panose="020B0503020204020204" pitchFamily="34" charset="-122"/>
                </a:rPr>
                <a:t>RAN </a:t>
              </a:r>
              <a:r>
                <a:rPr lang="en-US" altLang="en-US" sz="1400" b="0" kern="0" dirty="0">
                  <a:solidFill>
                    <a:srgbClr val="FFFFFF"/>
                  </a:solidFill>
                  <a:latin typeface="微软雅黑" panose="020B0503020204020204" pitchFamily="34" charset="-122"/>
                  <a:ea typeface="微软雅黑" panose="020B0503020204020204" pitchFamily="34" charset="-122"/>
                </a:rPr>
                <a:t>Rel-16 SI/WI phase </a:t>
              </a:r>
            </a:p>
          </p:txBody>
        </p:sp>
        <p:sp>
          <p:nvSpPr>
            <p:cNvPr id="282" name="十字星 38"/>
            <p:cNvSpPr/>
            <p:nvPr/>
          </p:nvSpPr>
          <p:spPr bwMode="auto">
            <a:xfrm>
              <a:off x="2389397" y="2743404"/>
              <a:ext cx="357733" cy="238908"/>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p>
              <a:pPr defTabSz="913360">
                <a:buNone/>
              </a:pPr>
              <a:endParaRPr lang="zh-CN" altLang="en-US" sz="1600" b="0" dirty="0">
                <a:solidFill>
                  <a:prstClr val="black"/>
                </a:solidFill>
                <a:latin typeface="Arial"/>
                <a:ea typeface="微软雅黑"/>
                <a:cs typeface="Calibri" pitchFamily="34" charset="0"/>
              </a:endParaRPr>
            </a:p>
          </p:txBody>
        </p:sp>
        <p:sp>
          <p:nvSpPr>
            <p:cNvPr id="283" name="TextBox 118"/>
            <p:cNvSpPr txBox="1"/>
            <p:nvPr/>
          </p:nvSpPr>
          <p:spPr>
            <a:xfrm>
              <a:off x="2029420" y="2955904"/>
              <a:ext cx="1044176" cy="282263"/>
            </a:xfrm>
            <a:prstGeom prst="rect">
              <a:avLst/>
            </a:prstGeom>
            <a:noFill/>
          </p:spPr>
          <p:txBody>
            <a:bodyPr wrap="square" lIns="96677" tIns="48339" rIns="96677" bIns="48339" rtlCol="0">
              <a:spAutoFit/>
            </a:bodyPr>
            <a:lstStyle/>
            <a:p>
              <a:pPr algn="ctr" defTabSz="913569">
                <a:buNone/>
              </a:pPr>
              <a:r>
                <a:rPr lang="en-US" altLang="zh-CN" sz="1200" b="0" dirty="0">
                  <a:solidFill>
                    <a:prstClr val="black"/>
                  </a:solidFill>
                  <a:latin typeface="Arial"/>
                  <a:ea typeface="微软雅黑"/>
                  <a:cs typeface="Calibri" pitchFamily="34" charset="0"/>
                </a:rPr>
                <a:t>WRC-19</a:t>
              </a:r>
              <a:endParaRPr lang="zh-CN" altLang="en-US" sz="1200" b="0" dirty="0">
                <a:solidFill>
                  <a:prstClr val="black"/>
                </a:solidFill>
                <a:latin typeface="Arial"/>
                <a:ea typeface="微软雅黑"/>
                <a:cs typeface="Calibri" pitchFamily="34" charset="0"/>
              </a:endParaRPr>
            </a:p>
          </p:txBody>
        </p:sp>
        <p:sp>
          <p:nvSpPr>
            <p:cNvPr id="286" name="Rectangle: Rounded Corners 37">
              <a:extLst>
                <a:ext uri="{FF2B5EF4-FFF2-40B4-BE49-F238E27FC236}">
                  <a16:creationId xmlns:a16="http://schemas.microsoft.com/office/drawing/2014/main" xmlns="" id="{7D3F311E-18CC-48ED-9822-8405BB2941EB}"/>
                </a:ext>
              </a:extLst>
            </p:cNvPr>
            <p:cNvSpPr/>
            <p:nvPr/>
          </p:nvSpPr>
          <p:spPr>
            <a:xfrm>
              <a:off x="96771" y="3237809"/>
              <a:ext cx="1171331" cy="306628"/>
            </a:xfrm>
            <a:prstGeom prst="roundRect">
              <a:avLst/>
            </a:prstGeom>
            <a:solidFill>
              <a:srgbClr val="4BDD33">
                <a:lumMod val="60000"/>
                <a:lumOff val="40000"/>
              </a:srgbClr>
            </a:solidFill>
            <a:ln w="3175" cap="flat" cmpd="sng" algn="ctr">
              <a:noFill/>
              <a:prstDash val="solid"/>
            </a:ln>
            <a:effectLst/>
          </p:spPr>
          <p:txBody>
            <a:bodyPr lIns="71953" tIns="71953" rIns="71953" bIns="71953" anchor="ctr"/>
            <a:lstStyle/>
            <a:p>
              <a:pPr algn="ctr" defTabSz="913761">
                <a:buNone/>
                <a:defRPr/>
              </a:pPr>
              <a:r>
                <a:rPr lang="en-US" sz="900" b="0" kern="0" dirty="0">
                  <a:solidFill>
                    <a:prstClr val="black"/>
                  </a:solidFill>
                  <a:latin typeface="微软雅黑" panose="020B0503020204020204" pitchFamily="34" charset="-122"/>
                  <a:ea typeface="微软雅黑" panose="020B0503020204020204" pitchFamily="34" charset="-122"/>
                </a:rPr>
                <a:t>Rel-15 Late Drop ASN.1 freeze</a:t>
              </a:r>
            </a:p>
          </p:txBody>
        </p:sp>
        <p:sp>
          <p:nvSpPr>
            <p:cNvPr id="287" name="Rectangle: Rounded Corners 37">
              <a:extLst>
                <a:ext uri="{FF2B5EF4-FFF2-40B4-BE49-F238E27FC236}">
                  <a16:creationId xmlns:a16="http://schemas.microsoft.com/office/drawing/2014/main" xmlns="" id="{7D3F311E-18CC-48ED-9822-8405BB2941EB}"/>
                </a:ext>
              </a:extLst>
            </p:cNvPr>
            <p:cNvSpPr/>
            <p:nvPr/>
          </p:nvSpPr>
          <p:spPr>
            <a:xfrm>
              <a:off x="2344695" y="3221638"/>
              <a:ext cx="1171331" cy="328824"/>
            </a:xfrm>
            <a:prstGeom prst="roundRect">
              <a:avLst/>
            </a:prstGeom>
            <a:solidFill>
              <a:srgbClr val="4BDD33">
                <a:lumMod val="60000"/>
                <a:lumOff val="40000"/>
              </a:srgbClr>
            </a:solidFill>
            <a:ln w="3175" cap="flat" cmpd="sng" algn="ctr">
              <a:noFill/>
              <a:prstDash val="solid"/>
            </a:ln>
            <a:effectLst/>
          </p:spPr>
          <p:txBody>
            <a:bodyPr lIns="71953" tIns="71953" rIns="71953" bIns="71953" anchor="ctr"/>
            <a:lstStyle/>
            <a:p>
              <a:pPr algn="ctr" defTabSz="913761">
                <a:buNone/>
                <a:defRPr/>
              </a:pPr>
              <a:r>
                <a:rPr lang="en-US" sz="900" b="0" kern="0" dirty="0">
                  <a:solidFill>
                    <a:prstClr val="black"/>
                  </a:solidFill>
                  <a:latin typeface="微软雅黑" panose="020B0503020204020204" pitchFamily="34" charset="-122"/>
                  <a:ea typeface="微软雅黑" panose="020B0503020204020204" pitchFamily="34" charset="-122"/>
                </a:rPr>
                <a:t>Rel-15 RAN4 Performance spec</a:t>
              </a:r>
            </a:p>
          </p:txBody>
        </p:sp>
        <p:cxnSp>
          <p:nvCxnSpPr>
            <p:cNvPr id="125" name="Straight Connector 12"/>
            <p:cNvCxnSpPr>
              <a:cxnSpLocks/>
            </p:cNvCxnSpPr>
            <p:nvPr/>
          </p:nvCxnSpPr>
          <p:spPr bwMode="auto">
            <a:xfrm flipH="1" flipV="1">
              <a:off x="654260" y="2427511"/>
              <a:ext cx="41287" cy="2449921"/>
            </a:xfrm>
            <a:prstGeom prst="line">
              <a:avLst/>
            </a:prstGeom>
            <a:noFill/>
            <a:ln w="3175" algn="ctr">
              <a:solidFill>
                <a:srgbClr val="98A2AE"/>
              </a:solidFill>
              <a:round/>
              <a:headEnd/>
              <a:tailEnd/>
            </a:ln>
          </p:spPr>
        </p:cxnSp>
        <p:sp>
          <p:nvSpPr>
            <p:cNvPr id="129" name="Rectangle 26">
              <a:extLst>
                <a:ext uri="{FF2B5EF4-FFF2-40B4-BE49-F238E27FC236}">
                  <a16:creationId xmlns:a16="http://schemas.microsoft.com/office/drawing/2014/main" xmlns="" id="{0D63E84A-A18F-44F5-BB8F-CB285427D042}"/>
                </a:ext>
              </a:extLst>
            </p:cNvPr>
            <p:cNvSpPr/>
            <p:nvPr/>
          </p:nvSpPr>
          <p:spPr>
            <a:xfrm>
              <a:off x="8532661" y="2433339"/>
              <a:ext cx="1060279" cy="258638"/>
            </a:xfrm>
            <a:prstGeom prst="rect">
              <a:avLst/>
            </a:prstGeom>
            <a:solidFill>
              <a:srgbClr val="4D5766">
                <a:lumMod val="75000"/>
              </a:srgbClr>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a:t>
              </a:r>
              <a:r>
                <a:rPr lang="en-US" altLang="zh-CN" sz="1200" b="0" kern="0" dirty="0">
                  <a:solidFill>
                    <a:srgbClr val="FFFFFF"/>
                  </a:solidFill>
                  <a:latin typeface="微软雅黑" panose="020B0503020204020204" pitchFamily="34" charset="-122"/>
                  <a:ea typeface="微软雅黑" panose="020B0503020204020204" pitchFamily="34" charset="-122"/>
                </a:rPr>
                <a:t>2</a:t>
              </a:r>
              <a:endParaRPr lang="en-GB" sz="1200" b="0" kern="0" dirty="0">
                <a:solidFill>
                  <a:srgbClr val="FFFFFF"/>
                </a:solidFill>
                <a:latin typeface="微软雅黑" panose="020B0503020204020204" pitchFamily="34" charset="-122"/>
                <a:ea typeface="微软雅黑" panose="020B0503020204020204" pitchFamily="34" charset="-122"/>
              </a:endParaRPr>
            </a:p>
          </p:txBody>
        </p:sp>
        <p:sp>
          <p:nvSpPr>
            <p:cNvPr id="133" name="Rectangle 26">
              <a:extLst>
                <a:ext uri="{FF2B5EF4-FFF2-40B4-BE49-F238E27FC236}">
                  <a16:creationId xmlns:a16="http://schemas.microsoft.com/office/drawing/2014/main" xmlns="" id="{0D63E84A-A18F-44F5-BB8F-CB285427D042}"/>
                </a:ext>
              </a:extLst>
            </p:cNvPr>
            <p:cNvSpPr/>
            <p:nvPr/>
          </p:nvSpPr>
          <p:spPr>
            <a:xfrm>
              <a:off x="9628081" y="2437365"/>
              <a:ext cx="1060279" cy="258638"/>
            </a:xfrm>
            <a:prstGeom prst="rect">
              <a:avLst/>
            </a:prstGeom>
            <a:solidFill>
              <a:srgbClr val="4D5766">
                <a:lumMod val="75000"/>
              </a:srgbClr>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a:t>
              </a:r>
              <a:r>
                <a:rPr lang="en-US" altLang="zh-CN" sz="1200" b="0" kern="0" dirty="0">
                  <a:solidFill>
                    <a:srgbClr val="FFFFFF"/>
                  </a:solidFill>
                  <a:latin typeface="微软雅黑" panose="020B0503020204020204" pitchFamily="34" charset="-122"/>
                  <a:ea typeface="微软雅黑" panose="020B0503020204020204" pitchFamily="34" charset="-122"/>
                </a:rPr>
                <a:t>3</a:t>
              </a:r>
              <a:endParaRPr lang="en-GB" sz="1200" b="0" kern="0" dirty="0">
                <a:solidFill>
                  <a:srgbClr val="FFFFFF"/>
                </a:solidFill>
                <a:latin typeface="微软雅黑" panose="020B0503020204020204" pitchFamily="34" charset="-122"/>
                <a:ea typeface="微软雅黑" panose="020B0503020204020204" pitchFamily="34" charset="-122"/>
              </a:endParaRPr>
            </a:p>
          </p:txBody>
        </p:sp>
        <p:sp>
          <p:nvSpPr>
            <p:cNvPr id="137" name="Rectangle 26">
              <a:extLst>
                <a:ext uri="{FF2B5EF4-FFF2-40B4-BE49-F238E27FC236}">
                  <a16:creationId xmlns:a16="http://schemas.microsoft.com/office/drawing/2014/main" xmlns="" id="{0D63E84A-A18F-44F5-BB8F-CB285427D042}"/>
                </a:ext>
              </a:extLst>
            </p:cNvPr>
            <p:cNvSpPr/>
            <p:nvPr/>
          </p:nvSpPr>
          <p:spPr>
            <a:xfrm>
              <a:off x="10718893" y="2433480"/>
              <a:ext cx="1060279" cy="258638"/>
            </a:xfrm>
            <a:prstGeom prst="rect">
              <a:avLst/>
            </a:prstGeom>
            <a:solidFill>
              <a:srgbClr val="4D5766">
                <a:lumMod val="75000"/>
              </a:srgbClr>
            </a:solidFill>
            <a:ln>
              <a:noFill/>
            </a:ln>
            <a:effectLst/>
          </p:spPr>
          <p:txBody>
            <a:bodyPr lIns="71953" tIns="71953" rIns="71953" bIns="71953" anchor="ctr"/>
            <a:lstStyle/>
            <a:p>
              <a:pPr algn="ctr" defTabSz="913761">
                <a:buNone/>
                <a:defRPr/>
              </a:pPr>
              <a:r>
                <a:rPr lang="en-GB" sz="1200" b="0" kern="0" dirty="0">
                  <a:solidFill>
                    <a:srgbClr val="FFFFFF"/>
                  </a:solidFill>
                  <a:latin typeface="微软雅黑" panose="020B0503020204020204" pitchFamily="34" charset="-122"/>
                  <a:ea typeface="微软雅黑" panose="020B0503020204020204" pitchFamily="34" charset="-122"/>
                </a:rPr>
                <a:t>Q</a:t>
              </a:r>
              <a:r>
                <a:rPr lang="en-US" altLang="zh-CN" sz="1200" b="0" kern="0" dirty="0">
                  <a:solidFill>
                    <a:srgbClr val="FFFFFF"/>
                  </a:solidFill>
                  <a:latin typeface="微软雅黑" panose="020B0503020204020204" pitchFamily="34" charset="-122"/>
                  <a:ea typeface="微软雅黑" panose="020B0503020204020204" pitchFamily="34" charset="-122"/>
                </a:rPr>
                <a:t>4</a:t>
              </a:r>
              <a:endParaRPr lang="en-GB" sz="1200" b="0" kern="0" dirty="0">
                <a:solidFill>
                  <a:srgbClr val="FFFFFF"/>
                </a:solidFill>
                <a:latin typeface="微软雅黑" panose="020B0503020204020204" pitchFamily="34" charset="-122"/>
                <a:ea typeface="微软雅黑" panose="020B0503020204020204" pitchFamily="34" charset="-122"/>
              </a:endParaRPr>
            </a:p>
          </p:txBody>
        </p:sp>
        <p:sp>
          <p:nvSpPr>
            <p:cNvPr id="140" name="Rectangle 34">
              <a:extLst>
                <a:ext uri="{FF2B5EF4-FFF2-40B4-BE49-F238E27FC236}">
                  <a16:creationId xmlns:a16="http://schemas.microsoft.com/office/drawing/2014/main" xmlns="" id="{6131F2D8-08CF-48CA-9E3F-1C38EA153AD9}"/>
                </a:ext>
              </a:extLst>
            </p:cNvPr>
            <p:cNvSpPr/>
            <p:nvPr/>
          </p:nvSpPr>
          <p:spPr>
            <a:xfrm>
              <a:off x="8991220" y="1878087"/>
              <a:ext cx="1090897"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92</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141" name="Rectangle 34">
              <a:extLst>
                <a:ext uri="{FF2B5EF4-FFF2-40B4-BE49-F238E27FC236}">
                  <a16:creationId xmlns:a16="http://schemas.microsoft.com/office/drawing/2014/main" xmlns="" id="{6131F2D8-08CF-48CA-9E3F-1C38EA153AD9}"/>
                </a:ext>
              </a:extLst>
            </p:cNvPr>
            <p:cNvSpPr/>
            <p:nvPr/>
          </p:nvSpPr>
          <p:spPr>
            <a:xfrm>
              <a:off x="10082117" y="1866693"/>
              <a:ext cx="1090897"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93</a:t>
              </a:r>
              <a:endParaRPr lang="en-GB" sz="1050" b="0" kern="0" dirty="0">
                <a:solidFill>
                  <a:srgbClr val="001135"/>
                </a:solidFill>
                <a:latin typeface="微软雅黑" panose="020B0503020204020204" pitchFamily="34" charset="-122"/>
                <a:ea typeface="微软雅黑" panose="020B0503020204020204" pitchFamily="34" charset="-122"/>
              </a:endParaRPr>
            </a:p>
          </p:txBody>
        </p:sp>
        <p:sp>
          <p:nvSpPr>
            <p:cNvPr id="142" name="Rectangle 34">
              <a:extLst>
                <a:ext uri="{FF2B5EF4-FFF2-40B4-BE49-F238E27FC236}">
                  <a16:creationId xmlns:a16="http://schemas.microsoft.com/office/drawing/2014/main" xmlns="" id="{6131F2D8-08CF-48CA-9E3F-1C38EA153AD9}"/>
                </a:ext>
              </a:extLst>
            </p:cNvPr>
            <p:cNvSpPr/>
            <p:nvPr/>
          </p:nvSpPr>
          <p:spPr>
            <a:xfrm>
              <a:off x="11173014" y="1851093"/>
              <a:ext cx="1090897" cy="267790"/>
            </a:xfrm>
            <a:prstGeom prst="rect">
              <a:avLst/>
            </a:prstGeom>
            <a:noFill/>
            <a:ln>
              <a:noFill/>
            </a:ln>
            <a:effectLst/>
          </p:spPr>
          <p:txBody>
            <a:bodyPr lIns="71953" tIns="71953" rIns="71953" bIns="71953" anchor="ctr"/>
            <a:lstStyle/>
            <a:p>
              <a:pPr algn="ctr" defTabSz="913761">
                <a:buNone/>
                <a:defRPr/>
              </a:pPr>
              <a:r>
                <a:rPr lang="en-GB" sz="1050" b="0" kern="0" dirty="0">
                  <a:solidFill>
                    <a:srgbClr val="001135"/>
                  </a:solidFill>
                  <a:latin typeface="微软雅黑" panose="020B0503020204020204" pitchFamily="34" charset="-122"/>
                  <a:ea typeface="微软雅黑" panose="020B0503020204020204" pitchFamily="34" charset="-122"/>
                </a:rPr>
                <a:t>RAN #</a:t>
              </a:r>
              <a:r>
                <a:rPr lang="en-US" altLang="zh-CN" sz="1050" b="0" kern="0" dirty="0">
                  <a:solidFill>
                    <a:srgbClr val="001135"/>
                  </a:solidFill>
                  <a:latin typeface="微软雅黑" panose="020B0503020204020204" pitchFamily="34" charset="-122"/>
                  <a:ea typeface="微软雅黑" panose="020B0503020204020204" pitchFamily="34" charset="-122"/>
                </a:rPr>
                <a:t>94</a:t>
              </a:r>
              <a:endParaRPr lang="en-GB" sz="1050" b="0" kern="0" dirty="0">
                <a:solidFill>
                  <a:srgbClr val="001135"/>
                </a:solidFill>
                <a:latin typeface="微软雅黑" panose="020B0503020204020204" pitchFamily="34" charset="-122"/>
                <a:ea typeface="微软雅黑" panose="020B0503020204020204" pitchFamily="34" charset="-122"/>
              </a:endParaRPr>
            </a:p>
          </p:txBody>
        </p:sp>
        <p:cxnSp>
          <p:nvCxnSpPr>
            <p:cNvPr id="144" name="Straight Connector 12"/>
            <p:cNvCxnSpPr>
              <a:cxnSpLocks/>
              <a:endCxn id="174" idx="2"/>
            </p:cNvCxnSpPr>
            <p:nvPr/>
          </p:nvCxnSpPr>
          <p:spPr bwMode="auto">
            <a:xfrm flipH="1" flipV="1">
              <a:off x="1778819" y="2393260"/>
              <a:ext cx="41152" cy="2484173"/>
            </a:xfrm>
            <a:prstGeom prst="line">
              <a:avLst/>
            </a:prstGeom>
            <a:noFill/>
            <a:ln w="3175" algn="ctr">
              <a:solidFill>
                <a:srgbClr val="98A2AE"/>
              </a:solidFill>
              <a:round/>
              <a:headEnd/>
              <a:tailEnd/>
            </a:ln>
          </p:spPr>
        </p:cxnSp>
        <p:cxnSp>
          <p:nvCxnSpPr>
            <p:cNvPr id="145" name="Straight Connector 12"/>
            <p:cNvCxnSpPr>
              <a:cxnSpLocks/>
            </p:cNvCxnSpPr>
            <p:nvPr/>
          </p:nvCxnSpPr>
          <p:spPr bwMode="auto">
            <a:xfrm flipV="1">
              <a:off x="2902309" y="2427511"/>
              <a:ext cx="10417" cy="2449921"/>
            </a:xfrm>
            <a:prstGeom prst="line">
              <a:avLst/>
            </a:prstGeom>
            <a:noFill/>
            <a:ln w="3175" algn="ctr">
              <a:solidFill>
                <a:srgbClr val="98A2AE"/>
              </a:solidFill>
              <a:round/>
              <a:headEnd/>
              <a:tailEnd/>
            </a:ln>
          </p:spPr>
        </p:cxnSp>
        <p:cxnSp>
          <p:nvCxnSpPr>
            <p:cNvPr id="146" name="Straight Connector 12"/>
            <p:cNvCxnSpPr>
              <a:cxnSpLocks/>
            </p:cNvCxnSpPr>
            <p:nvPr/>
          </p:nvCxnSpPr>
          <p:spPr bwMode="auto">
            <a:xfrm flipH="1" flipV="1">
              <a:off x="4027573" y="2431549"/>
              <a:ext cx="4447" cy="2372682"/>
            </a:xfrm>
            <a:prstGeom prst="line">
              <a:avLst/>
            </a:prstGeom>
            <a:noFill/>
            <a:ln w="3175" algn="ctr">
              <a:solidFill>
                <a:srgbClr val="98A2AE"/>
              </a:solidFill>
              <a:round/>
              <a:headEnd/>
              <a:tailEnd/>
            </a:ln>
          </p:spPr>
        </p:cxnSp>
        <p:cxnSp>
          <p:nvCxnSpPr>
            <p:cNvPr id="147" name="Straight Connector 12"/>
            <p:cNvCxnSpPr>
              <a:cxnSpLocks/>
            </p:cNvCxnSpPr>
            <p:nvPr/>
          </p:nvCxnSpPr>
          <p:spPr bwMode="auto">
            <a:xfrm flipH="1" flipV="1">
              <a:off x="5146044" y="2450604"/>
              <a:ext cx="6713" cy="2394262"/>
            </a:xfrm>
            <a:prstGeom prst="line">
              <a:avLst/>
            </a:prstGeom>
            <a:noFill/>
            <a:ln w="3175" algn="ctr">
              <a:solidFill>
                <a:srgbClr val="98A2AE"/>
              </a:solidFill>
              <a:round/>
              <a:headEnd/>
              <a:tailEnd/>
            </a:ln>
          </p:spPr>
        </p:cxnSp>
        <p:cxnSp>
          <p:nvCxnSpPr>
            <p:cNvPr id="148" name="Straight Connector 12"/>
            <p:cNvCxnSpPr>
              <a:cxnSpLocks/>
            </p:cNvCxnSpPr>
            <p:nvPr/>
          </p:nvCxnSpPr>
          <p:spPr bwMode="auto">
            <a:xfrm flipV="1">
              <a:off x="6260568" y="2437367"/>
              <a:ext cx="18886" cy="2366864"/>
            </a:xfrm>
            <a:prstGeom prst="line">
              <a:avLst/>
            </a:prstGeom>
            <a:noFill/>
            <a:ln w="3175" algn="ctr">
              <a:solidFill>
                <a:srgbClr val="98A2AE"/>
              </a:solidFill>
              <a:round/>
              <a:headEnd/>
              <a:tailEnd/>
            </a:ln>
          </p:spPr>
        </p:cxnSp>
        <p:cxnSp>
          <p:nvCxnSpPr>
            <p:cNvPr id="149" name="Straight Connector 12"/>
            <p:cNvCxnSpPr>
              <a:cxnSpLocks/>
            </p:cNvCxnSpPr>
            <p:nvPr/>
          </p:nvCxnSpPr>
          <p:spPr bwMode="auto">
            <a:xfrm flipV="1">
              <a:off x="7369769" y="2437367"/>
              <a:ext cx="34488" cy="2387181"/>
            </a:xfrm>
            <a:prstGeom prst="line">
              <a:avLst/>
            </a:prstGeom>
            <a:noFill/>
            <a:ln w="3175" algn="ctr">
              <a:solidFill>
                <a:srgbClr val="98A2AE"/>
              </a:solidFill>
              <a:round/>
              <a:headEnd/>
              <a:tailEnd/>
            </a:ln>
          </p:spPr>
        </p:cxnSp>
        <p:cxnSp>
          <p:nvCxnSpPr>
            <p:cNvPr id="150" name="Straight Connector 12"/>
            <p:cNvCxnSpPr>
              <a:cxnSpLocks/>
            </p:cNvCxnSpPr>
            <p:nvPr/>
          </p:nvCxnSpPr>
          <p:spPr bwMode="auto">
            <a:xfrm flipH="1" flipV="1">
              <a:off x="8513334" y="2456416"/>
              <a:ext cx="12470" cy="2388450"/>
            </a:xfrm>
            <a:prstGeom prst="line">
              <a:avLst/>
            </a:prstGeom>
            <a:noFill/>
            <a:ln w="3175" algn="ctr">
              <a:solidFill>
                <a:srgbClr val="98A2AE"/>
              </a:solidFill>
              <a:round/>
              <a:headEnd/>
              <a:tailEnd/>
            </a:ln>
          </p:spPr>
        </p:cxnSp>
        <p:cxnSp>
          <p:nvCxnSpPr>
            <p:cNvPr id="151" name="Straight Connector 12"/>
            <p:cNvCxnSpPr>
              <a:cxnSpLocks/>
            </p:cNvCxnSpPr>
            <p:nvPr/>
          </p:nvCxnSpPr>
          <p:spPr bwMode="auto">
            <a:xfrm flipV="1">
              <a:off x="9582444" y="2450604"/>
              <a:ext cx="21169" cy="2394262"/>
            </a:xfrm>
            <a:prstGeom prst="line">
              <a:avLst/>
            </a:prstGeom>
            <a:noFill/>
            <a:ln w="3175" algn="ctr">
              <a:solidFill>
                <a:srgbClr val="98A2AE"/>
              </a:solidFill>
              <a:round/>
              <a:headEnd/>
              <a:tailEnd/>
            </a:ln>
          </p:spPr>
        </p:cxnSp>
        <p:cxnSp>
          <p:nvCxnSpPr>
            <p:cNvPr id="152" name="Straight Connector 12"/>
            <p:cNvCxnSpPr>
              <a:cxnSpLocks/>
            </p:cNvCxnSpPr>
            <p:nvPr/>
          </p:nvCxnSpPr>
          <p:spPr bwMode="auto">
            <a:xfrm flipH="1" flipV="1">
              <a:off x="10706366" y="2456416"/>
              <a:ext cx="12527" cy="2347815"/>
            </a:xfrm>
            <a:prstGeom prst="line">
              <a:avLst/>
            </a:prstGeom>
            <a:noFill/>
            <a:ln w="3175" algn="ctr">
              <a:solidFill>
                <a:srgbClr val="98A2AE"/>
              </a:solidFill>
              <a:round/>
              <a:headEnd/>
              <a:tailEnd/>
            </a:ln>
          </p:spPr>
        </p:cxnSp>
        <p:cxnSp>
          <p:nvCxnSpPr>
            <p:cNvPr id="153" name="Straight Connector 12"/>
            <p:cNvCxnSpPr>
              <a:cxnSpLocks/>
            </p:cNvCxnSpPr>
            <p:nvPr/>
          </p:nvCxnSpPr>
          <p:spPr bwMode="auto">
            <a:xfrm flipV="1">
              <a:off x="11824807" y="2437367"/>
              <a:ext cx="0" cy="2366864"/>
            </a:xfrm>
            <a:prstGeom prst="line">
              <a:avLst/>
            </a:prstGeom>
            <a:noFill/>
            <a:ln w="3175" algn="ctr">
              <a:solidFill>
                <a:srgbClr val="98A2AE"/>
              </a:solidFill>
              <a:round/>
              <a:headEnd/>
              <a:tailEnd/>
            </a:ln>
          </p:spPr>
        </p:cxnSp>
        <p:sp>
          <p:nvSpPr>
            <p:cNvPr id="154" name="Rectangle: Rounded Corners 40"/>
            <p:cNvSpPr>
              <a:spLocks noChangeArrowheads="1"/>
            </p:cNvSpPr>
            <p:nvPr/>
          </p:nvSpPr>
          <p:spPr bwMode="auto">
            <a:xfrm>
              <a:off x="4018751" y="4214171"/>
              <a:ext cx="5624583" cy="227260"/>
            </a:xfrm>
            <a:prstGeom prst="roundRect">
              <a:avLst>
                <a:gd name="adj" fmla="val 50000"/>
              </a:avLst>
            </a:prstGeom>
            <a:solidFill>
              <a:schemeClr val="accent3">
                <a:lumMod val="75000"/>
              </a:schemeClr>
            </a:solidFill>
            <a:ln w="3175" cap="flat" cmpd="sng" algn="ctr">
              <a:noFill/>
              <a:prstDash val="solid"/>
            </a:ln>
            <a:effectLst/>
          </p:spPr>
          <p:txBody>
            <a:bodyPr lIns="71953" tIns="71953" rIns="71953" bIns="71953" anchor="ctr"/>
            <a:lstStyle/>
            <a:p>
              <a:pPr algn="ctr" defTabSz="913761">
                <a:buNone/>
              </a:pPr>
              <a:r>
                <a:rPr lang="en-US" altLang="zh-CN" sz="1400" b="0" kern="0" dirty="0">
                  <a:solidFill>
                    <a:srgbClr val="FFFFFF"/>
                  </a:solidFill>
                  <a:latin typeface="微软雅黑" panose="020B0503020204020204" pitchFamily="34" charset="-122"/>
                  <a:ea typeface="微软雅黑" panose="020B0503020204020204" pitchFamily="34" charset="-122"/>
                </a:rPr>
                <a:t>RAN </a:t>
              </a:r>
              <a:r>
                <a:rPr lang="en-US" altLang="en-US" sz="1400" b="0" kern="0" dirty="0">
                  <a:solidFill>
                    <a:srgbClr val="FFFFFF"/>
                  </a:solidFill>
                  <a:latin typeface="微软雅黑" panose="020B0503020204020204" pitchFamily="34" charset="-122"/>
                  <a:ea typeface="微软雅黑" panose="020B0503020204020204" pitchFamily="34" charset="-122"/>
                </a:rPr>
                <a:t>Rel-17 SI/WI phase </a:t>
              </a:r>
            </a:p>
          </p:txBody>
        </p:sp>
        <p:sp>
          <p:nvSpPr>
            <p:cNvPr id="50" name="Rectangle: Rounded Corners 40"/>
            <p:cNvSpPr>
              <a:spLocks noChangeArrowheads="1"/>
            </p:cNvSpPr>
            <p:nvPr/>
          </p:nvSpPr>
          <p:spPr bwMode="auto">
            <a:xfrm>
              <a:off x="4023121" y="3781094"/>
              <a:ext cx="1072537" cy="268720"/>
            </a:xfrm>
            <a:prstGeom prst="roundRect">
              <a:avLst>
                <a:gd name="adj" fmla="val 50000"/>
              </a:avLst>
            </a:prstGeom>
            <a:solidFill>
              <a:srgbClr val="C00000"/>
            </a:solidFill>
            <a:ln w="3175" cap="flat" cmpd="sng" algn="ctr">
              <a:noFill/>
              <a:prstDash val="solid"/>
            </a:ln>
            <a:effectLst/>
          </p:spPr>
          <p:txBody>
            <a:bodyPr lIns="71953" tIns="71953" rIns="71953" bIns="71953" anchor="ctr"/>
            <a:lstStyle/>
            <a:p>
              <a:pPr algn="ctr" defTabSz="913761">
                <a:buNone/>
              </a:pPr>
              <a:r>
                <a:rPr lang="en-US" altLang="zh-CN" sz="1200" b="0" kern="0" dirty="0">
                  <a:solidFill>
                    <a:srgbClr val="FFFFFF"/>
                  </a:solidFill>
                  <a:latin typeface="微软雅黑" panose="020B0503020204020204" pitchFamily="34" charset="-122"/>
                  <a:ea typeface="微软雅黑" panose="020B0503020204020204" pitchFamily="34" charset="-122"/>
                </a:rPr>
                <a:t>R16 </a:t>
              </a:r>
              <a:r>
                <a:rPr lang="en-US" altLang="en-US" sz="1200" b="0" kern="0" dirty="0">
                  <a:solidFill>
                    <a:srgbClr val="FFFFFF"/>
                  </a:solidFill>
                  <a:latin typeface="微软雅黑" panose="020B0503020204020204" pitchFamily="34" charset="-122"/>
                  <a:ea typeface="微软雅黑" panose="020B0503020204020204" pitchFamily="34" charset="-122"/>
                </a:rPr>
                <a:t>ASN.1</a:t>
              </a:r>
            </a:p>
          </p:txBody>
        </p:sp>
        <p:sp>
          <p:nvSpPr>
            <p:cNvPr id="58" name="十字星 38"/>
            <p:cNvSpPr/>
            <p:nvPr/>
          </p:nvSpPr>
          <p:spPr bwMode="auto">
            <a:xfrm>
              <a:off x="3833227" y="3781318"/>
              <a:ext cx="357733" cy="238908"/>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p>
              <a:pPr defTabSz="913360">
                <a:buNone/>
              </a:pPr>
              <a:endParaRPr lang="zh-CN" altLang="en-US" sz="1600" b="0" dirty="0">
                <a:solidFill>
                  <a:prstClr val="black"/>
                </a:solidFill>
                <a:latin typeface="Arial"/>
                <a:ea typeface="微软雅黑"/>
                <a:cs typeface="Calibri" pitchFamily="34" charset="0"/>
              </a:endParaRPr>
            </a:p>
          </p:txBody>
        </p:sp>
        <p:sp>
          <p:nvSpPr>
            <p:cNvPr id="51" name="Rectangle: Rounded Corners 40"/>
            <p:cNvSpPr>
              <a:spLocks noChangeArrowheads="1"/>
            </p:cNvSpPr>
            <p:nvPr/>
          </p:nvSpPr>
          <p:spPr bwMode="auto">
            <a:xfrm>
              <a:off x="9625479" y="4207262"/>
              <a:ext cx="1146068" cy="239248"/>
            </a:xfrm>
            <a:prstGeom prst="roundRect">
              <a:avLst>
                <a:gd name="adj" fmla="val 50000"/>
              </a:avLst>
            </a:prstGeom>
            <a:solidFill>
              <a:schemeClr val="accent3">
                <a:lumMod val="75000"/>
              </a:schemeClr>
            </a:solidFill>
            <a:ln w="3175" cap="flat" cmpd="sng" algn="ctr">
              <a:noFill/>
              <a:prstDash val="solid"/>
            </a:ln>
            <a:effectLst/>
          </p:spPr>
          <p:txBody>
            <a:bodyPr lIns="71953" tIns="71953" rIns="71953" bIns="71953" anchor="ctr"/>
            <a:lstStyle/>
            <a:p>
              <a:pPr algn="ctr" defTabSz="913761">
                <a:buNone/>
              </a:pPr>
              <a:r>
                <a:rPr lang="en-US" altLang="zh-CN" sz="1400" b="0" kern="0" dirty="0">
                  <a:solidFill>
                    <a:srgbClr val="FFFFFF"/>
                  </a:solidFill>
                  <a:latin typeface="微软雅黑" panose="020B0503020204020204" pitchFamily="34" charset="-122"/>
                  <a:ea typeface="微软雅黑" panose="020B0503020204020204" pitchFamily="34" charset="-122"/>
                </a:rPr>
                <a:t>R17 </a:t>
              </a:r>
              <a:r>
                <a:rPr lang="en-US" altLang="en-US" sz="1400" b="0" kern="0" dirty="0">
                  <a:solidFill>
                    <a:srgbClr val="FFFFFF"/>
                  </a:solidFill>
                  <a:latin typeface="微软雅黑" panose="020B0503020204020204" pitchFamily="34" charset="-122"/>
                  <a:ea typeface="微软雅黑" panose="020B0503020204020204" pitchFamily="34" charset="-122"/>
                </a:rPr>
                <a:t>ASN.1</a:t>
              </a:r>
            </a:p>
          </p:txBody>
        </p:sp>
        <p:sp>
          <p:nvSpPr>
            <p:cNvPr id="59" name="十字星 38"/>
            <p:cNvSpPr/>
            <p:nvPr/>
          </p:nvSpPr>
          <p:spPr bwMode="auto">
            <a:xfrm>
              <a:off x="9403579" y="4174861"/>
              <a:ext cx="357733" cy="238908"/>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p>
              <a:pPr defTabSz="913360">
                <a:buNone/>
              </a:pPr>
              <a:endParaRPr lang="zh-CN" altLang="en-US" sz="1600" b="0" dirty="0">
                <a:solidFill>
                  <a:prstClr val="black"/>
                </a:solidFill>
                <a:latin typeface="Arial"/>
                <a:ea typeface="微软雅黑"/>
                <a:cs typeface="Calibri" pitchFamily="34" charset="0"/>
              </a:endParaRPr>
            </a:p>
          </p:txBody>
        </p:sp>
        <p:sp>
          <p:nvSpPr>
            <p:cNvPr id="54" name="TextBox 118"/>
            <p:cNvSpPr txBox="1"/>
            <p:nvPr/>
          </p:nvSpPr>
          <p:spPr>
            <a:xfrm>
              <a:off x="2387804" y="4868219"/>
              <a:ext cx="1044176" cy="466954"/>
            </a:xfrm>
            <a:prstGeom prst="rect">
              <a:avLst/>
            </a:prstGeom>
            <a:noFill/>
          </p:spPr>
          <p:txBody>
            <a:bodyPr wrap="square" lIns="96677" tIns="48339" rIns="96677" bIns="48339" rtlCol="0">
              <a:spAutoFit/>
            </a:bodyPr>
            <a:lstStyle/>
            <a:p>
              <a:pPr algn="ctr" defTabSz="913569">
                <a:buNone/>
              </a:pPr>
              <a:r>
                <a:rPr lang="en-US" altLang="zh-CN" sz="1200" b="0" dirty="0" smtClean="0">
                  <a:solidFill>
                    <a:prstClr val="black"/>
                  </a:solidFill>
                  <a:latin typeface="Arial"/>
                  <a:ea typeface="微软雅黑"/>
                  <a:cs typeface="Calibri" pitchFamily="34" charset="0"/>
                </a:rPr>
                <a:t>Rel-17 Stage1</a:t>
              </a:r>
              <a:endParaRPr lang="zh-CN" altLang="en-US" sz="1200" b="0" dirty="0">
                <a:solidFill>
                  <a:prstClr val="black"/>
                </a:solidFill>
                <a:latin typeface="Arial"/>
                <a:ea typeface="微软雅黑"/>
                <a:cs typeface="Calibri" pitchFamily="34" charset="0"/>
              </a:endParaRPr>
            </a:p>
          </p:txBody>
        </p:sp>
        <p:sp>
          <p:nvSpPr>
            <p:cNvPr id="56" name="TextBox 118"/>
            <p:cNvSpPr txBox="1"/>
            <p:nvPr/>
          </p:nvSpPr>
          <p:spPr>
            <a:xfrm>
              <a:off x="5757366" y="3740308"/>
              <a:ext cx="1044176" cy="466954"/>
            </a:xfrm>
            <a:prstGeom prst="rect">
              <a:avLst/>
            </a:prstGeom>
            <a:noFill/>
          </p:spPr>
          <p:txBody>
            <a:bodyPr wrap="square" lIns="96677" tIns="48339" rIns="96677" bIns="48339" rtlCol="0">
              <a:spAutoFit/>
            </a:bodyPr>
            <a:lstStyle/>
            <a:p>
              <a:pPr algn="ctr" defTabSz="913569">
                <a:buNone/>
              </a:pPr>
              <a:r>
                <a:rPr lang="en-US" altLang="zh-CN" sz="1200" b="0" dirty="0" smtClean="0">
                  <a:solidFill>
                    <a:prstClr val="black"/>
                  </a:solidFill>
                  <a:latin typeface="Arial"/>
                  <a:ea typeface="微软雅黑"/>
                  <a:cs typeface="Calibri" pitchFamily="34" charset="0"/>
                </a:rPr>
                <a:t>Rel-17</a:t>
              </a:r>
            </a:p>
            <a:p>
              <a:pPr algn="ctr" defTabSz="913569">
                <a:buNone/>
              </a:pPr>
              <a:r>
                <a:rPr lang="en-US" altLang="zh-CN" sz="1200" b="0" dirty="0" smtClean="0">
                  <a:solidFill>
                    <a:prstClr val="black"/>
                  </a:solidFill>
                  <a:latin typeface="Arial"/>
                  <a:ea typeface="微软雅黑"/>
                  <a:cs typeface="Calibri" pitchFamily="34" charset="0"/>
                </a:rPr>
                <a:t>Stage2</a:t>
              </a:r>
              <a:endParaRPr lang="zh-CN" altLang="en-US" sz="1200" b="0" dirty="0">
                <a:solidFill>
                  <a:prstClr val="black"/>
                </a:solidFill>
                <a:latin typeface="Arial"/>
                <a:ea typeface="微软雅黑"/>
                <a:cs typeface="Calibri" pitchFamily="34" charset="0"/>
              </a:endParaRPr>
            </a:p>
          </p:txBody>
        </p:sp>
        <p:sp>
          <p:nvSpPr>
            <p:cNvPr id="60" name="TextBox 118"/>
            <p:cNvSpPr txBox="1"/>
            <p:nvPr/>
          </p:nvSpPr>
          <p:spPr>
            <a:xfrm>
              <a:off x="3447278" y="3475545"/>
              <a:ext cx="1044176" cy="282263"/>
            </a:xfrm>
            <a:prstGeom prst="rect">
              <a:avLst/>
            </a:prstGeom>
            <a:noFill/>
          </p:spPr>
          <p:txBody>
            <a:bodyPr wrap="square" lIns="96677" tIns="48339" rIns="96677" bIns="48339" rtlCol="0">
              <a:spAutoFit/>
            </a:bodyPr>
            <a:lstStyle/>
            <a:p>
              <a:pPr algn="ctr" defTabSz="913569">
                <a:buNone/>
              </a:pPr>
              <a:r>
                <a:rPr lang="en-US" altLang="zh-CN" sz="1200" b="0" dirty="0">
                  <a:solidFill>
                    <a:prstClr val="black"/>
                  </a:solidFill>
                  <a:latin typeface="Arial"/>
                  <a:ea typeface="微软雅黑"/>
                  <a:cs typeface="Calibri" pitchFamily="34" charset="0"/>
                </a:rPr>
                <a:t>Stage3</a:t>
              </a:r>
              <a:endParaRPr lang="zh-CN" altLang="en-US" sz="1200" b="0" dirty="0">
                <a:solidFill>
                  <a:prstClr val="black"/>
                </a:solidFill>
                <a:latin typeface="Arial"/>
                <a:ea typeface="微软雅黑"/>
                <a:cs typeface="Calibri" pitchFamily="34" charset="0"/>
              </a:endParaRPr>
            </a:p>
          </p:txBody>
        </p:sp>
        <p:sp>
          <p:nvSpPr>
            <p:cNvPr id="68" name="TextBox 118"/>
            <p:cNvSpPr txBox="1"/>
            <p:nvPr/>
          </p:nvSpPr>
          <p:spPr>
            <a:xfrm>
              <a:off x="8808440" y="3718545"/>
              <a:ext cx="1332891" cy="466954"/>
            </a:xfrm>
            <a:prstGeom prst="rect">
              <a:avLst/>
            </a:prstGeom>
            <a:noFill/>
          </p:spPr>
          <p:txBody>
            <a:bodyPr wrap="square" lIns="96677" tIns="48339" rIns="96677" bIns="48339" rtlCol="0">
              <a:spAutoFit/>
            </a:bodyPr>
            <a:lstStyle/>
            <a:p>
              <a:pPr algn="ctr" defTabSz="913569">
                <a:buNone/>
              </a:pPr>
              <a:r>
                <a:rPr lang="en-US" altLang="zh-CN" sz="1200" b="0" dirty="0" smtClean="0">
                  <a:solidFill>
                    <a:prstClr val="black"/>
                  </a:solidFill>
                  <a:latin typeface="Arial"/>
                  <a:ea typeface="微软雅黑"/>
                  <a:cs typeface="Calibri" pitchFamily="34" charset="0"/>
                </a:rPr>
                <a:t>Rel-17 Stage3</a:t>
              </a:r>
            </a:p>
            <a:p>
              <a:pPr algn="ctr" defTabSz="913569">
                <a:buNone/>
              </a:pPr>
              <a:r>
                <a:rPr lang="en-US" altLang="zh-CN" sz="1200" b="0" dirty="0" smtClean="0">
                  <a:solidFill>
                    <a:prstClr val="black"/>
                  </a:solidFill>
                  <a:latin typeface="Arial"/>
                  <a:ea typeface="微软雅黑"/>
                  <a:cs typeface="Calibri" pitchFamily="34" charset="0"/>
                </a:rPr>
                <a:t>(15 months)</a:t>
              </a:r>
              <a:endParaRPr lang="zh-CN" altLang="en-US" sz="1200" b="0" dirty="0">
                <a:solidFill>
                  <a:prstClr val="black"/>
                </a:solidFill>
                <a:latin typeface="Arial"/>
                <a:ea typeface="微软雅黑"/>
                <a:cs typeface="Calibri" pitchFamily="34" charset="0"/>
              </a:endParaRPr>
            </a:p>
          </p:txBody>
        </p:sp>
        <p:sp>
          <p:nvSpPr>
            <p:cNvPr id="61" name="Rectangle: Rounded Corners 40"/>
            <p:cNvSpPr>
              <a:spLocks noChangeArrowheads="1"/>
            </p:cNvSpPr>
            <p:nvPr/>
          </p:nvSpPr>
          <p:spPr bwMode="auto">
            <a:xfrm>
              <a:off x="4011549" y="4878155"/>
              <a:ext cx="6694817" cy="227260"/>
            </a:xfrm>
            <a:prstGeom prst="roundRect">
              <a:avLst>
                <a:gd name="adj" fmla="val 50000"/>
              </a:avLst>
            </a:prstGeom>
            <a:solidFill>
              <a:schemeClr val="accent3">
                <a:lumMod val="75000"/>
              </a:schemeClr>
            </a:solidFill>
            <a:ln w="3175" cap="flat" cmpd="sng" algn="ctr">
              <a:noFill/>
              <a:prstDash val="solid"/>
            </a:ln>
            <a:effectLst/>
          </p:spPr>
          <p:txBody>
            <a:bodyPr lIns="71953" tIns="71953" rIns="71953" bIns="71953" anchor="ctr"/>
            <a:lstStyle/>
            <a:p>
              <a:pPr algn="ctr" defTabSz="913761">
                <a:buNone/>
              </a:pPr>
              <a:r>
                <a:rPr lang="en-US" altLang="zh-CN" sz="1400" b="0" kern="0" dirty="0">
                  <a:solidFill>
                    <a:srgbClr val="FFFFFF"/>
                  </a:solidFill>
                  <a:latin typeface="微软雅黑" panose="020B0503020204020204" pitchFamily="34" charset="-122"/>
                  <a:ea typeface="微软雅黑" panose="020B0503020204020204" pitchFamily="34" charset="-122"/>
                </a:rPr>
                <a:t>RAN </a:t>
              </a:r>
              <a:r>
                <a:rPr lang="en-US" altLang="en-US" sz="1400" b="0" kern="0" dirty="0">
                  <a:solidFill>
                    <a:srgbClr val="FFFFFF"/>
                  </a:solidFill>
                  <a:latin typeface="微软雅黑" panose="020B0503020204020204" pitchFamily="34" charset="-122"/>
                  <a:ea typeface="微软雅黑" panose="020B0503020204020204" pitchFamily="34" charset="-122"/>
                </a:rPr>
                <a:t>Rel-17 SI/WI phase </a:t>
              </a:r>
            </a:p>
          </p:txBody>
        </p:sp>
        <p:sp>
          <p:nvSpPr>
            <p:cNvPr id="63" name="Rectangle: Rounded Corners 40"/>
            <p:cNvSpPr>
              <a:spLocks noChangeArrowheads="1"/>
            </p:cNvSpPr>
            <p:nvPr/>
          </p:nvSpPr>
          <p:spPr bwMode="auto">
            <a:xfrm>
              <a:off x="10707152" y="4872161"/>
              <a:ext cx="1146068" cy="239248"/>
            </a:xfrm>
            <a:prstGeom prst="roundRect">
              <a:avLst>
                <a:gd name="adj" fmla="val 50000"/>
              </a:avLst>
            </a:prstGeom>
            <a:solidFill>
              <a:schemeClr val="accent3">
                <a:lumMod val="75000"/>
              </a:schemeClr>
            </a:solidFill>
            <a:ln w="3175" cap="flat" cmpd="sng" algn="ctr">
              <a:noFill/>
              <a:prstDash val="solid"/>
            </a:ln>
            <a:effectLst/>
          </p:spPr>
          <p:txBody>
            <a:bodyPr lIns="71953" tIns="71953" rIns="71953" bIns="71953" anchor="ctr"/>
            <a:lstStyle/>
            <a:p>
              <a:pPr algn="ctr" defTabSz="913761">
                <a:buNone/>
              </a:pPr>
              <a:r>
                <a:rPr lang="en-US" altLang="zh-CN" sz="1400" b="0" kern="0" dirty="0">
                  <a:solidFill>
                    <a:srgbClr val="FFFFFF"/>
                  </a:solidFill>
                  <a:latin typeface="微软雅黑" panose="020B0503020204020204" pitchFamily="34" charset="-122"/>
                  <a:ea typeface="微软雅黑" panose="020B0503020204020204" pitchFamily="34" charset="-122"/>
                </a:rPr>
                <a:t>R17 </a:t>
              </a:r>
              <a:r>
                <a:rPr lang="en-US" altLang="en-US" sz="1400" b="0" kern="0" dirty="0">
                  <a:solidFill>
                    <a:srgbClr val="FFFFFF"/>
                  </a:solidFill>
                  <a:latin typeface="微软雅黑" panose="020B0503020204020204" pitchFamily="34" charset="-122"/>
                  <a:ea typeface="微软雅黑" panose="020B0503020204020204" pitchFamily="34" charset="-122"/>
                </a:rPr>
                <a:t>ASN.1</a:t>
              </a:r>
            </a:p>
          </p:txBody>
        </p:sp>
        <p:cxnSp>
          <p:nvCxnSpPr>
            <p:cNvPr id="4" name="Straight Arrow Connector 3"/>
            <p:cNvCxnSpPr/>
            <p:nvPr/>
          </p:nvCxnSpPr>
          <p:spPr bwMode="auto">
            <a:xfrm flipH="1">
              <a:off x="2902309" y="4337805"/>
              <a:ext cx="1116659" cy="0"/>
            </a:xfrm>
            <a:prstGeom prst="straightConnector1">
              <a:avLst/>
            </a:prstGeom>
            <a:ln>
              <a:headEnd type="triangle"/>
              <a:tailEnd type="triangle"/>
            </a:ln>
            <a:extLst/>
          </p:spPr>
          <p:style>
            <a:lnRef idx="1">
              <a:schemeClr val="accent3"/>
            </a:lnRef>
            <a:fillRef idx="0">
              <a:schemeClr val="accent3"/>
            </a:fillRef>
            <a:effectRef idx="0">
              <a:schemeClr val="accent3"/>
            </a:effectRef>
            <a:fontRef idx="minor">
              <a:schemeClr val="tx1"/>
            </a:fontRef>
          </p:style>
        </p:cxnSp>
        <p:sp>
          <p:nvSpPr>
            <p:cNvPr id="64" name="TextBox 118"/>
            <p:cNvSpPr txBox="1"/>
            <p:nvPr/>
          </p:nvSpPr>
          <p:spPr>
            <a:xfrm>
              <a:off x="2931582" y="4144165"/>
              <a:ext cx="1044176" cy="236122"/>
            </a:xfrm>
            <a:prstGeom prst="rect">
              <a:avLst/>
            </a:prstGeom>
            <a:noFill/>
          </p:spPr>
          <p:txBody>
            <a:bodyPr wrap="square" lIns="96677" tIns="48339" rIns="96677" bIns="48339" rtlCol="0">
              <a:spAutoFit/>
            </a:bodyPr>
            <a:lstStyle/>
            <a:p>
              <a:pPr algn="ctr" defTabSz="913569">
                <a:buNone/>
              </a:pPr>
              <a:r>
                <a:rPr lang="en-US" altLang="zh-CN" sz="900" b="0" dirty="0" smtClean="0">
                  <a:solidFill>
                    <a:schemeClr val="accent6">
                      <a:lumMod val="75000"/>
                    </a:schemeClr>
                  </a:solidFill>
                  <a:latin typeface="Arial"/>
                  <a:ea typeface="微软雅黑"/>
                  <a:cs typeface="Calibri" pitchFamily="34" charset="0"/>
                </a:rPr>
                <a:t>RAN1 early start</a:t>
              </a:r>
              <a:endParaRPr lang="zh-CN" altLang="en-US" sz="900" b="0" dirty="0">
                <a:solidFill>
                  <a:schemeClr val="accent6">
                    <a:lumMod val="75000"/>
                  </a:schemeClr>
                </a:solidFill>
                <a:latin typeface="Arial"/>
                <a:ea typeface="微软雅黑"/>
                <a:cs typeface="Calibri" pitchFamily="34" charset="0"/>
              </a:endParaRPr>
            </a:p>
          </p:txBody>
        </p:sp>
        <p:sp>
          <p:nvSpPr>
            <p:cNvPr id="66" name="TextBox 118"/>
            <p:cNvSpPr txBox="1"/>
            <p:nvPr/>
          </p:nvSpPr>
          <p:spPr>
            <a:xfrm>
              <a:off x="9982899" y="5114917"/>
              <a:ext cx="1266133" cy="466954"/>
            </a:xfrm>
            <a:prstGeom prst="rect">
              <a:avLst/>
            </a:prstGeom>
            <a:noFill/>
          </p:spPr>
          <p:txBody>
            <a:bodyPr wrap="square" lIns="96677" tIns="48339" rIns="96677" bIns="48339" rtlCol="0">
              <a:spAutoFit/>
            </a:bodyPr>
            <a:lstStyle/>
            <a:p>
              <a:pPr algn="ctr" defTabSz="913569">
                <a:buNone/>
              </a:pPr>
              <a:r>
                <a:rPr lang="en-US" altLang="zh-CN" sz="1200" b="0" dirty="0" smtClean="0">
                  <a:solidFill>
                    <a:prstClr val="black"/>
                  </a:solidFill>
                  <a:latin typeface="Arial"/>
                  <a:ea typeface="微软雅黑"/>
                  <a:cs typeface="Calibri" pitchFamily="34" charset="0"/>
                </a:rPr>
                <a:t>Rel-17 Stage3</a:t>
              </a:r>
            </a:p>
            <a:p>
              <a:pPr algn="ctr" defTabSz="913569">
                <a:buNone/>
              </a:pPr>
              <a:r>
                <a:rPr lang="en-US" altLang="zh-CN" sz="1200" b="0" dirty="0" smtClean="0">
                  <a:solidFill>
                    <a:prstClr val="black"/>
                  </a:solidFill>
                  <a:latin typeface="Arial"/>
                  <a:ea typeface="微软雅黑"/>
                  <a:cs typeface="Calibri" pitchFamily="34" charset="0"/>
                </a:rPr>
                <a:t>(18 months)</a:t>
              </a:r>
              <a:endParaRPr lang="zh-CN" altLang="en-US" sz="1200" b="0" dirty="0">
                <a:solidFill>
                  <a:prstClr val="black"/>
                </a:solidFill>
                <a:latin typeface="Arial"/>
                <a:ea typeface="微软雅黑"/>
                <a:cs typeface="Calibri" pitchFamily="34" charset="0"/>
              </a:endParaRPr>
            </a:p>
          </p:txBody>
        </p:sp>
        <p:sp>
          <p:nvSpPr>
            <p:cNvPr id="67" name="TextBox 66"/>
            <p:cNvSpPr txBox="1"/>
            <p:nvPr/>
          </p:nvSpPr>
          <p:spPr>
            <a:xfrm>
              <a:off x="9879205" y="3693096"/>
              <a:ext cx="1418972" cy="461665"/>
            </a:xfrm>
            <a:prstGeom prst="rect">
              <a:avLst/>
            </a:prstGeom>
            <a:noFill/>
          </p:spPr>
          <p:txBody>
            <a:bodyPr wrap="square" rtlCol="0">
              <a:spAutoFit/>
            </a:bodyPr>
            <a:lstStyle/>
            <a:p>
              <a:pPr algn="ctr">
                <a:spcBef>
                  <a:spcPts val="600"/>
                </a:spcBef>
                <a:buClr>
                  <a:schemeClr val="bg1">
                    <a:lumMod val="50000"/>
                  </a:schemeClr>
                </a:buClr>
                <a:buSzPct val="80000"/>
                <a:buNone/>
              </a:pPr>
              <a:r>
                <a:rPr lang="en-US" sz="1200" i="1" dirty="0" smtClean="0">
                  <a:solidFill>
                    <a:schemeClr val="accent6">
                      <a:lumMod val="75000"/>
                    </a:schemeClr>
                  </a:solidFill>
                  <a:latin typeface="Arial" pitchFamily="34" charset="0"/>
                  <a:ea typeface="华文细黑" pitchFamily="2" charset="-122"/>
                  <a:cs typeface="Arial" pitchFamily="34" charset="0"/>
                </a:rPr>
                <a:t>15 months release</a:t>
              </a:r>
            </a:p>
          </p:txBody>
        </p:sp>
        <p:sp>
          <p:nvSpPr>
            <p:cNvPr id="69" name="TextBox 118"/>
            <p:cNvSpPr txBox="1"/>
            <p:nvPr/>
          </p:nvSpPr>
          <p:spPr>
            <a:xfrm>
              <a:off x="8073338" y="3753047"/>
              <a:ext cx="842468" cy="374621"/>
            </a:xfrm>
            <a:prstGeom prst="rect">
              <a:avLst/>
            </a:prstGeom>
            <a:noFill/>
          </p:spPr>
          <p:txBody>
            <a:bodyPr wrap="square" lIns="96677" tIns="48339" rIns="96677" bIns="48339" rtlCol="0">
              <a:spAutoFit/>
            </a:bodyPr>
            <a:lstStyle/>
            <a:p>
              <a:pPr algn="ctr" defTabSz="913569">
                <a:buNone/>
              </a:pPr>
              <a:r>
                <a:rPr lang="en-US" altLang="zh-CN" sz="900" b="0" dirty="0" smtClean="0">
                  <a:solidFill>
                    <a:schemeClr val="accent6">
                      <a:lumMod val="75000"/>
                    </a:schemeClr>
                  </a:solidFill>
                  <a:latin typeface="Arial"/>
                  <a:ea typeface="微软雅黑"/>
                  <a:cs typeface="Calibri" pitchFamily="34" charset="0"/>
                </a:rPr>
                <a:t>RAN1 early stop</a:t>
              </a:r>
              <a:endParaRPr lang="zh-CN" altLang="en-US" sz="900" b="0" dirty="0">
                <a:solidFill>
                  <a:schemeClr val="accent6">
                    <a:lumMod val="75000"/>
                  </a:schemeClr>
                </a:solidFill>
                <a:latin typeface="Arial"/>
                <a:ea typeface="微软雅黑"/>
                <a:cs typeface="Calibri" pitchFamily="34" charset="0"/>
              </a:endParaRPr>
            </a:p>
          </p:txBody>
        </p:sp>
        <p:sp>
          <p:nvSpPr>
            <p:cNvPr id="62" name="TextBox 61"/>
            <p:cNvSpPr txBox="1"/>
            <p:nvPr/>
          </p:nvSpPr>
          <p:spPr>
            <a:xfrm>
              <a:off x="11008976" y="5124756"/>
              <a:ext cx="1418972" cy="461665"/>
            </a:xfrm>
            <a:prstGeom prst="rect">
              <a:avLst/>
            </a:prstGeom>
            <a:noFill/>
          </p:spPr>
          <p:txBody>
            <a:bodyPr wrap="square" rtlCol="0">
              <a:spAutoFit/>
            </a:bodyPr>
            <a:lstStyle/>
            <a:p>
              <a:pPr algn="ctr">
                <a:spcBef>
                  <a:spcPts val="600"/>
                </a:spcBef>
                <a:buClr>
                  <a:schemeClr val="bg1">
                    <a:lumMod val="50000"/>
                  </a:schemeClr>
                </a:buClr>
                <a:buSzPct val="80000"/>
                <a:buNone/>
              </a:pPr>
              <a:r>
                <a:rPr lang="en-US" sz="1200" i="1" dirty="0" smtClean="0">
                  <a:solidFill>
                    <a:schemeClr val="accent6">
                      <a:lumMod val="75000"/>
                    </a:schemeClr>
                  </a:solidFill>
                  <a:latin typeface="Arial" pitchFamily="34" charset="0"/>
                  <a:ea typeface="华文细黑" pitchFamily="2" charset="-122"/>
                  <a:cs typeface="Arial" pitchFamily="34" charset="0"/>
                </a:rPr>
                <a:t>18 months release</a:t>
              </a:r>
            </a:p>
          </p:txBody>
        </p:sp>
      </p:grpSp>
      <p:sp>
        <p:nvSpPr>
          <p:cNvPr id="5" name="Rectangle 4"/>
          <p:cNvSpPr/>
          <p:nvPr/>
        </p:nvSpPr>
        <p:spPr>
          <a:xfrm>
            <a:off x="3058567" y="4955220"/>
            <a:ext cx="6094006" cy="113877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ctr">
              <a:buNone/>
            </a:pPr>
            <a:r>
              <a:rPr lang="en-US" altLang="zh-CN" b="0" dirty="0" smtClean="0"/>
              <a:t>18-month release is preferable</a:t>
            </a:r>
          </a:p>
          <a:p>
            <a:pPr lvl="0" algn="ctr">
              <a:buNone/>
            </a:pPr>
            <a:endParaRPr lang="en-US" altLang="zh-CN" b="0" dirty="0" smtClean="0"/>
          </a:p>
          <a:p>
            <a:pPr lvl="0" algn="ctr">
              <a:buNone/>
            </a:pPr>
            <a:r>
              <a:rPr lang="en-US" altLang="zh-CN" sz="1600" b="0" i="1" dirty="0" smtClean="0"/>
              <a:t>If capacity is planned based </a:t>
            </a:r>
            <a:r>
              <a:rPr lang="en-US" altLang="zh-CN" sz="1600" b="0" i="1" dirty="0"/>
              <a:t>on 15 </a:t>
            </a:r>
            <a:r>
              <a:rPr lang="en-US" altLang="zh-CN" sz="1600" b="0" i="1" dirty="0" smtClean="0"/>
              <a:t>months, it should be from 2020/Q2 </a:t>
            </a:r>
            <a:r>
              <a:rPr lang="en-US" altLang="zh-CN" sz="1600" b="0" i="1" dirty="0"/>
              <a:t>to 2021/Q3 for RAN1 (shifted one </a:t>
            </a:r>
            <a:r>
              <a:rPr lang="en-US" altLang="zh-CN" sz="1600" b="0" i="1" dirty="0" smtClean="0"/>
              <a:t>for RAN2/RAN3</a:t>
            </a:r>
            <a:r>
              <a:rPr lang="en-US" altLang="zh-CN" sz="1600" b="0" i="1" dirty="0"/>
              <a:t>)</a:t>
            </a:r>
            <a:endParaRPr lang="zh-CN" altLang="zh-CN" sz="1600" b="0" i="1" dirty="0"/>
          </a:p>
        </p:txBody>
      </p:sp>
      <p:sp>
        <p:nvSpPr>
          <p:cNvPr id="65" name="TextBox 118"/>
          <p:cNvSpPr txBox="1"/>
          <p:nvPr/>
        </p:nvSpPr>
        <p:spPr>
          <a:xfrm>
            <a:off x="9235677" y="4389516"/>
            <a:ext cx="842468" cy="374621"/>
          </a:xfrm>
          <a:prstGeom prst="rect">
            <a:avLst/>
          </a:prstGeom>
          <a:noFill/>
        </p:spPr>
        <p:txBody>
          <a:bodyPr wrap="square" lIns="96677" tIns="48339" rIns="96677" bIns="48339" rtlCol="0">
            <a:spAutoFit/>
          </a:bodyPr>
          <a:lstStyle/>
          <a:p>
            <a:pPr algn="ctr" defTabSz="913569">
              <a:buNone/>
            </a:pPr>
            <a:r>
              <a:rPr lang="en-US" altLang="zh-CN" sz="900" b="0" dirty="0" smtClean="0">
                <a:solidFill>
                  <a:schemeClr val="accent6">
                    <a:lumMod val="75000"/>
                  </a:schemeClr>
                </a:solidFill>
                <a:latin typeface="Arial"/>
                <a:ea typeface="微软雅黑"/>
                <a:cs typeface="Calibri" pitchFamily="34" charset="0"/>
              </a:rPr>
              <a:t>RAN1 early stop</a:t>
            </a:r>
            <a:endParaRPr lang="zh-CN" altLang="en-US" sz="900" b="0" dirty="0">
              <a:solidFill>
                <a:schemeClr val="accent6">
                  <a:lumMod val="75000"/>
                </a:schemeClr>
              </a:solidFill>
              <a:latin typeface="Arial"/>
              <a:ea typeface="微软雅黑"/>
              <a:cs typeface="Calibri" pitchFamily="34" charset="0"/>
            </a:endParaRPr>
          </a:p>
        </p:txBody>
      </p:sp>
    </p:spTree>
    <p:extLst>
      <p:ext uri="{BB962C8B-B14F-4D97-AF65-F5344CB8AC3E}">
        <p14:creationId xmlns:p14="http://schemas.microsoft.com/office/powerpoint/2010/main" val="10899563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198" y="279381"/>
            <a:ext cx="5330305" cy="492443"/>
          </a:xfrm>
        </p:spPr>
        <p:txBody>
          <a:bodyPr/>
          <a:lstStyle/>
          <a:p>
            <a:r>
              <a:rPr lang="en-US" sz="3200" dirty="0" smtClean="0"/>
              <a:t>Available Capacity in WGs</a:t>
            </a:r>
            <a:endParaRPr lang="en-US" sz="3200" dirty="0"/>
          </a:p>
        </p:txBody>
      </p:sp>
      <p:sp>
        <p:nvSpPr>
          <p:cNvPr id="3" name="Rectangle 2"/>
          <p:cNvSpPr/>
          <p:nvPr/>
        </p:nvSpPr>
        <p:spPr>
          <a:xfrm>
            <a:off x="3216880" y="5531753"/>
            <a:ext cx="6096000" cy="646331"/>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a:buNone/>
            </a:pPr>
            <a:r>
              <a:rPr lang="en-GB" altLang="ja-JP" b="0" dirty="0">
                <a:latin typeface="Calibri" panose="020F0502020204030204" pitchFamily="34" charset="0"/>
                <a:cs typeface="Arial" pitchFamily="34" charset="0"/>
              </a:rPr>
              <a:t>Reducing the capacity would clearly not match </a:t>
            </a:r>
            <a:r>
              <a:rPr lang="en-GB" altLang="ja-JP" b="0" dirty="0" smtClean="0">
                <a:latin typeface="Calibri" panose="020F0502020204030204" pitchFamily="34" charset="0"/>
                <a:cs typeface="Arial" pitchFamily="34" charset="0"/>
              </a:rPr>
              <a:t>the </a:t>
            </a:r>
            <a:r>
              <a:rPr lang="en-GB" altLang="ja-JP" b="0" dirty="0">
                <a:latin typeface="Calibri" panose="020F0502020204030204" pitchFamily="34" charset="0"/>
                <a:cs typeface="Arial" pitchFamily="34" charset="0"/>
              </a:rPr>
              <a:t>demands expressed for the content of Rel-17</a:t>
            </a:r>
            <a:endParaRPr lang="zh-CN" altLang="en-US" dirty="0"/>
          </a:p>
        </p:txBody>
      </p:sp>
      <p:pic>
        <p:nvPicPr>
          <p:cNvPr id="8" name="Picture 7"/>
          <p:cNvPicPr>
            <a:picLocks noChangeAspect="1"/>
          </p:cNvPicPr>
          <p:nvPr/>
        </p:nvPicPr>
        <p:blipFill>
          <a:blip r:embed="rId2"/>
          <a:stretch>
            <a:fillRect/>
          </a:stretch>
        </p:blipFill>
        <p:spPr>
          <a:xfrm>
            <a:off x="4653582" y="1392774"/>
            <a:ext cx="6200169" cy="3737172"/>
          </a:xfrm>
          <a:prstGeom prst="rect">
            <a:avLst/>
          </a:prstGeom>
        </p:spPr>
      </p:pic>
      <p:sp>
        <p:nvSpPr>
          <p:cNvPr id="9" name="Rectangle 8"/>
          <p:cNvSpPr/>
          <p:nvPr/>
        </p:nvSpPr>
        <p:spPr>
          <a:xfrm>
            <a:off x="683912" y="1578044"/>
            <a:ext cx="3837402" cy="3262432"/>
          </a:xfrm>
          <a:prstGeom prst="rect">
            <a:avLst/>
          </a:prstGeom>
        </p:spPr>
        <p:txBody>
          <a:bodyPr wrap="square">
            <a:spAutoFit/>
          </a:bodyPr>
          <a:lstStyle/>
          <a:p>
            <a:pPr lvl="0" algn="ctr" fontAlgn="auto">
              <a:spcBef>
                <a:spcPts val="0"/>
              </a:spcBef>
              <a:spcAft>
                <a:spcPts val="0"/>
              </a:spcAft>
              <a:buClrTx/>
              <a:buNone/>
              <a:defRPr/>
            </a:pPr>
            <a:r>
              <a:rPr lang="en-US" altLang="zh-CN" sz="1600" dirty="0">
                <a:solidFill>
                  <a:srgbClr val="005A9E"/>
                </a:solidFill>
              </a:rPr>
              <a:t>RAN1 </a:t>
            </a:r>
            <a:r>
              <a:rPr lang="en-US" altLang="zh-CN" sz="1600" dirty="0" smtClean="0">
                <a:solidFill>
                  <a:srgbClr val="005A9E"/>
                </a:solidFill>
              </a:rPr>
              <a:t>Rel-17 TUs </a:t>
            </a:r>
            <a:r>
              <a:rPr lang="en-US" altLang="zh-CN" sz="1600" dirty="0">
                <a:solidFill>
                  <a:srgbClr val="005A9E"/>
                </a:solidFill>
              </a:rPr>
              <a:t>[</a:t>
            </a:r>
            <a:r>
              <a:rPr lang="en-US" altLang="zh-CN" sz="1600" dirty="0" smtClean="0">
                <a:solidFill>
                  <a:srgbClr val="005A9E"/>
                </a:solidFill>
              </a:rPr>
              <a:t>RP-192357</a:t>
            </a:r>
            <a:r>
              <a:rPr lang="en-US" altLang="zh-CN" sz="1600" dirty="0" smtClean="0">
                <a:solidFill>
                  <a:srgbClr val="005A9E"/>
                </a:solidFill>
              </a:rPr>
              <a:t>]</a:t>
            </a:r>
          </a:p>
          <a:p>
            <a:pPr lvl="0" algn="ctr" fontAlgn="auto">
              <a:spcBef>
                <a:spcPts val="0"/>
              </a:spcBef>
              <a:spcAft>
                <a:spcPts val="0"/>
              </a:spcAft>
              <a:buClrTx/>
              <a:buNone/>
              <a:defRPr/>
            </a:pPr>
            <a:endParaRPr lang="en-US" altLang="zh-CN" sz="1600" dirty="0" smtClean="0">
              <a:solidFill>
                <a:srgbClr val="005A9E"/>
              </a:solidFill>
            </a:endParaRPr>
          </a:p>
          <a:p>
            <a:pPr marL="285750" lvl="0" indent="-285750" fontAlgn="auto">
              <a:spcBef>
                <a:spcPts val="0"/>
              </a:spcBef>
              <a:spcAft>
                <a:spcPts val="0"/>
              </a:spcAft>
              <a:buClrTx/>
              <a:buFont typeface="Arial" panose="020B0604020202020204" pitchFamily="34" charset="0"/>
              <a:buChar char="•"/>
              <a:defRPr/>
            </a:pPr>
            <a:r>
              <a:rPr lang="en-US" altLang="zh-CN" sz="1400" b="0" dirty="0" smtClean="0">
                <a:solidFill>
                  <a:srgbClr val="005A9E"/>
                </a:solidFill>
              </a:rPr>
              <a:t>Reduction by 4 TU over 7 meetings (15 months) is -28 TU = one </a:t>
            </a:r>
            <a:r>
              <a:rPr lang="en-US" altLang="zh-CN" sz="1400" b="0" dirty="0">
                <a:solidFill>
                  <a:srgbClr val="005A9E"/>
                </a:solidFill>
              </a:rPr>
              <a:t>less full </a:t>
            </a:r>
            <a:r>
              <a:rPr lang="en-US" altLang="zh-CN" sz="1400" b="0" dirty="0" smtClean="0">
                <a:solidFill>
                  <a:srgbClr val="005A9E"/>
                </a:solidFill>
              </a:rPr>
              <a:t>meeting</a:t>
            </a:r>
          </a:p>
          <a:p>
            <a:pPr marL="285750" lvl="0" indent="-285750" fontAlgn="auto">
              <a:spcBef>
                <a:spcPts val="0"/>
              </a:spcBef>
              <a:spcAft>
                <a:spcPts val="0"/>
              </a:spcAft>
              <a:buClrTx/>
              <a:buFont typeface="Arial" panose="020B0604020202020204" pitchFamily="34" charset="0"/>
              <a:buChar char="•"/>
              <a:defRPr/>
            </a:pPr>
            <a:endParaRPr lang="en-US" altLang="zh-CN" sz="1400" b="0" dirty="0" smtClean="0">
              <a:solidFill>
                <a:srgbClr val="005A9E"/>
              </a:solidFill>
            </a:endParaRPr>
          </a:p>
          <a:p>
            <a:pPr marL="285750" lvl="0" indent="-285750" fontAlgn="auto">
              <a:spcBef>
                <a:spcPts val="0"/>
              </a:spcBef>
              <a:spcAft>
                <a:spcPts val="0"/>
              </a:spcAft>
              <a:buClrTx/>
              <a:buFont typeface="Arial" panose="020B0604020202020204" pitchFamily="34" charset="0"/>
              <a:buChar char="•"/>
              <a:defRPr/>
            </a:pPr>
            <a:r>
              <a:rPr lang="en-US" altLang="zh-CN" sz="1400" b="0" dirty="0" smtClean="0">
                <a:solidFill>
                  <a:srgbClr val="005A9E"/>
                </a:solidFill>
              </a:rPr>
              <a:t>Combined </a:t>
            </a:r>
            <a:r>
              <a:rPr lang="en-US" altLang="zh-CN" sz="1400" b="0" dirty="0" smtClean="0">
                <a:solidFill>
                  <a:srgbClr val="005A9E"/>
                </a:solidFill>
              </a:rPr>
              <a:t>with </a:t>
            </a:r>
            <a:r>
              <a:rPr lang="en-US" altLang="zh-CN" sz="1400" b="0" dirty="0">
                <a:solidFill>
                  <a:srgbClr val="005A9E"/>
                </a:solidFill>
              </a:rPr>
              <a:t>slow </a:t>
            </a:r>
            <a:r>
              <a:rPr lang="en-US" altLang="zh-CN" sz="1400" b="0" dirty="0" smtClean="0">
                <a:solidFill>
                  <a:srgbClr val="005A9E"/>
                </a:solidFill>
              </a:rPr>
              <a:t>start </a:t>
            </a:r>
            <a:r>
              <a:rPr lang="en-US" altLang="zh-CN" sz="1400" b="0" dirty="0">
                <a:solidFill>
                  <a:srgbClr val="005A9E"/>
                </a:solidFill>
              </a:rPr>
              <a:t>in 2020/Q1, this is </a:t>
            </a:r>
            <a:r>
              <a:rPr lang="en-US" altLang="zh-CN" sz="1400" b="0" dirty="0" smtClean="0">
                <a:solidFill>
                  <a:srgbClr val="005A9E"/>
                </a:solidFill>
              </a:rPr>
              <a:t>about the </a:t>
            </a:r>
            <a:r>
              <a:rPr lang="en-US" altLang="zh-CN" sz="1400" b="0" dirty="0" smtClean="0">
                <a:solidFill>
                  <a:srgbClr val="005A9E"/>
                </a:solidFill>
              </a:rPr>
              <a:t>capacity of 5 </a:t>
            </a:r>
            <a:r>
              <a:rPr lang="en-US" altLang="zh-CN" sz="1400" b="0" dirty="0" smtClean="0">
                <a:solidFill>
                  <a:srgbClr val="005A9E"/>
                </a:solidFill>
              </a:rPr>
              <a:t>“normal” </a:t>
            </a:r>
            <a:r>
              <a:rPr lang="en-US" altLang="zh-CN" sz="1400" b="0" dirty="0" smtClean="0">
                <a:solidFill>
                  <a:srgbClr val="005A9E"/>
                </a:solidFill>
              </a:rPr>
              <a:t>RAN1 </a:t>
            </a:r>
            <a:r>
              <a:rPr lang="en-US" altLang="zh-CN" sz="1400" b="0" dirty="0">
                <a:solidFill>
                  <a:srgbClr val="005A9E"/>
                </a:solidFill>
              </a:rPr>
              <a:t>meetings </a:t>
            </a:r>
            <a:r>
              <a:rPr lang="en-US" altLang="zh-CN" sz="1400" b="0" dirty="0" smtClean="0">
                <a:solidFill>
                  <a:srgbClr val="005A9E"/>
                </a:solidFill>
              </a:rPr>
              <a:t>over the duration of R17</a:t>
            </a:r>
          </a:p>
          <a:p>
            <a:pPr marL="285750" lvl="0" indent="-285750" fontAlgn="auto">
              <a:spcBef>
                <a:spcPts val="0"/>
              </a:spcBef>
              <a:spcAft>
                <a:spcPts val="0"/>
              </a:spcAft>
              <a:buClrTx/>
              <a:buFont typeface="Arial" panose="020B0604020202020204" pitchFamily="34" charset="0"/>
              <a:buChar char="•"/>
              <a:defRPr/>
            </a:pPr>
            <a:endParaRPr lang="en-US" altLang="zh-CN" sz="1400" b="0" dirty="0">
              <a:solidFill>
                <a:srgbClr val="005A9E"/>
              </a:solidFill>
            </a:endParaRPr>
          </a:p>
          <a:p>
            <a:pPr marL="285750" lvl="0" indent="-285750" fontAlgn="auto">
              <a:spcBef>
                <a:spcPts val="0"/>
              </a:spcBef>
              <a:spcAft>
                <a:spcPts val="0"/>
              </a:spcAft>
              <a:buClrTx/>
              <a:buFont typeface="Arial" panose="020B0604020202020204" pitchFamily="34" charset="0"/>
              <a:buChar char="•"/>
              <a:defRPr/>
            </a:pPr>
            <a:endParaRPr lang="en-US" altLang="zh-CN" sz="1600" b="0" dirty="0">
              <a:solidFill>
                <a:srgbClr val="005A9E"/>
              </a:solidFill>
            </a:endParaRPr>
          </a:p>
          <a:p>
            <a:pPr lvl="0" algn="ctr" fontAlgn="auto">
              <a:spcBef>
                <a:spcPts val="0"/>
              </a:spcBef>
              <a:spcAft>
                <a:spcPts val="0"/>
              </a:spcAft>
              <a:buClrTx/>
              <a:buNone/>
              <a:defRPr/>
            </a:pPr>
            <a:r>
              <a:rPr lang="en-US" altLang="zh-CN" sz="1600" dirty="0">
                <a:solidFill>
                  <a:srgbClr val="005A9E"/>
                </a:solidFill>
              </a:rPr>
              <a:t>RAN2 Rel-17 </a:t>
            </a:r>
            <a:r>
              <a:rPr lang="en-US" altLang="zh-CN" sz="1600" dirty="0" smtClean="0">
                <a:solidFill>
                  <a:srgbClr val="005A9E"/>
                </a:solidFill>
              </a:rPr>
              <a:t>TUs [RP-193070]</a:t>
            </a:r>
          </a:p>
          <a:p>
            <a:pPr lvl="0" algn="ctr" fontAlgn="auto">
              <a:spcBef>
                <a:spcPts val="0"/>
              </a:spcBef>
              <a:spcAft>
                <a:spcPts val="0"/>
              </a:spcAft>
              <a:buClrTx/>
              <a:buNone/>
              <a:defRPr/>
            </a:pPr>
            <a:endParaRPr lang="en-US" altLang="zh-CN" sz="1600" dirty="0" smtClean="0">
              <a:solidFill>
                <a:srgbClr val="005A9E"/>
              </a:solidFill>
            </a:endParaRPr>
          </a:p>
          <a:p>
            <a:pPr marL="285750" indent="-285750" fontAlgn="auto">
              <a:spcBef>
                <a:spcPts val="0"/>
              </a:spcBef>
              <a:spcAft>
                <a:spcPts val="0"/>
              </a:spcAft>
              <a:buClrTx/>
              <a:buFont typeface="Arial" panose="020B0604020202020204" pitchFamily="34" charset="0"/>
              <a:buChar char="•"/>
              <a:defRPr/>
            </a:pPr>
            <a:r>
              <a:rPr lang="en-US" altLang="zh-CN" sz="1400" b="0" dirty="0" smtClean="0">
                <a:solidFill>
                  <a:srgbClr val="005A9E"/>
                </a:solidFill>
              </a:rPr>
              <a:t>Available</a:t>
            </a:r>
            <a:r>
              <a:rPr lang="en-US" altLang="zh-CN" sz="1400" b="0" dirty="0" smtClean="0">
                <a:solidFill>
                  <a:srgbClr val="005A9E"/>
                </a:solidFill>
              </a:rPr>
              <a:t>: 40 </a:t>
            </a:r>
            <a:r>
              <a:rPr lang="en-US" altLang="zh-CN" sz="1400" b="0" dirty="0">
                <a:solidFill>
                  <a:srgbClr val="005A9E"/>
                </a:solidFill>
              </a:rPr>
              <a:t>minus reserved TUs</a:t>
            </a:r>
          </a:p>
          <a:p>
            <a:pPr marL="285750" indent="-285750" fontAlgn="auto">
              <a:spcBef>
                <a:spcPts val="0"/>
              </a:spcBef>
              <a:spcAft>
                <a:spcPts val="0"/>
              </a:spcAft>
              <a:buClrTx/>
              <a:buFont typeface="Arial" panose="020B0604020202020204" pitchFamily="34" charset="0"/>
              <a:buChar char="•"/>
              <a:defRPr/>
            </a:pPr>
            <a:r>
              <a:rPr lang="en-US" altLang="zh-CN" sz="1400" b="0" dirty="0">
                <a:solidFill>
                  <a:srgbClr val="005A9E"/>
                </a:solidFill>
              </a:rPr>
              <a:t>4~5 available TU for R17 in 2020/Q2</a:t>
            </a:r>
          </a:p>
        </p:txBody>
      </p:sp>
      <p:cxnSp>
        <p:nvCxnSpPr>
          <p:cNvPr id="5" name="Straight Arrow Connector 4"/>
          <p:cNvCxnSpPr/>
          <p:nvPr/>
        </p:nvCxnSpPr>
        <p:spPr bwMode="auto">
          <a:xfrm>
            <a:off x="6118261" y="1993187"/>
            <a:ext cx="380143" cy="236305"/>
          </a:xfrm>
          <a:prstGeom prst="straightConnector1">
            <a:avLst/>
          </a:prstGeom>
          <a:ln>
            <a:tailEnd type="triangle"/>
          </a:ln>
          <a:extLst/>
        </p:spPr>
        <p:style>
          <a:lnRef idx="3">
            <a:schemeClr val="accent3"/>
          </a:lnRef>
          <a:fillRef idx="0">
            <a:schemeClr val="accent3"/>
          </a:fillRef>
          <a:effectRef idx="2">
            <a:schemeClr val="accent3"/>
          </a:effectRef>
          <a:fontRef idx="minor">
            <a:schemeClr val="tx1"/>
          </a:fontRef>
        </p:style>
      </p:cxnSp>
      <p:sp>
        <p:nvSpPr>
          <p:cNvPr id="6" name="TextBox 5"/>
          <p:cNvSpPr txBox="1"/>
          <p:nvPr/>
        </p:nvSpPr>
        <p:spPr>
          <a:xfrm>
            <a:off x="6264880" y="1854687"/>
            <a:ext cx="569387" cy="276999"/>
          </a:xfrm>
          <a:prstGeom prst="rect">
            <a:avLst/>
          </a:prstGeom>
          <a:noFill/>
        </p:spPr>
        <p:txBody>
          <a:bodyPr wrap="none" rtlCol="0">
            <a:spAutoFit/>
          </a:bodyPr>
          <a:lstStyle/>
          <a:p>
            <a:pPr>
              <a:spcBef>
                <a:spcPts val="600"/>
              </a:spcBef>
              <a:buClr>
                <a:schemeClr val="bg1">
                  <a:lumMod val="50000"/>
                </a:schemeClr>
              </a:buClr>
              <a:buSzPct val="80000"/>
              <a:buNone/>
            </a:pPr>
            <a:r>
              <a:rPr lang="en-US" altLang="zh-CN" sz="1200" dirty="0" smtClean="0">
                <a:solidFill>
                  <a:schemeClr val="accent6"/>
                </a:solidFill>
              </a:rPr>
              <a:t>- 4TU</a:t>
            </a:r>
            <a:endParaRPr lang="zh-CN" altLang="en-US" sz="1200" dirty="0" err="1">
              <a:solidFill>
                <a:schemeClr val="accent6"/>
              </a:solidFill>
            </a:endParaRPr>
          </a:p>
        </p:txBody>
      </p:sp>
    </p:spTree>
    <p:extLst>
      <p:ext uri="{BB962C8B-B14F-4D97-AF65-F5344CB8AC3E}">
        <p14:creationId xmlns:p14="http://schemas.microsoft.com/office/powerpoint/2010/main" val="33698473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4303" y="180689"/>
            <a:ext cx="7175362" cy="492443"/>
          </a:xfrm>
        </p:spPr>
        <p:txBody>
          <a:bodyPr/>
          <a:lstStyle/>
          <a:p>
            <a:r>
              <a:rPr lang="en-US" sz="3200" dirty="0" smtClean="0"/>
              <a:t>Possible Rel-17 Package (RAN1/2/3)</a:t>
            </a:r>
            <a:endParaRPr lang="en-US" sz="3200" dirty="0"/>
          </a:p>
        </p:txBody>
      </p:sp>
      <p:sp>
        <p:nvSpPr>
          <p:cNvPr id="7" name="Rectangle 6"/>
          <p:cNvSpPr/>
          <p:nvPr/>
        </p:nvSpPr>
        <p:spPr>
          <a:xfrm>
            <a:off x="3569075" y="6087476"/>
            <a:ext cx="6096000" cy="338554"/>
          </a:xfrm>
          <a:prstGeom prst="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spAutoFit/>
          </a:bodyPr>
          <a:lstStyle/>
          <a:p>
            <a:pPr algn="ctr">
              <a:buNone/>
            </a:pPr>
            <a:r>
              <a:rPr lang="en-US" altLang="zh-CN" sz="1600" b="0" dirty="0" smtClean="0">
                <a:latin typeface="Calibri" panose="020F0502020204030204" pitchFamily="34" charset="0"/>
                <a:cs typeface="Arial" pitchFamily="34" charset="0"/>
              </a:rPr>
              <a:t>See next slides for WI/SI scopes</a:t>
            </a:r>
            <a:endParaRPr lang="zh-CN" altLang="en-US" sz="1600" dirty="0"/>
          </a:p>
        </p:txBody>
      </p:sp>
      <p:pic>
        <p:nvPicPr>
          <p:cNvPr id="9" name="Picture 8"/>
          <p:cNvPicPr>
            <a:picLocks noChangeAspect="1"/>
          </p:cNvPicPr>
          <p:nvPr/>
        </p:nvPicPr>
        <p:blipFill>
          <a:blip r:embed="rId2"/>
          <a:stretch>
            <a:fillRect/>
          </a:stretch>
        </p:blipFill>
        <p:spPr>
          <a:xfrm>
            <a:off x="470448" y="816607"/>
            <a:ext cx="11061152" cy="5049589"/>
          </a:xfrm>
          <a:prstGeom prst="rect">
            <a:avLst/>
          </a:prstGeom>
        </p:spPr>
      </p:pic>
    </p:spTree>
    <p:extLst>
      <p:ext uri="{BB962C8B-B14F-4D97-AF65-F5344CB8AC3E}">
        <p14:creationId xmlns:p14="http://schemas.microsoft.com/office/powerpoint/2010/main" val="1978145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7132211"/>
              </p:ext>
            </p:extLst>
          </p:nvPr>
        </p:nvGraphicFramePr>
        <p:xfrm>
          <a:off x="831746" y="222745"/>
          <a:ext cx="11125987" cy="6057595"/>
        </p:xfrm>
        <a:graphic>
          <a:graphicData uri="http://schemas.openxmlformats.org/drawingml/2006/table">
            <a:tbl>
              <a:tblPr firstRow="1" bandRow="1">
                <a:tableStyleId>{C4B1156A-380E-4F78-BDF5-A606A8083BF9}</a:tableStyleId>
              </a:tblPr>
              <a:tblGrid>
                <a:gridCol w="1775928"/>
                <a:gridCol w="9350059"/>
              </a:tblGrid>
              <a:tr h="376660">
                <a:tc>
                  <a:txBody>
                    <a:bodyPr/>
                    <a:lstStyle/>
                    <a:p>
                      <a:pPr algn="ctr" fontAlgn="ctr"/>
                      <a:r>
                        <a:rPr lang="fr-FR" sz="1000" u="none" strike="noStrike" dirty="0" err="1">
                          <a:effectLst/>
                        </a:rPr>
                        <a:t>Topic</a:t>
                      </a:r>
                      <a:endParaRPr lang="fr-FR" sz="1000" b="0" i="0" u="none" strike="noStrike" dirty="0">
                        <a:solidFill>
                          <a:srgbClr val="000000"/>
                        </a:solidFill>
                        <a:effectLst/>
                        <a:latin typeface="+mj-lt"/>
                        <a:ea typeface="宋体" panose="02010600030101010101" pitchFamily="2" charset="-122"/>
                      </a:endParaRPr>
                    </a:p>
                  </a:txBody>
                  <a:tcPr marL="2326" marR="2326" marT="2326" marB="0" anchor="ctr"/>
                </a:tc>
                <a:tc>
                  <a:txBody>
                    <a:bodyPr/>
                    <a:lstStyle/>
                    <a:p>
                      <a:pPr algn="ctr" fontAlgn="ctr"/>
                      <a:r>
                        <a:rPr lang="fr-FR" sz="1000" u="none" strike="noStrike" dirty="0" err="1" smtClean="0">
                          <a:effectLst/>
                        </a:rPr>
                        <a:t>Proposed</a:t>
                      </a:r>
                      <a:r>
                        <a:rPr lang="fr-FR" sz="1000" u="none" strike="noStrike" dirty="0" smtClean="0">
                          <a:effectLst/>
                        </a:rPr>
                        <a:t> Scope</a:t>
                      </a:r>
                      <a:endParaRPr lang="fr-FR" sz="1000" u="none" strike="noStrike" dirty="0">
                        <a:effectLst/>
                        <a:latin typeface="+mj-lt"/>
                      </a:endParaRPr>
                    </a:p>
                  </a:txBody>
                  <a:tcPr marL="2326" marR="2326" marT="2326" marB="0" anchor="ctr"/>
                </a:tc>
              </a:tr>
              <a:tr h="869519">
                <a:tc>
                  <a:txBody>
                    <a:bodyPr/>
                    <a:lstStyle/>
                    <a:p>
                      <a:pPr marL="91440" algn="l" defTabSz="914400" rtl="0" eaLnBrk="1" fontAlgn="ctr" latinLnBrk="0" hangingPunct="1"/>
                      <a:r>
                        <a:rPr lang="fr-FR" sz="1000" u="none" strike="noStrike" kern="1200" dirty="0" smtClean="0">
                          <a:effectLst/>
                        </a:rPr>
                        <a:t>MIMO </a:t>
                      </a:r>
                      <a:r>
                        <a:rPr lang="fr-FR" sz="1000" u="none" strike="noStrike" kern="1200" dirty="0" err="1" smtClean="0">
                          <a:effectLst/>
                        </a:rPr>
                        <a:t>enhancements</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indent="0" algn="l" defTabSz="914400" rtl="0" eaLnBrk="1" fontAlgn="ctr" latinLnBrk="0" hangingPunct="1">
                        <a:buNone/>
                      </a:pPr>
                      <a:r>
                        <a:rPr lang="en-US" altLang="zh-CN" sz="1000" u="none" strike="noStrike" kern="1200" dirty="0" smtClean="0">
                          <a:effectLst/>
                        </a:rPr>
                        <a:t>1. Sub 3-GHz FDD MIMO spectral efficiency enhancements via partial channel reciprocity</a:t>
                      </a: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effectLst/>
                        </a:rPr>
                        <a:t>2. FR2 enhancement (focus on real-world</a:t>
                      </a:r>
                      <a:r>
                        <a:rPr lang="en-US" altLang="zh-CN" sz="1000" u="none" strike="noStrike" kern="1200" baseline="0" dirty="0" smtClean="0">
                          <a:effectLst/>
                        </a:rPr>
                        <a:t> issues: overhead reduction for beam management, enable multi-panel UE)</a:t>
                      </a:r>
                      <a:endParaRPr lang="en-US" altLang="zh-CN" sz="1000" u="none" strike="noStrike" kern="1200" dirty="0" smtClean="0">
                        <a:effectLst/>
                      </a:endParaRP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effectLst/>
                        </a:rPr>
                        <a:t>3. High</a:t>
                      </a:r>
                      <a:r>
                        <a:rPr lang="en-US" altLang="zh-CN" sz="1000" u="none" strike="noStrike" kern="1200" baseline="0" dirty="0" smtClean="0">
                          <a:effectLst/>
                        </a:rPr>
                        <a:t> speed UE</a:t>
                      </a:r>
                      <a:r>
                        <a:rPr lang="en-US" altLang="zh-CN" sz="1000" u="none" strike="noStrike" kern="1200" dirty="0" smtClean="0">
                          <a:effectLst/>
                        </a:rPr>
                        <a:t>: SRS multiplexing capacity extension for TDD with more base sequences, high-speed train</a:t>
                      </a:r>
                    </a:p>
                    <a:p>
                      <a:pPr marL="91440" algn="l" defTabSz="914400" rtl="0" eaLnBrk="1" fontAlgn="ctr" latinLnBrk="0" hangingPunct="1"/>
                      <a:r>
                        <a:rPr lang="en-US" altLang="zh-CN" sz="1000" u="none" strike="noStrike" kern="1200" dirty="0" smtClean="0">
                          <a:effectLst/>
                        </a:rPr>
                        <a:t>4. Multi-TRP support</a:t>
                      </a:r>
                      <a:r>
                        <a:rPr lang="en-US" altLang="zh-CN" sz="1000" u="none" strike="noStrike" kern="1200" baseline="0" dirty="0" smtClean="0">
                          <a:effectLst/>
                        </a:rPr>
                        <a:t> for PDCCH, PUSCH, PUCCH (also for URLLC/IIoT)</a:t>
                      </a:r>
                      <a:endParaRPr lang="en-US" altLang="zh-CN" sz="1000" u="none" strike="noStrike" kern="1200" dirty="0" smtClean="0">
                        <a:effectLst/>
                      </a:endParaRPr>
                    </a:p>
                  </a:txBody>
                  <a:tcPr marL="2326" marR="2326" marT="2326" marB="0" anchor="ctr"/>
                </a:tc>
              </a:tr>
              <a:tr h="1587133">
                <a:tc>
                  <a:txBody>
                    <a:bodyPr/>
                    <a:lstStyle/>
                    <a:p>
                      <a:pPr marL="91440" algn="l" defTabSz="914400" rtl="0" eaLnBrk="1" fontAlgn="ctr" latinLnBrk="0" hangingPunct="1"/>
                      <a:r>
                        <a:rPr lang="fr-FR" sz="1000" u="none" strike="noStrike" kern="1200" dirty="0" err="1" smtClean="0">
                          <a:effectLst/>
                        </a:rPr>
                        <a:t>Coverage</a:t>
                      </a:r>
                      <a:r>
                        <a:rPr lang="fr-FR" sz="1000" u="none" strike="noStrike" kern="1200" dirty="0" smtClean="0">
                          <a:effectLst/>
                        </a:rPr>
                        <a:t> </a:t>
                      </a:r>
                      <a:r>
                        <a:rPr lang="fr-FR" sz="1000" u="none" strike="noStrike" kern="1200" dirty="0" err="1" smtClean="0">
                          <a:effectLst/>
                        </a:rPr>
                        <a:t>enhancements</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algn="l" defTabSz="914400" rtl="0" eaLnBrk="1" fontAlgn="ctr" latinLnBrk="0" hangingPunct="1"/>
                      <a:r>
                        <a:rPr lang="en-US" sz="1000" u="none" strike="noStrike" kern="1200" dirty="0" smtClean="0">
                          <a:effectLst/>
                        </a:rPr>
                        <a:t>Targeted scenarios: </a:t>
                      </a:r>
                    </a:p>
                    <a:p>
                      <a:pPr marL="91440" algn="l" defTabSz="914400" rtl="0" eaLnBrk="1" fontAlgn="ctr" latinLnBrk="0" hangingPunct="1"/>
                      <a:r>
                        <a:rPr lang="en-US" sz="1000" u="none" strike="noStrike" kern="1200" dirty="0" smtClean="0">
                          <a:effectLst/>
                        </a:rPr>
                        <a:t>1. Outdoor-to-indoor coverage</a:t>
                      </a:r>
                    </a:p>
                    <a:p>
                      <a:pPr marL="91440" algn="l" defTabSz="914400" rtl="0" eaLnBrk="1" fontAlgn="ctr" latinLnBrk="0" hangingPunct="1"/>
                      <a:r>
                        <a:rPr lang="en-US" sz="1000" u="none" strike="noStrike" kern="1200" dirty="0" smtClean="0">
                          <a:effectLst/>
                        </a:rPr>
                        <a:t>2. High-data rate coverage in dense urban outdoor, including fixed outdoor UEs such as video cameras</a:t>
                      </a: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effectLst/>
                        </a:rPr>
                        <a:t>3. VoIP coverage in rural</a:t>
                      </a:r>
                    </a:p>
                    <a:p>
                      <a:pPr marL="91440" marR="0" lvl="0" indent="0" algn="l" defTabSz="914400" rtl="0" eaLnBrk="1" fontAlgn="ctr" latinLnBrk="0" hangingPunct="1">
                        <a:lnSpc>
                          <a:spcPct val="100000"/>
                        </a:lnSpc>
                        <a:spcBef>
                          <a:spcPts val="0"/>
                        </a:spcBef>
                        <a:spcAft>
                          <a:spcPts val="0"/>
                        </a:spcAft>
                        <a:buClrTx/>
                        <a:buSzTx/>
                        <a:buFontTx/>
                        <a:buNone/>
                        <a:tabLst/>
                        <a:defRPr/>
                      </a:pPr>
                      <a:endParaRPr lang="en-US" altLang="zh-CN" sz="1000" u="none" strike="noStrike" kern="1200" dirty="0" smtClean="0">
                        <a:effectLst/>
                      </a:endParaRP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effectLst/>
                        </a:rPr>
                        <a:t>Objectives: </a:t>
                      </a:r>
                    </a:p>
                    <a:p>
                      <a:pPr marL="320040" marR="0" lvl="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altLang="zh-CN" sz="1000" u="none" strike="noStrike" kern="1200" dirty="0" smtClean="0">
                          <a:effectLst/>
                        </a:rPr>
                        <a:t>Enhance PUSCH and PUCCH</a:t>
                      </a:r>
                      <a:r>
                        <a:rPr lang="en-US" altLang="zh-CN" sz="1000" u="none" strike="noStrike" kern="1200" baseline="0" dirty="0" smtClean="0">
                          <a:effectLst/>
                        </a:rPr>
                        <a:t> coverage with link-level evaluations in FR1 scenarios (above)</a:t>
                      </a:r>
                    </a:p>
                    <a:p>
                      <a:pPr marL="320040" marR="0" lvl="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altLang="zh-CN" sz="1000" u="none" strike="noStrike" kern="1200" baseline="0" dirty="0" smtClean="0">
                          <a:effectLst/>
                        </a:rPr>
                        <a:t>Evaluate whether DL coverage enhancements are also necessary e.g. for indoor scenarios</a:t>
                      </a:r>
                    </a:p>
                    <a:p>
                      <a:pPr marL="91440" marR="0" lvl="0" indent="0" algn="l" defTabSz="914400" rtl="0" eaLnBrk="1" fontAlgn="ctr" latinLnBrk="0" hangingPunct="1">
                        <a:lnSpc>
                          <a:spcPct val="100000"/>
                        </a:lnSpc>
                        <a:spcBef>
                          <a:spcPts val="0"/>
                        </a:spcBef>
                        <a:spcAft>
                          <a:spcPts val="0"/>
                        </a:spcAft>
                        <a:buClrTx/>
                        <a:buSzTx/>
                        <a:buFontTx/>
                        <a:buNone/>
                        <a:tabLst/>
                        <a:defRPr/>
                      </a:pPr>
                      <a:endParaRPr lang="en-US" altLang="zh-CN" sz="1000" u="none" strike="noStrike" kern="1200" baseline="0" dirty="0" smtClean="0">
                        <a:effectLst/>
                      </a:endParaRP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baseline="0" dirty="0" smtClean="0">
                          <a:effectLst/>
                        </a:rPr>
                        <a:t>Note that multi-TRP enhancements and FR2-specific enhancement are covered by NR MIMO (multi-panel UE, beam management enhancements)</a:t>
                      </a:r>
                      <a:endParaRPr lang="en-US" altLang="zh-CN" sz="1000" u="none" strike="noStrike" kern="1200" dirty="0" smtClean="0">
                        <a:effectLst/>
                      </a:endParaRPr>
                    </a:p>
                  </a:txBody>
                  <a:tcPr marL="2326" marR="2326" marT="2326" marB="0" anchor="ctr"/>
                </a:tc>
              </a:tr>
              <a:tr h="1257136">
                <a:tc>
                  <a:txBody>
                    <a:bodyPr/>
                    <a:lstStyle/>
                    <a:p>
                      <a:pPr marL="91440" algn="l" defTabSz="914400" rtl="0" eaLnBrk="1" fontAlgn="ctr" latinLnBrk="0" hangingPunct="1"/>
                      <a:r>
                        <a:rPr lang="fr-FR" sz="1000" u="none" strike="noStrike" kern="1200" dirty="0" err="1" smtClean="0">
                          <a:effectLst/>
                        </a:rPr>
                        <a:t>Sidelink</a:t>
                      </a:r>
                      <a:r>
                        <a:rPr lang="fr-FR" sz="1000" u="none" strike="noStrike" kern="1200" dirty="0" smtClean="0">
                          <a:effectLst/>
                        </a:rPr>
                        <a:t> </a:t>
                      </a:r>
                      <a:r>
                        <a:rPr lang="fr-FR" sz="1000" u="none" strike="noStrike" kern="1200" dirty="0" err="1" smtClean="0">
                          <a:effectLst/>
                        </a:rPr>
                        <a:t>enhancements</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u="none" strike="noStrike" kern="1200" dirty="0" err="1" smtClean="0">
                          <a:effectLst/>
                        </a:rPr>
                        <a:t>Further</a:t>
                      </a:r>
                      <a:r>
                        <a:rPr lang="fr-FR" altLang="zh-CN" sz="1000" u="none" strike="noStrike" kern="1200" dirty="0" smtClean="0">
                          <a:effectLst/>
                        </a:rPr>
                        <a:t> </a:t>
                      </a:r>
                      <a:r>
                        <a:rPr lang="fr-FR" altLang="zh-CN" sz="1000" u="none" strike="noStrike" kern="1200" dirty="0" err="1" smtClean="0">
                          <a:effectLst/>
                        </a:rPr>
                        <a:t>expand</a:t>
                      </a:r>
                      <a:r>
                        <a:rPr lang="fr-FR" altLang="zh-CN" sz="1000" u="none" strike="noStrike" kern="1200" dirty="0" smtClean="0">
                          <a:effectLst/>
                        </a:rPr>
                        <a:t> V2X and sidelink</a:t>
                      </a:r>
                      <a:r>
                        <a:rPr lang="fr-FR" altLang="zh-CN" sz="1000" u="none" strike="noStrike" kern="1200" baseline="0" dirty="0" smtClean="0">
                          <a:effectLst/>
                        </a:rPr>
                        <a:t> </a:t>
                      </a:r>
                      <a:r>
                        <a:rPr lang="fr-FR" altLang="zh-CN" sz="1000" u="none" strike="noStrike" kern="1200" dirty="0" smtClean="0">
                          <a:effectLst/>
                        </a:rPr>
                        <a:t>use cases</a:t>
                      </a:r>
                      <a:r>
                        <a:rPr lang="fr-FR" altLang="zh-CN" sz="1000" u="none" strike="noStrike" kern="1200" baseline="0" dirty="0" smtClean="0">
                          <a:effectLst/>
                        </a:rPr>
                        <a:t> and applications, </a:t>
                      </a:r>
                      <a:r>
                        <a:rPr lang="fr-FR" altLang="zh-CN" sz="1000" u="none" strike="noStrike" kern="1200" baseline="0" dirty="0" err="1" smtClean="0">
                          <a:effectLst/>
                        </a:rPr>
                        <a:t>including</a:t>
                      </a:r>
                      <a:r>
                        <a:rPr lang="fr-FR" altLang="zh-CN" sz="1000" u="none" strike="noStrike" kern="1200" baseline="0" dirty="0" smtClean="0">
                          <a:effectLst/>
                        </a:rPr>
                        <a:t> for commercial use, </a:t>
                      </a:r>
                      <a:r>
                        <a:rPr lang="fr-FR" altLang="zh-CN" sz="1000" u="none" strike="noStrike" kern="1200" baseline="0" dirty="0" err="1" smtClean="0">
                          <a:effectLst/>
                        </a:rPr>
                        <a:t>e.g</a:t>
                      </a:r>
                      <a:r>
                        <a:rPr lang="fr-FR" altLang="zh-CN" sz="1000" u="none" strike="noStrike" kern="1200" baseline="0" dirty="0" smtClean="0">
                          <a:effectLst/>
                        </a:rPr>
                        <a:t>. AR/VR. </a:t>
                      </a:r>
                    </a:p>
                    <a:p>
                      <a:pPr marL="91440" marR="0" lvl="0" indent="0" algn="l" defTabSz="914400" rtl="0" eaLnBrk="1" fontAlgn="ctr" latinLnBrk="0" hangingPunct="1">
                        <a:lnSpc>
                          <a:spcPct val="100000"/>
                        </a:lnSpc>
                        <a:spcBef>
                          <a:spcPts val="0"/>
                        </a:spcBef>
                        <a:spcAft>
                          <a:spcPts val="0"/>
                        </a:spcAft>
                        <a:buClrTx/>
                        <a:buSzTx/>
                        <a:buFontTx/>
                        <a:buNone/>
                        <a:tabLst/>
                        <a:defRPr/>
                      </a:pPr>
                      <a:endParaRPr lang="en-US" altLang="zh-CN" sz="1000" u="none" strike="noStrike" kern="1200" baseline="0" dirty="0" smtClean="0">
                        <a:solidFill>
                          <a:schemeClr val="tx1"/>
                        </a:solidFill>
                        <a:effectLst/>
                      </a:endParaRPr>
                    </a:p>
                    <a:p>
                      <a:pPr marL="320040" marR="0" lvl="0" indent="-228600" algn="l" defTabSz="914400" rtl="0" eaLnBrk="1" fontAlgn="ctr" latinLnBrk="0" hangingPunct="1">
                        <a:lnSpc>
                          <a:spcPct val="100000"/>
                        </a:lnSpc>
                        <a:spcBef>
                          <a:spcPts val="0"/>
                        </a:spcBef>
                        <a:spcAft>
                          <a:spcPts val="0"/>
                        </a:spcAft>
                        <a:buClrTx/>
                        <a:buSzTx/>
                        <a:buFontTx/>
                        <a:buAutoNum type="arabicPeriod"/>
                        <a:tabLst/>
                        <a:defRPr/>
                      </a:pPr>
                      <a:r>
                        <a:rPr lang="en-US" altLang="zh-CN" sz="1000" u="none" strike="noStrike" kern="1200" baseline="0" dirty="0" smtClean="0">
                          <a:solidFill>
                            <a:schemeClr val="tx1"/>
                          </a:solidFill>
                          <a:effectLst/>
                        </a:rPr>
                        <a:t>Include FR2 with limited beams and low mobility with a focus to support high data-rate commercial, i.e. non-V2X use cases (&gt;=1 Gbps)</a:t>
                      </a:r>
                    </a:p>
                    <a:p>
                      <a:pPr marL="320040" marR="0" lvl="0" indent="-228600" algn="l" defTabSz="914400" rtl="0" eaLnBrk="1" fontAlgn="ctr" latinLnBrk="0" hangingPunct="1">
                        <a:lnSpc>
                          <a:spcPct val="100000"/>
                        </a:lnSpc>
                        <a:spcBef>
                          <a:spcPts val="0"/>
                        </a:spcBef>
                        <a:spcAft>
                          <a:spcPts val="0"/>
                        </a:spcAft>
                        <a:buClrTx/>
                        <a:buSzTx/>
                        <a:buFontTx/>
                        <a:buAutoNum type="arabicPeriod"/>
                        <a:tabLst/>
                        <a:defRPr/>
                      </a:pPr>
                      <a:r>
                        <a:rPr lang="en-US" altLang="zh-CN" sz="1000" u="none" strike="noStrike" kern="1200" baseline="0" dirty="0" smtClean="0">
                          <a:solidFill>
                            <a:schemeClr val="tx1"/>
                          </a:solidFill>
                          <a:effectLst/>
                        </a:rPr>
                        <a:t>Include reporting of sidelink CSI to gNB, to improve efficiency of gNB control, spectral efficiency, data rate, and latency.</a:t>
                      </a:r>
                    </a:p>
                    <a:p>
                      <a:pPr marL="320040" marR="0" lvl="0" indent="-228600" algn="l" defTabSz="914400" rtl="0" eaLnBrk="1" fontAlgn="ctr" latinLnBrk="0" hangingPunct="1">
                        <a:lnSpc>
                          <a:spcPct val="100000"/>
                        </a:lnSpc>
                        <a:spcBef>
                          <a:spcPts val="0"/>
                        </a:spcBef>
                        <a:spcAft>
                          <a:spcPts val="0"/>
                        </a:spcAft>
                        <a:buClrTx/>
                        <a:buSzTx/>
                        <a:buFontTx/>
                        <a:buAutoNum type="arabicPeriod"/>
                        <a:tabLst/>
                        <a:defRPr/>
                      </a:pPr>
                      <a:r>
                        <a:rPr lang="en-US" altLang="zh-CN" sz="1000" u="none" strike="noStrike" kern="1200" baseline="0" dirty="0" smtClean="0">
                          <a:solidFill>
                            <a:schemeClr val="tx1"/>
                          </a:solidFill>
                          <a:effectLst/>
                        </a:rPr>
                        <a:t>Multi-carrier sidelink could be lower priority if there are TU limitations.</a:t>
                      </a: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solidFill>
                            <a:schemeClr val="dk1"/>
                          </a:solidFill>
                          <a:effectLst/>
                          <a:latin typeface="+mn-lt"/>
                          <a:ea typeface="+mn-ea"/>
                          <a:cs typeface="+mn-cs"/>
                        </a:rPr>
                        <a:t/>
                      </a:r>
                      <a:br>
                        <a:rPr lang="en-US" altLang="zh-CN" sz="1000" u="none" strike="noStrike" kern="1200" dirty="0" smtClean="0">
                          <a:solidFill>
                            <a:schemeClr val="dk1"/>
                          </a:solidFill>
                          <a:effectLst/>
                          <a:latin typeface="+mn-lt"/>
                          <a:ea typeface="+mn-ea"/>
                          <a:cs typeface="+mn-cs"/>
                        </a:rPr>
                      </a:br>
                      <a:r>
                        <a:rPr lang="en-US" altLang="zh-CN" sz="1000" u="none" strike="noStrike" kern="1200" dirty="0" smtClean="0">
                          <a:solidFill>
                            <a:schemeClr val="dk1"/>
                          </a:solidFill>
                          <a:effectLst/>
                          <a:latin typeface="+mn-lt"/>
                          <a:ea typeface="+mn-ea"/>
                          <a:cs typeface="+mn-cs"/>
                        </a:rPr>
                        <a:t>Note: V2X </a:t>
                      </a:r>
                      <a:r>
                        <a:rPr lang="en-US" altLang="zh-CN" sz="1000" u="none" strike="noStrike" kern="1200" dirty="0" err="1" smtClean="0">
                          <a:solidFill>
                            <a:schemeClr val="dk1"/>
                          </a:solidFill>
                          <a:effectLst/>
                          <a:latin typeface="+mn-lt"/>
                          <a:ea typeface="+mn-ea"/>
                          <a:cs typeface="+mn-cs"/>
                        </a:rPr>
                        <a:t>Uu</a:t>
                      </a:r>
                      <a:r>
                        <a:rPr lang="en-US" altLang="zh-CN" sz="1000" u="none" strike="noStrike" kern="1200" dirty="0" smtClean="0">
                          <a:solidFill>
                            <a:schemeClr val="dk1"/>
                          </a:solidFill>
                          <a:effectLst/>
                          <a:latin typeface="+mn-lt"/>
                          <a:ea typeface="+mn-ea"/>
                          <a:cs typeface="+mn-cs"/>
                        </a:rPr>
                        <a:t> multicast and </a:t>
                      </a:r>
                      <a:r>
                        <a:rPr lang="en-US" altLang="zh-CN" sz="1000" u="none" strike="noStrike" kern="1200" dirty="0" err="1" smtClean="0">
                          <a:solidFill>
                            <a:schemeClr val="dk1"/>
                          </a:solidFill>
                          <a:effectLst/>
                          <a:latin typeface="+mn-lt"/>
                          <a:ea typeface="+mn-ea"/>
                          <a:cs typeface="+mn-cs"/>
                        </a:rPr>
                        <a:t>sidelink</a:t>
                      </a:r>
                      <a:r>
                        <a:rPr lang="en-US" altLang="zh-CN" sz="1000" u="none" strike="noStrike" kern="1200" dirty="0" smtClean="0">
                          <a:solidFill>
                            <a:schemeClr val="dk1"/>
                          </a:solidFill>
                          <a:effectLst/>
                          <a:latin typeface="+mn-lt"/>
                          <a:ea typeface="+mn-ea"/>
                          <a:cs typeface="+mn-cs"/>
                        </a:rPr>
                        <a:t> relative positioning are objectives under other work items</a:t>
                      </a:r>
                    </a:p>
                  </a:txBody>
                  <a:tcPr marL="2326" marR="2326" marT="2326" marB="0" anchor="ctr"/>
                </a:tc>
              </a:tr>
              <a:tr h="1110768">
                <a:tc>
                  <a:txBody>
                    <a:bodyPr/>
                    <a:lstStyle/>
                    <a:p>
                      <a:pPr marL="91440" algn="l" defTabSz="914400" rtl="0" eaLnBrk="1" fontAlgn="ctr" latinLnBrk="0" hangingPunct="1"/>
                      <a:r>
                        <a:rPr lang="fr-FR" sz="1000" u="none" strike="noStrike" kern="1200" dirty="0" err="1">
                          <a:effectLst/>
                        </a:rPr>
                        <a:t>Sidelink</a:t>
                      </a:r>
                      <a:r>
                        <a:rPr lang="fr-FR" sz="1000" u="none" strike="noStrike" kern="1200" dirty="0">
                          <a:effectLst/>
                        </a:rPr>
                        <a:t> </a:t>
                      </a:r>
                      <a:r>
                        <a:rPr lang="fr-FR" sz="1000" u="none" strike="noStrike" kern="1200" dirty="0" err="1">
                          <a:effectLst/>
                        </a:rPr>
                        <a:t>relay</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320040" marR="0" lvl="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sz="1000" u="none" strike="noStrike" kern="1200" dirty="0" smtClean="0">
                          <a:solidFill>
                            <a:schemeClr val="tx1"/>
                          </a:solidFill>
                          <a:effectLst/>
                          <a:latin typeface="+mn-lt"/>
                          <a:ea typeface="+mn-ea"/>
                          <a:cs typeface="+mn-cs"/>
                        </a:rPr>
                        <a:t>Select L2 relay as </a:t>
                      </a:r>
                      <a:r>
                        <a:rPr lang="en-US" sz="1000" u="none" strike="noStrike" kern="1200" dirty="0" err="1" smtClean="0">
                          <a:solidFill>
                            <a:schemeClr val="tx1"/>
                          </a:solidFill>
                          <a:effectLst/>
                          <a:latin typeface="+mn-lt"/>
                          <a:ea typeface="+mn-ea"/>
                          <a:cs typeface="+mn-cs"/>
                        </a:rPr>
                        <a:t>sidelink</a:t>
                      </a:r>
                      <a:r>
                        <a:rPr lang="en-US" sz="1000" u="none" strike="noStrike" kern="1200" dirty="0" smtClean="0">
                          <a:solidFill>
                            <a:schemeClr val="tx1"/>
                          </a:solidFill>
                          <a:effectLst/>
                          <a:latin typeface="+mn-lt"/>
                          <a:ea typeface="+mn-ea"/>
                          <a:cs typeface="+mn-cs"/>
                        </a:rPr>
                        <a:t> based UE relay for NR</a:t>
                      </a:r>
                      <a:endParaRPr lang="en-US" altLang="zh-CN" sz="1000" u="none" strike="noStrike" kern="1200" dirty="0" smtClean="0">
                        <a:solidFill>
                          <a:schemeClr val="tx1"/>
                        </a:solidFill>
                        <a:effectLst/>
                        <a:latin typeface="+mn-lt"/>
                        <a:ea typeface="+mn-ea"/>
                        <a:cs typeface="+mn-cs"/>
                      </a:endParaRPr>
                    </a:p>
                    <a:p>
                      <a:pPr marL="320040" marR="0" lvl="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altLang="zh-CN" sz="1000" u="none" strike="noStrike" kern="1200" dirty="0" smtClean="0">
                          <a:solidFill>
                            <a:schemeClr val="tx1"/>
                          </a:solidFill>
                          <a:effectLst/>
                        </a:rPr>
                        <a:t>Study solutions for </a:t>
                      </a:r>
                      <a:r>
                        <a:rPr lang="en-US" altLang="zh-CN" sz="1000" u="none" strike="noStrike" kern="1200" baseline="0" dirty="0" smtClean="0">
                          <a:solidFill>
                            <a:schemeClr val="tx1"/>
                          </a:solidFill>
                          <a:effectLst/>
                        </a:rPr>
                        <a:t>L2 relay (UE-to-network relay and UE-to-UE relay) and if possible specify in Rel-17 </a:t>
                      </a:r>
                    </a:p>
                    <a:p>
                      <a:pPr marL="685800" lvl="1" indent="-228600" hangingPunct="0">
                        <a:buFont typeface="+mj-lt"/>
                        <a:buAutoNum type="arabicPeriod"/>
                      </a:pPr>
                      <a:r>
                        <a:rPr lang="en-GB" altLang="zh-CN" sz="1000" dirty="0" smtClean="0">
                          <a:solidFill>
                            <a:schemeClr val="tx1"/>
                          </a:solidFill>
                          <a:latin typeface="+mn-lt"/>
                          <a:ea typeface="Microsoft YaHei" panose="020B0503020204020204" pitchFamily="34" charset="-122"/>
                        </a:rPr>
                        <a:t>Study network controlled (re-)selection of relay UE </a:t>
                      </a:r>
                      <a:endParaRPr lang="en-US" altLang="zh-CN" sz="1000" dirty="0" smtClean="0">
                        <a:solidFill>
                          <a:schemeClr val="tx1"/>
                        </a:solidFill>
                        <a:latin typeface="+mn-lt"/>
                        <a:ea typeface="Microsoft YaHei" panose="020B0503020204020204" pitchFamily="34" charset="-122"/>
                      </a:endParaRPr>
                    </a:p>
                    <a:p>
                      <a:pPr marL="685800" lvl="1" indent="-228600" hangingPunct="0">
                        <a:buFont typeface="+mj-lt"/>
                        <a:buAutoNum type="arabicPeriod"/>
                      </a:pPr>
                      <a:r>
                        <a:rPr lang="en-GB" altLang="zh-CN" sz="1000" dirty="0" smtClean="0">
                          <a:solidFill>
                            <a:schemeClr val="tx1"/>
                          </a:solidFill>
                          <a:latin typeface="+mn-lt"/>
                          <a:ea typeface="Microsoft YaHei" panose="020B0503020204020204" pitchFamily="34" charset="-122"/>
                        </a:rPr>
                        <a:t>Study how to satisfy the service continuity and </a:t>
                      </a:r>
                      <a:r>
                        <a:rPr lang="en-GB" altLang="zh-CN" sz="1000" dirty="0" err="1" smtClean="0">
                          <a:solidFill>
                            <a:schemeClr val="tx1"/>
                          </a:solidFill>
                          <a:latin typeface="+mn-lt"/>
                          <a:ea typeface="Microsoft YaHei" panose="020B0503020204020204" pitchFamily="34" charset="-122"/>
                        </a:rPr>
                        <a:t>QoS</a:t>
                      </a:r>
                      <a:r>
                        <a:rPr lang="en-GB" altLang="zh-CN" sz="1000" dirty="0" smtClean="0">
                          <a:solidFill>
                            <a:schemeClr val="tx1"/>
                          </a:solidFill>
                          <a:latin typeface="+mn-lt"/>
                          <a:ea typeface="Microsoft YaHei" panose="020B0503020204020204" pitchFamily="34" charset="-122"/>
                        </a:rPr>
                        <a:t> considering the following </a:t>
                      </a:r>
                      <a:endParaRPr lang="en-US" altLang="zh-CN" sz="1000" dirty="0" smtClean="0">
                        <a:solidFill>
                          <a:schemeClr val="tx1"/>
                        </a:solidFill>
                        <a:latin typeface="+mn-lt"/>
                        <a:ea typeface="Microsoft YaHei" panose="020B0503020204020204" pitchFamily="34" charset="-122"/>
                      </a:endParaRPr>
                    </a:p>
                    <a:p>
                      <a:pPr marL="1143000" lvl="2" indent="-228600" hangingPunct="0">
                        <a:buFont typeface="+mj-lt"/>
                        <a:buAutoNum type="arabicPeriod"/>
                      </a:pPr>
                      <a:r>
                        <a:rPr lang="en-US" altLang="zh-CN" sz="1000" dirty="0" smtClean="0">
                          <a:solidFill>
                            <a:schemeClr val="tx1"/>
                          </a:solidFill>
                          <a:latin typeface="+mn-lt"/>
                          <a:ea typeface="Microsoft YaHei" panose="020B0503020204020204" pitchFamily="34" charset="-122"/>
                        </a:rPr>
                        <a:t> </a:t>
                      </a:r>
                      <a:r>
                        <a:rPr lang="en-GB" altLang="zh-CN" sz="1000" dirty="0" smtClean="0">
                          <a:solidFill>
                            <a:schemeClr val="tx1"/>
                          </a:solidFill>
                          <a:latin typeface="+mn-lt"/>
                          <a:ea typeface="Microsoft YaHei" panose="020B0503020204020204" pitchFamily="34" charset="-122"/>
                        </a:rPr>
                        <a:t>Multi-link (multi-connectivity) selection and maintenance </a:t>
                      </a:r>
                      <a:endParaRPr lang="en-US" altLang="zh-CN" sz="1000" dirty="0" smtClean="0">
                        <a:solidFill>
                          <a:schemeClr val="tx1"/>
                        </a:solidFill>
                        <a:latin typeface="+mn-lt"/>
                        <a:ea typeface="Microsoft YaHei" panose="020B0503020204020204" pitchFamily="34" charset="-122"/>
                      </a:endParaRPr>
                    </a:p>
                    <a:p>
                      <a:pPr marL="1143000" lvl="2" indent="-228600" hangingPunct="0">
                        <a:buFont typeface="+mj-lt"/>
                        <a:buAutoNum type="arabicPeriod"/>
                      </a:pPr>
                      <a:r>
                        <a:rPr lang="en-GB" altLang="zh-CN" sz="1000" dirty="0" smtClean="0">
                          <a:solidFill>
                            <a:schemeClr val="tx1"/>
                          </a:solidFill>
                          <a:latin typeface="+mn-lt"/>
                          <a:ea typeface="Microsoft YaHei" panose="020B0503020204020204" pitchFamily="34" charset="-122"/>
                        </a:rPr>
                        <a:t>  </a:t>
                      </a:r>
                      <a:r>
                        <a:rPr lang="en-US" altLang="zh-CN" sz="1000" dirty="0" smtClean="0">
                          <a:solidFill>
                            <a:schemeClr val="tx1"/>
                          </a:solidFill>
                          <a:latin typeface="+mn-lt"/>
                          <a:ea typeface="Microsoft YaHei" panose="020B0503020204020204" pitchFamily="34" charset="-122"/>
                        </a:rPr>
                        <a:t>Fast link switching mechanism</a:t>
                      </a:r>
                    </a:p>
                    <a:p>
                      <a:pPr marL="685800" lvl="1" indent="-228600" hangingPunct="0">
                        <a:buFont typeface="+mj-lt"/>
                        <a:buAutoNum type="arabicPeriod"/>
                      </a:pPr>
                      <a:r>
                        <a:rPr lang="en-US" altLang="zh-CN" sz="1000" dirty="0" smtClean="0">
                          <a:solidFill>
                            <a:schemeClr val="tx1"/>
                          </a:solidFill>
                          <a:latin typeface="+mn-lt"/>
                          <a:ea typeface="Microsoft YaHei" panose="020B0503020204020204" pitchFamily="34" charset="-122"/>
                        </a:rPr>
                        <a:t>Study PDCP level data split/duplication to improve reliability and spectrum efficiency for relay performance</a:t>
                      </a:r>
                      <a:endParaRPr lang="en-US" altLang="zh-CN" sz="1000" u="none" strike="noStrike" kern="1200" baseline="0" dirty="0" smtClean="0">
                        <a:solidFill>
                          <a:schemeClr val="tx1"/>
                        </a:solidFill>
                        <a:effectLst/>
                        <a:latin typeface="+mn-lt"/>
                        <a:ea typeface="+mn-ea"/>
                      </a:endParaRPr>
                    </a:p>
                  </a:txBody>
                  <a:tcPr marL="2326" marR="2326" marT="2326" marB="0" anchor="ctr"/>
                </a:tc>
              </a:tr>
              <a:tr h="856379">
                <a:tc>
                  <a:txBody>
                    <a:bodyPr/>
                    <a:lstStyle/>
                    <a:p>
                      <a:pPr marL="91440" algn="l" defTabSz="914400" rtl="0" eaLnBrk="1" fontAlgn="ctr" latinLnBrk="0" hangingPunct="1"/>
                      <a:r>
                        <a:rPr lang="fr-FR" sz="1000" b="0" i="0" u="none" strike="noStrike" kern="1200" dirty="0" smtClean="0">
                          <a:solidFill>
                            <a:srgbClr val="000000"/>
                          </a:solidFill>
                          <a:effectLst/>
                          <a:latin typeface="+mj-lt"/>
                          <a:ea typeface="宋体" panose="02010600030101010101" pitchFamily="2" charset="-122"/>
                          <a:cs typeface="+mn-cs"/>
                        </a:rPr>
                        <a:t>CA </a:t>
                      </a:r>
                      <a:r>
                        <a:rPr lang="fr-FR" sz="1000" b="0" i="0" u="none" strike="noStrike" kern="1200" dirty="0" err="1" smtClean="0">
                          <a:solidFill>
                            <a:srgbClr val="000000"/>
                          </a:solidFill>
                          <a:effectLst/>
                          <a:latin typeface="+mj-lt"/>
                          <a:ea typeface="宋体" panose="02010600030101010101" pitchFamily="2" charset="-122"/>
                          <a:cs typeface="+mn-cs"/>
                        </a:rPr>
                        <a:t>enhancements</a:t>
                      </a:r>
                      <a:r>
                        <a:rPr lang="fr-FR" sz="1000" b="0" i="0" u="none" strike="noStrike" kern="1200" dirty="0" smtClean="0">
                          <a:solidFill>
                            <a:srgbClr val="000000"/>
                          </a:solidFill>
                          <a:effectLst/>
                          <a:latin typeface="+mj-lt"/>
                          <a:ea typeface="宋体" panose="02010600030101010101" pitchFamily="2" charset="-122"/>
                          <a:cs typeface="+mn-cs"/>
                        </a:rPr>
                        <a:t> </a:t>
                      </a:r>
                      <a:r>
                        <a:rPr lang="fr-FR" sz="1000" b="0" i="0" u="none" strike="noStrike" kern="1200" dirty="0" err="1" smtClean="0">
                          <a:solidFill>
                            <a:srgbClr val="000000"/>
                          </a:solidFill>
                          <a:effectLst/>
                          <a:latin typeface="+mj-lt"/>
                          <a:ea typeface="宋体" panose="02010600030101010101" pitchFamily="2" charset="-122"/>
                          <a:cs typeface="+mn-cs"/>
                        </a:rPr>
                        <a:t>with</a:t>
                      </a:r>
                      <a:r>
                        <a:rPr lang="fr-FR" sz="1000" b="0" i="0" u="none" strike="noStrike" kern="1200" dirty="0" smtClean="0">
                          <a:solidFill>
                            <a:srgbClr val="000000"/>
                          </a:solidFill>
                          <a:effectLst/>
                          <a:latin typeface="+mj-lt"/>
                          <a:ea typeface="宋体" panose="02010600030101010101" pitchFamily="2" charset="-122"/>
                          <a:cs typeface="+mn-cs"/>
                        </a:rPr>
                        <a:t> </a:t>
                      </a:r>
                      <a:r>
                        <a:rPr lang="fr-FR" sz="1000" b="0" i="0" u="none" strike="noStrike" kern="1200" dirty="0" err="1" smtClean="0">
                          <a:solidFill>
                            <a:srgbClr val="000000"/>
                          </a:solidFill>
                          <a:effectLst/>
                          <a:latin typeface="+mj-lt"/>
                          <a:ea typeface="宋体" panose="02010600030101010101" pitchFamily="2" charset="-122"/>
                          <a:cs typeface="+mn-cs"/>
                        </a:rPr>
                        <a:t>Dynamic</a:t>
                      </a:r>
                      <a:r>
                        <a:rPr lang="fr-FR" sz="1000" b="0" i="0" u="none" strike="noStrike" kern="1200" baseline="0" dirty="0" smtClean="0">
                          <a:solidFill>
                            <a:srgbClr val="000000"/>
                          </a:solidFill>
                          <a:effectLst/>
                          <a:latin typeface="+mj-lt"/>
                          <a:ea typeface="宋体" panose="02010600030101010101" pitchFamily="2" charset="-122"/>
                          <a:cs typeface="+mn-cs"/>
                        </a:rPr>
                        <a:t> Spectrum Sharing</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en-GB" altLang="zh-CN" sz="1000" u="none" strike="noStrike" kern="1200" dirty="0" smtClean="0">
                          <a:solidFill>
                            <a:schemeClr val="dk1"/>
                          </a:solidFill>
                          <a:effectLst/>
                          <a:latin typeface="+mn-lt"/>
                          <a:ea typeface="+mn-ea"/>
                          <a:cs typeface="+mn-cs"/>
                        </a:rPr>
                        <a:t>Specify PDCCH capacity enhancements along with L1 control overhead reduction in the context of DL CA where some scheduled carrier(s) could use DSS between NR and LTE, to reduce DL control overhead on DSS and non-DSS</a:t>
                      </a:r>
                      <a:r>
                        <a:rPr lang="en-GB" altLang="zh-CN" sz="1000" u="none" strike="noStrike" kern="1200" baseline="0" dirty="0" smtClean="0">
                          <a:solidFill>
                            <a:schemeClr val="dk1"/>
                          </a:solidFill>
                          <a:effectLst/>
                          <a:latin typeface="+mn-lt"/>
                          <a:ea typeface="+mn-ea"/>
                          <a:cs typeface="+mn-cs"/>
                        </a:rPr>
                        <a:t> carriers</a:t>
                      </a:r>
                      <a:r>
                        <a:rPr lang="en-GB" altLang="zh-CN" sz="1000" u="none" strike="noStrike" kern="1200" dirty="0" smtClean="0">
                          <a:solidFill>
                            <a:schemeClr val="dk1"/>
                          </a:solidFill>
                          <a:effectLst/>
                          <a:latin typeface="+mn-lt"/>
                          <a:ea typeface="+mn-ea"/>
                          <a:cs typeface="+mn-cs"/>
                        </a:rPr>
                        <a:t>. The enhancements should support at least the following functionalities:</a:t>
                      </a:r>
                      <a:endParaRPr lang="zh-CN" altLang="zh-CN" sz="1000" u="none" strike="noStrike" kern="1200" dirty="0" smtClean="0">
                        <a:solidFill>
                          <a:schemeClr val="dk1"/>
                        </a:solidFill>
                        <a:effectLst/>
                        <a:latin typeface="+mn-lt"/>
                        <a:ea typeface="+mn-ea"/>
                        <a:cs typeface="+mn-cs"/>
                      </a:endParaRP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u="none" strike="noStrike" kern="1200" dirty="0" smtClean="0">
                          <a:solidFill>
                            <a:schemeClr val="dk1"/>
                          </a:solidFill>
                          <a:effectLst/>
                          <a:latin typeface="+mn-lt"/>
                          <a:ea typeface="+mn-ea"/>
                          <a:cs typeface="+mn-cs"/>
                        </a:rPr>
                        <a:t>Ability to schedule PDSCH on at least 2 cells with a single DCI</a:t>
                      </a:r>
                      <a:endParaRPr lang="zh-CN" altLang="zh-CN" sz="1000" u="none" strike="noStrike" kern="1200" dirty="0" smtClean="0">
                        <a:solidFill>
                          <a:schemeClr val="dk1"/>
                        </a:solidFill>
                        <a:effectLst/>
                        <a:latin typeface="+mn-lt"/>
                        <a:ea typeface="+mn-ea"/>
                        <a:cs typeface="+mn-cs"/>
                      </a:endParaRP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u="none" strike="noStrike" kern="1200" dirty="0" smtClean="0">
                          <a:solidFill>
                            <a:schemeClr val="dk1"/>
                          </a:solidFill>
                          <a:effectLst/>
                          <a:latin typeface="+mn-lt"/>
                          <a:ea typeface="+mn-ea"/>
                          <a:cs typeface="+mn-cs"/>
                        </a:rPr>
                        <a:t>Ability to schedule PDSCH on </a:t>
                      </a:r>
                      <a:r>
                        <a:rPr lang="en-GB" altLang="zh-CN" sz="1000" u="none" strike="noStrike" kern="1200" dirty="0" err="1" smtClean="0">
                          <a:solidFill>
                            <a:schemeClr val="dk1"/>
                          </a:solidFill>
                          <a:effectLst/>
                          <a:latin typeface="+mn-lt"/>
                          <a:ea typeface="+mn-ea"/>
                          <a:cs typeface="+mn-cs"/>
                        </a:rPr>
                        <a:t>PCell</a:t>
                      </a:r>
                      <a:r>
                        <a:rPr lang="en-GB" altLang="zh-CN" sz="1000" u="none" strike="noStrike" kern="1200" dirty="0" smtClean="0">
                          <a:solidFill>
                            <a:schemeClr val="dk1"/>
                          </a:solidFill>
                          <a:effectLst/>
                          <a:latin typeface="+mn-lt"/>
                          <a:ea typeface="+mn-ea"/>
                          <a:cs typeface="+mn-cs"/>
                        </a:rPr>
                        <a:t> with PDCCH on </a:t>
                      </a:r>
                      <a:r>
                        <a:rPr lang="en-GB" altLang="zh-CN" sz="1000" u="none" strike="noStrike" kern="1200" dirty="0" err="1" smtClean="0">
                          <a:solidFill>
                            <a:schemeClr val="dk1"/>
                          </a:solidFill>
                          <a:effectLst/>
                          <a:latin typeface="+mn-lt"/>
                          <a:ea typeface="+mn-ea"/>
                          <a:cs typeface="+mn-cs"/>
                        </a:rPr>
                        <a:t>SCell</a:t>
                      </a:r>
                      <a:endParaRPr lang="zh-CN" altLang="zh-CN" sz="1000" u="none" strike="noStrike" kern="1200" dirty="0" smtClean="0">
                        <a:solidFill>
                          <a:schemeClr val="dk1"/>
                        </a:solidFill>
                        <a:effectLst/>
                        <a:latin typeface="+mn-lt"/>
                        <a:ea typeface="+mn-ea"/>
                        <a:cs typeface="+mn-cs"/>
                      </a:endParaRPr>
                    </a:p>
                  </a:txBody>
                  <a:tcPr marL="2326" marR="2326" marT="2326" marB="0" anchor="ctr"/>
                </a:tc>
              </a:tr>
            </a:tbl>
          </a:graphicData>
        </a:graphic>
      </p:graphicFrame>
    </p:spTree>
    <p:extLst>
      <p:ext uri="{BB962C8B-B14F-4D97-AF65-F5344CB8AC3E}">
        <p14:creationId xmlns:p14="http://schemas.microsoft.com/office/powerpoint/2010/main" val="37448737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75397892"/>
              </p:ext>
            </p:extLst>
          </p:nvPr>
        </p:nvGraphicFramePr>
        <p:xfrm>
          <a:off x="463232" y="964643"/>
          <a:ext cx="11125987" cy="4856916"/>
        </p:xfrm>
        <a:graphic>
          <a:graphicData uri="http://schemas.openxmlformats.org/drawingml/2006/table">
            <a:tbl>
              <a:tblPr firstRow="1" bandRow="1">
                <a:tableStyleId>{C4B1156A-380E-4F78-BDF5-A606A8083BF9}</a:tableStyleId>
              </a:tblPr>
              <a:tblGrid>
                <a:gridCol w="1879469"/>
                <a:gridCol w="9246518"/>
              </a:tblGrid>
              <a:tr h="370105">
                <a:tc>
                  <a:txBody>
                    <a:bodyPr/>
                    <a:lstStyle/>
                    <a:p>
                      <a:pPr algn="ctr" fontAlgn="ctr"/>
                      <a:r>
                        <a:rPr lang="fr-FR" sz="1000" u="none" strike="noStrike" dirty="0" err="1">
                          <a:effectLst/>
                        </a:rPr>
                        <a:t>Topic</a:t>
                      </a:r>
                      <a:endParaRPr lang="fr-FR" sz="1000" b="0" i="0" u="none" strike="noStrike" dirty="0">
                        <a:solidFill>
                          <a:srgbClr val="000000"/>
                        </a:solidFill>
                        <a:effectLst/>
                        <a:latin typeface="+mj-lt"/>
                        <a:ea typeface="宋体" panose="02010600030101010101" pitchFamily="2" charset="-122"/>
                      </a:endParaRPr>
                    </a:p>
                  </a:txBody>
                  <a:tcPr marL="2326" marR="2326" marT="2326" marB="0" anchor="ctr"/>
                </a:tc>
                <a:tc>
                  <a:txBody>
                    <a:bodyPr/>
                    <a:lstStyle/>
                    <a:p>
                      <a:pPr algn="ctr" fontAlgn="ctr"/>
                      <a:r>
                        <a:rPr lang="fr-FR" sz="1000" u="none" strike="noStrike" dirty="0" err="1" smtClean="0">
                          <a:effectLst/>
                        </a:rPr>
                        <a:t>Proposed</a:t>
                      </a:r>
                      <a:r>
                        <a:rPr lang="fr-FR" sz="1000" u="none" strike="noStrike" dirty="0" smtClean="0">
                          <a:effectLst/>
                        </a:rPr>
                        <a:t> Scope</a:t>
                      </a:r>
                      <a:endParaRPr lang="fr-FR" sz="1000" u="none" strike="noStrike" dirty="0">
                        <a:effectLst/>
                        <a:latin typeface="+mj-lt"/>
                      </a:endParaRPr>
                    </a:p>
                  </a:txBody>
                  <a:tcPr marL="2326" marR="2326" marT="2326" marB="0" anchor="ctr"/>
                </a:tc>
              </a:tr>
              <a:tr h="913016">
                <a:tc>
                  <a:txBody>
                    <a:bodyPr/>
                    <a:lstStyle/>
                    <a:p>
                      <a:pPr marL="91440" algn="l" defTabSz="914400" rtl="0" eaLnBrk="1" fontAlgn="ctr" latinLnBrk="0" hangingPunct="1"/>
                      <a:r>
                        <a:rPr lang="fr-FR" sz="1000" u="none" strike="noStrike" kern="1200" dirty="0" smtClean="0">
                          <a:effectLst/>
                        </a:rPr>
                        <a:t>NR Light</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320040" indent="-228600" algn="l" defTabSz="914400" rtl="0" eaLnBrk="1" fontAlgn="ctr" latinLnBrk="0" hangingPunct="1">
                        <a:buFont typeface="+mj-lt"/>
                        <a:buAutoNum type="arabicPeriod"/>
                      </a:pPr>
                      <a:r>
                        <a:rPr lang="fr-FR" sz="1000" u="none" strike="noStrike" kern="1200" dirty="0" err="1" smtClean="0">
                          <a:effectLst/>
                        </a:rPr>
                        <a:t>Study</a:t>
                      </a:r>
                      <a:r>
                        <a:rPr lang="fr-FR" sz="1000" u="none" strike="noStrike" kern="1200" baseline="0" dirty="0" smtClean="0">
                          <a:effectLst/>
                        </a:rPr>
                        <a:t> </a:t>
                      </a:r>
                      <a:r>
                        <a:rPr lang="fr-FR" sz="1000" u="none" strike="noStrike" kern="1200" baseline="0" dirty="0" err="1" smtClean="0">
                          <a:effectLst/>
                        </a:rPr>
                        <a:t>f</a:t>
                      </a:r>
                      <a:r>
                        <a:rPr lang="fr-FR" sz="1000" u="none" strike="noStrike" kern="1200" dirty="0" err="1" smtClean="0">
                          <a:effectLst/>
                        </a:rPr>
                        <a:t>ramework</a:t>
                      </a:r>
                      <a:r>
                        <a:rPr lang="fr-FR" sz="1000" u="none" strike="noStrike" kern="1200" dirty="0" smtClean="0">
                          <a:effectLst/>
                        </a:rPr>
                        <a:t> of </a:t>
                      </a:r>
                      <a:r>
                        <a:rPr lang="fr-FR" sz="1000" u="none" strike="noStrike" kern="1200" dirty="0" err="1" smtClean="0">
                          <a:effectLst/>
                        </a:rPr>
                        <a:t>feasibility</a:t>
                      </a:r>
                      <a:r>
                        <a:rPr lang="fr-FR" sz="1000" u="none" strike="noStrike" kern="1200" dirty="0" smtClean="0">
                          <a:effectLst/>
                        </a:rPr>
                        <a:t> of </a:t>
                      </a:r>
                      <a:r>
                        <a:rPr lang="fr-FR" sz="1000" u="none" strike="noStrike" kern="1200" dirty="0" err="1" smtClean="0">
                          <a:effectLst/>
                        </a:rPr>
                        <a:t>specifying</a:t>
                      </a:r>
                      <a:r>
                        <a:rPr lang="fr-FR" sz="1000" u="none" strike="noStrike" kern="1200" baseline="0" dirty="0" smtClean="0">
                          <a:effectLst/>
                        </a:rPr>
                        <a:t> relaxation to </a:t>
                      </a:r>
                      <a:r>
                        <a:rPr lang="fr-FR" sz="1000" u="none" strike="noStrike" kern="1200" baseline="0" dirty="0" err="1" smtClean="0">
                          <a:effectLst/>
                        </a:rPr>
                        <a:t>mandatory</a:t>
                      </a:r>
                      <a:r>
                        <a:rPr lang="fr-FR" sz="1000" u="none" strike="noStrike" kern="1200" baseline="0" dirty="0" smtClean="0">
                          <a:effectLst/>
                        </a:rPr>
                        <a:t> UE </a:t>
                      </a:r>
                      <a:r>
                        <a:rPr lang="fr-FR" sz="1000" u="none" strike="noStrike" kern="1200" baseline="0" dirty="0" err="1" smtClean="0">
                          <a:effectLst/>
                        </a:rPr>
                        <a:t>capabilities</a:t>
                      </a:r>
                      <a:r>
                        <a:rPr lang="fr-FR" sz="1000" u="none" strike="noStrike" kern="1200" baseline="0" dirty="0" smtClean="0">
                          <a:effectLst/>
                        </a:rPr>
                        <a:t> </a:t>
                      </a:r>
                      <a:r>
                        <a:rPr lang="fr-FR" sz="1000" u="none" strike="noStrike" kern="1200" baseline="0" dirty="0" err="1" smtClean="0">
                          <a:effectLst/>
                        </a:rPr>
                        <a:t>ensuring</a:t>
                      </a:r>
                      <a:r>
                        <a:rPr lang="fr-FR" sz="1000" u="none" strike="noStrike" kern="1200" baseline="0" dirty="0" smtClean="0">
                          <a:effectLst/>
                        </a:rPr>
                        <a:t> smartphones </a:t>
                      </a:r>
                      <a:r>
                        <a:rPr lang="fr-FR" sz="1000" u="none" strike="noStrike" kern="1200" baseline="0" dirty="0" err="1" smtClean="0">
                          <a:effectLst/>
                        </a:rPr>
                        <a:t>won’t</a:t>
                      </a:r>
                      <a:r>
                        <a:rPr lang="fr-FR" sz="1000" u="none" strike="noStrike" kern="1200" baseline="0" dirty="0" smtClean="0">
                          <a:effectLst/>
                        </a:rPr>
                        <a:t> </a:t>
                      </a:r>
                      <a:r>
                        <a:rPr lang="fr-FR" sz="1000" u="none" strike="noStrike" kern="1200" baseline="0" dirty="0" err="1" smtClean="0">
                          <a:effectLst/>
                        </a:rPr>
                        <a:t>implement</a:t>
                      </a:r>
                      <a:r>
                        <a:rPr lang="fr-FR" sz="1000" u="none" strike="noStrike" kern="1200" baseline="0" dirty="0" smtClean="0">
                          <a:effectLst/>
                        </a:rPr>
                        <a:t> </a:t>
                      </a:r>
                      <a:r>
                        <a:rPr lang="fr-FR" sz="1000" u="none" strike="noStrike" kern="1200" baseline="0" dirty="0" err="1" smtClean="0">
                          <a:effectLst/>
                        </a:rPr>
                        <a:t>such</a:t>
                      </a:r>
                      <a:r>
                        <a:rPr lang="fr-FR" sz="1000" u="none" strike="noStrike" kern="1200" baseline="0" dirty="0" smtClean="0">
                          <a:effectLst/>
                        </a:rPr>
                        <a:t> relaxation</a:t>
                      </a:r>
                      <a:endParaRPr lang="fr-FR" sz="1000" u="none" strike="noStrike" kern="1200" dirty="0" smtClean="0">
                        <a:effectLst/>
                      </a:endParaRPr>
                    </a:p>
                    <a:p>
                      <a:pPr marL="320040" indent="-228600" algn="l" defTabSz="914400" rtl="0" eaLnBrk="1" fontAlgn="ctr" latinLnBrk="0" hangingPunct="1">
                        <a:buFont typeface="+mj-lt"/>
                        <a:buAutoNum type="arabicPeriod"/>
                      </a:pPr>
                      <a:r>
                        <a:rPr lang="fr-FR" sz="1000" u="none" strike="noStrike" kern="1200" dirty="0" smtClean="0">
                          <a:effectLst/>
                        </a:rPr>
                        <a:t>UE capability relaxation for MTC/IoT UEs for</a:t>
                      </a:r>
                      <a:r>
                        <a:rPr lang="fr-FR" sz="1000" u="none" strike="noStrike" kern="1200" baseline="0" dirty="0" smtClean="0">
                          <a:effectLst/>
                        </a:rPr>
                        <a:t> selected features </a:t>
                      </a:r>
                      <a:r>
                        <a:rPr lang="fr-FR" sz="1000" u="none" strike="noStrike" kern="1200" dirty="0" smtClean="0">
                          <a:effectLst/>
                        </a:rPr>
                        <a:t>(without </a:t>
                      </a:r>
                      <a:r>
                        <a:rPr lang="fr-FR" sz="1000" u="none" strike="noStrike" kern="1200" dirty="0" smtClean="0">
                          <a:solidFill>
                            <a:schemeClr val="tx1"/>
                          </a:solidFill>
                          <a:effectLst/>
                        </a:rPr>
                        <a:t>reduction of SSB</a:t>
                      </a:r>
                      <a:r>
                        <a:rPr lang="fr-FR" sz="1000" u="none" strike="noStrike" kern="1200" baseline="0" dirty="0" smtClean="0">
                          <a:solidFill>
                            <a:schemeClr val="tx1"/>
                          </a:solidFill>
                          <a:effectLst/>
                        </a:rPr>
                        <a:t> </a:t>
                      </a:r>
                      <a:r>
                        <a:rPr lang="fr-FR" sz="1000" u="none" strike="noStrike" kern="1200" dirty="0" smtClean="0">
                          <a:solidFill>
                            <a:schemeClr val="tx1"/>
                          </a:solidFill>
                          <a:effectLst/>
                        </a:rPr>
                        <a:t>bandwidth), </a:t>
                      </a:r>
                      <a:r>
                        <a:rPr lang="fr-FR" sz="1000" u="none" strike="noStrike" kern="1200" dirty="0" smtClean="0">
                          <a:effectLst/>
                        </a:rPr>
                        <a:t>targeting e.g. </a:t>
                      </a:r>
                      <a:r>
                        <a:rPr lang="fr-FR" sz="1000" u="none" strike="noStrike" kern="1200" dirty="0" err="1" smtClean="0">
                          <a:effectLst/>
                        </a:rPr>
                        <a:t>video</a:t>
                      </a:r>
                      <a:r>
                        <a:rPr lang="fr-FR" sz="1000" u="none" strike="noStrike" kern="1200" dirty="0" smtClean="0">
                          <a:effectLst/>
                        </a:rPr>
                        <a:t> cameras,</a:t>
                      </a:r>
                      <a:r>
                        <a:rPr lang="fr-FR" sz="1000" u="none" strike="noStrike" kern="1200" baseline="0" dirty="0" smtClean="0">
                          <a:effectLst/>
                        </a:rPr>
                        <a:t> </a:t>
                      </a:r>
                      <a:r>
                        <a:rPr lang="fr-FR" sz="1000" u="none" strike="noStrike" kern="1200" dirty="0" err="1" smtClean="0">
                          <a:effectLst/>
                        </a:rPr>
                        <a:t>sensors</a:t>
                      </a:r>
                      <a:endParaRPr lang="fr-FR" sz="1000" u="none" strike="noStrike" kern="1200" dirty="0" smtClean="0">
                        <a:effectLst/>
                      </a:endParaRPr>
                    </a:p>
                    <a:p>
                      <a:pPr marL="320040" indent="-228600" algn="l" defTabSz="914400" rtl="0" eaLnBrk="1" fontAlgn="ctr" latinLnBrk="0" hangingPunct="1">
                        <a:buFont typeface="+mj-lt"/>
                        <a:buAutoNum type="arabicPeriod"/>
                      </a:pPr>
                      <a:r>
                        <a:rPr lang="fr-FR" sz="1000" u="none" strike="noStrike" kern="1200" baseline="0" dirty="0" err="1" smtClean="0">
                          <a:effectLst/>
                        </a:rPr>
                        <a:t>Specify</a:t>
                      </a:r>
                      <a:r>
                        <a:rPr lang="fr-FR" sz="1000" u="none" strike="noStrike" kern="1200" baseline="0" dirty="0" smtClean="0">
                          <a:effectLst/>
                        </a:rPr>
                        <a:t> </a:t>
                      </a:r>
                      <a:r>
                        <a:rPr lang="fr-FR" sz="1000" u="none" strike="noStrike" kern="1200" baseline="0" dirty="0" err="1" smtClean="0">
                          <a:effectLst/>
                        </a:rPr>
                        <a:t>enhancements</a:t>
                      </a:r>
                      <a:r>
                        <a:rPr lang="fr-FR" sz="1000" u="none" strike="noStrike" kern="1200" baseline="0" dirty="0" smtClean="0">
                          <a:effectLst/>
                        </a:rPr>
                        <a:t> to </a:t>
                      </a:r>
                      <a:r>
                        <a:rPr lang="fr-FR" sz="1000" u="none" strike="noStrike" kern="1200" baseline="0" dirty="0" err="1" smtClean="0">
                          <a:effectLst/>
                        </a:rPr>
                        <a:t>limit</a:t>
                      </a:r>
                      <a:r>
                        <a:rPr lang="fr-FR" sz="1000" u="none" strike="noStrike" kern="1200" baseline="0" dirty="0" smtClean="0">
                          <a:effectLst/>
                        </a:rPr>
                        <a:t> impact to system performance (</a:t>
                      </a:r>
                      <a:r>
                        <a:rPr lang="fr-FR" sz="1000" u="none" strike="noStrike" kern="1200" baseline="0" dirty="0" err="1" smtClean="0">
                          <a:effectLst/>
                        </a:rPr>
                        <a:t>e.g</a:t>
                      </a:r>
                      <a:r>
                        <a:rPr lang="fr-FR" sz="1000" u="none" strike="noStrike" kern="1200" baseline="0" dirty="0" smtClean="0">
                          <a:effectLst/>
                        </a:rPr>
                        <a:t> DL </a:t>
                      </a:r>
                      <a:r>
                        <a:rPr lang="fr-FR" sz="1000" u="none" strike="noStrike" kern="1200" baseline="0" dirty="0" err="1" smtClean="0">
                          <a:effectLst/>
                        </a:rPr>
                        <a:t>coverage</a:t>
                      </a:r>
                      <a:r>
                        <a:rPr lang="fr-FR" sz="1000" u="none" strike="noStrike" kern="1200" baseline="0" dirty="0" smtClean="0">
                          <a:effectLst/>
                        </a:rPr>
                        <a:t> </a:t>
                      </a:r>
                      <a:r>
                        <a:rPr lang="fr-FR" sz="1000" u="none" strike="noStrike" kern="1200" baseline="0" dirty="0" err="1" smtClean="0">
                          <a:effectLst/>
                        </a:rPr>
                        <a:t>recovery</a:t>
                      </a:r>
                      <a:r>
                        <a:rPr lang="fr-FR" sz="1000" u="none" strike="noStrike" kern="1200" baseline="0" dirty="0" smtClean="0">
                          <a:effectLst/>
                        </a:rPr>
                        <a:t> in case of </a:t>
                      </a:r>
                      <a:r>
                        <a:rPr lang="fr-FR" sz="1000" u="none" strike="noStrike" kern="1200" baseline="0" dirty="0" err="1" smtClean="0">
                          <a:effectLst/>
                        </a:rPr>
                        <a:t>reduction</a:t>
                      </a:r>
                      <a:r>
                        <a:rPr lang="fr-FR" sz="1000" u="none" strike="noStrike" kern="1200" baseline="0" dirty="0" smtClean="0">
                          <a:effectLst/>
                        </a:rPr>
                        <a:t> of </a:t>
                      </a:r>
                      <a:r>
                        <a:rPr lang="fr-FR" sz="1000" u="none" strike="noStrike" kern="1200" baseline="0" dirty="0" err="1" smtClean="0">
                          <a:effectLst/>
                        </a:rPr>
                        <a:t>number</a:t>
                      </a:r>
                      <a:r>
                        <a:rPr lang="fr-FR" sz="1000" u="none" strike="noStrike" kern="1200" baseline="0" dirty="0" smtClean="0">
                          <a:effectLst/>
                        </a:rPr>
                        <a:t> of </a:t>
                      </a:r>
                      <a:r>
                        <a:rPr lang="fr-FR" sz="1000" u="none" strike="noStrike" kern="1200" baseline="0" dirty="0" err="1" smtClean="0">
                          <a:effectLst/>
                        </a:rPr>
                        <a:t>receive</a:t>
                      </a:r>
                      <a:r>
                        <a:rPr lang="fr-FR" sz="1000" u="none" strike="noStrike" kern="1200" baseline="0" dirty="0" smtClean="0">
                          <a:effectLst/>
                        </a:rPr>
                        <a:t> </a:t>
                      </a:r>
                      <a:r>
                        <a:rPr lang="fr-FR" sz="1000" u="none" strike="noStrike" kern="1200" baseline="0" dirty="0" err="1" smtClean="0">
                          <a:effectLst/>
                        </a:rPr>
                        <a:t>antennas</a:t>
                      </a:r>
                      <a:r>
                        <a:rPr lang="fr-FR" sz="1000" u="none" strike="noStrike" kern="1200" baseline="0" dirty="0" smtClean="0">
                          <a:effectLst/>
                        </a:rPr>
                        <a:t>)</a:t>
                      </a:r>
                      <a:endParaRPr lang="fr-FR" sz="1000" u="none" strike="noStrike" kern="1200" dirty="0" smtClean="0">
                        <a:effectLst/>
                      </a:endParaRPr>
                    </a:p>
                  </a:txBody>
                  <a:tcPr marL="2326" marR="2326" marT="2326" marB="0" anchor="ctr"/>
                </a:tc>
              </a:tr>
              <a:tr h="705465">
                <a:tc>
                  <a:txBody>
                    <a:bodyPr/>
                    <a:lstStyle/>
                    <a:p>
                      <a:pPr marL="91440" algn="l" defTabSz="914400" rtl="0" eaLnBrk="1" fontAlgn="ctr" latinLnBrk="0" hangingPunct="1"/>
                      <a:r>
                        <a:rPr lang="fr-FR" sz="1000" u="none" strike="noStrike" kern="1200" dirty="0" smtClean="0">
                          <a:effectLst/>
                        </a:rPr>
                        <a:t>Small data</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320040" indent="-228600" algn="l" defTabSz="914400" rtl="0" eaLnBrk="1" fontAlgn="ctr" latinLnBrk="0" hangingPunct="1">
                        <a:buFont typeface="+mj-lt"/>
                        <a:buAutoNum type="arabicPeriod"/>
                      </a:pPr>
                      <a:r>
                        <a:rPr lang="fr-FR" altLang="zh-CN" sz="1000" u="none" strike="noStrike" kern="1200" dirty="0" err="1" smtClean="0">
                          <a:effectLst/>
                        </a:rPr>
                        <a:t>Enable</a:t>
                      </a:r>
                      <a:r>
                        <a:rPr lang="fr-FR" altLang="zh-CN" sz="1000" u="none" strike="noStrike" kern="1200" dirty="0" smtClean="0">
                          <a:effectLst/>
                        </a:rPr>
                        <a:t> one-</a:t>
                      </a:r>
                      <a:r>
                        <a:rPr lang="fr-FR" altLang="zh-CN" sz="1000" u="none" strike="noStrike" kern="1200" dirty="0" err="1" smtClean="0">
                          <a:effectLst/>
                        </a:rPr>
                        <a:t>shot</a:t>
                      </a:r>
                      <a:r>
                        <a:rPr lang="fr-FR" altLang="zh-CN" sz="1000" u="none" strike="noStrike" kern="1200" dirty="0" smtClean="0">
                          <a:effectLst/>
                        </a:rPr>
                        <a:t> data </a:t>
                      </a:r>
                      <a:r>
                        <a:rPr lang="en-US" altLang="zh-CN" sz="1000" u="none" strike="noStrike" kern="1200" noProof="1" smtClean="0">
                          <a:effectLst/>
                        </a:rPr>
                        <a:t>transmission</a:t>
                      </a:r>
                      <a:r>
                        <a:rPr lang="fr-FR" altLang="zh-CN" sz="1000" u="none" strike="noStrike" kern="1200" dirty="0" smtClean="0">
                          <a:effectLst/>
                        </a:rPr>
                        <a:t> in RRC_INACTIVE state (using uplink </a:t>
                      </a:r>
                      <a:r>
                        <a:rPr lang="fr-FR" altLang="zh-CN" sz="1000" u="none" strike="noStrike" kern="1200" baseline="0" dirty="0" smtClean="0">
                          <a:effectLst/>
                        </a:rPr>
                        <a:t>configured-grant on UL, </a:t>
                      </a:r>
                      <a:r>
                        <a:rPr lang="fr-FR" altLang="zh-CN" sz="1000" u="none" strike="noStrike" kern="1200" baseline="0" dirty="0" smtClean="0">
                          <a:solidFill>
                            <a:schemeClr val="tx1"/>
                          </a:solidFill>
                          <a:effectLst/>
                        </a:rPr>
                        <a:t>using enhanced paging for </a:t>
                      </a:r>
                      <a:r>
                        <a:rPr lang="fr-FR" altLang="zh-CN" sz="1000" u="none" strike="noStrike" kern="1200" baseline="0" dirty="0" smtClean="0">
                          <a:effectLst/>
                        </a:rPr>
                        <a:t>DL)</a:t>
                      </a:r>
                      <a:endParaRPr lang="fr-FR" altLang="zh-CN" sz="1000" u="none" strike="noStrike" kern="1200" dirty="0" smtClean="0">
                        <a:effectLst/>
                      </a:endParaRPr>
                    </a:p>
                    <a:p>
                      <a:pPr marL="320040" indent="-228600" algn="l" defTabSz="914400" rtl="0" eaLnBrk="1" fontAlgn="ctr" latinLnBrk="0" hangingPunct="1">
                        <a:buFont typeface="+mj-lt"/>
                        <a:buAutoNum type="arabicPeriod"/>
                      </a:pPr>
                      <a:r>
                        <a:rPr lang="fr-FR" altLang="zh-CN" sz="1000" u="none" strike="noStrike" kern="1200" dirty="0" err="1" smtClean="0">
                          <a:effectLst/>
                        </a:rPr>
                        <a:t>Specify</a:t>
                      </a:r>
                      <a:r>
                        <a:rPr lang="fr-FR" altLang="zh-CN" sz="1000" u="none" strike="noStrike" kern="1200" baseline="0" dirty="0" smtClean="0">
                          <a:effectLst/>
                        </a:rPr>
                        <a:t> solution </a:t>
                      </a:r>
                      <a:r>
                        <a:rPr lang="fr-FR" altLang="zh-CN" sz="1000" u="none" strike="noStrike" kern="1200" dirty="0" smtClean="0">
                          <a:effectLst/>
                        </a:rPr>
                        <a:t>to </a:t>
                      </a:r>
                      <a:r>
                        <a:rPr lang="fr-FR" altLang="zh-CN" sz="1000" u="none" strike="noStrike" kern="1200" dirty="0" err="1" smtClean="0">
                          <a:effectLst/>
                        </a:rPr>
                        <a:t>handle</a:t>
                      </a:r>
                      <a:r>
                        <a:rPr lang="fr-FR" altLang="zh-CN" sz="1000" u="none" strike="noStrike" kern="1200" dirty="0" smtClean="0">
                          <a:effectLst/>
                        </a:rPr>
                        <a:t> </a:t>
                      </a:r>
                      <a:r>
                        <a:rPr lang="fr-FR" altLang="zh-CN" sz="1000" u="none" strike="noStrike" kern="1200" baseline="0" dirty="0" smtClean="0">
                          <a:effectLst/>
                        </a:rPr>
                        <a:t>scenarios </a:t>
                      </a:r>
                      <a:r>
                        <a:rPr lang="fr-FR" altLang="zh-CN" sz="1000" u="none" strike="noStrike" kern="1200" dirty="0" err="1" smtClean="0">
                          <a:effectLst/>
                        </a:rPr>
                        <a:t>with</a:t>
                      </a:r>
                      <a:r>
                        <a:rPr lang="fr-FR" altLang="zh-CN" sz="1000" u="none" strike="noStrike" kern="1200" dirty="0" smtClean="0">
                          <a:effectLst/>
                        </a:rPr>
                        <a:t> large </a:t>
                      </a:r>
                      <a:r>
                        <a:rPr lang="fr-FR" altLang="zh-CN" sz="1000" u="none" strike="noStrike" kern="1200" dirty="0" err="1" smtClean="0">
                          <a:effectLst/>
                        </a:rPr>
                        <a:t>number</a:t>
                      </a:r>
                      <a:r>
                        <a:rPr lang="fr-FR" altLang="zh-CN" sz="1000" u="none" strike="noStrike" kern="1200" dirty="0" smtClean="0">
                          <a:effectLst/>
                        </a:rPr>
                        <a:t> of connections</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r>
              <a:tr h="1057321">
                <a:tc>
                  <a:txBody>
                    <a:bodyPr/>
                    <a:lstStyle/>
                    <a:p>
                      <a:pPr marL="91440" algn="l" defTabSz="914400" rtl="0" eaLnBrk="1" fontAlgn="ctr" latinLnBrk="0" hangingPunct="1"/>
                      <a:r>
                        <a:rPr lang="fr-FR" sz="1000" u="none" strike="noStrike" kern="1200" dirty="0">
                          <a:effectLst/>
                        </a:rPr>
                        <a:t>UE </a:t>
                      </a:r>
                      <a:r>
                        <a:rPr lang="fr-FR" sz="1000" u="none" strike="noStrike" kern="1200" dirty="0" smtClean="0">
                          <a:effectLst/>
                        </a:rPr>
                        <a:t>Power </a:t>
                      </a:r>
                      <a:r>
                        <a:rPr lang="fr-FR" sz="1000" u="none" strike="noStrike" kern="1200" dirty="0" err="1" smtClean="0">
                          <a:effectLst/>
                        </a:rPr>
                        <a:t>Saving</a:t>
                      </a:r>
                      <a:r>
                        <a:rPr lang="fr-FR" sz="1000" u="none" strike="noStrike" kern="1200" baseline="0" dirty="0" smtClean="0">
                          <a:effectLst/>
                        </a:rPr>
                        <a:t> </a:t>
                      </a:r>
                      <a:r>
                        <a:rPr lang="fr-FR" altLang="zh-CN" sz="1000" u="none" strike="noStrike" kern="1200" baseline="0" dirty="0" err="1" smtClean="0">
                          <a:effectLst/>
                        </a:rPr>
                        <a:t>enhancements</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320040" indent="-228600" algn="l" defTabSz="914400" rtl="0" eaLnBrk="1" fontAlgn="ctr" latinLnBrk="0" hangingPunct="1">
                        <a:buFont typeface="+mj-lt"/>
                        <a:buAutoNum type="arabicPeriod"/>
                      </a:pPr>
                      <a:r>
                        <a:rPr lang="en-GB" altLang="zh-CN" sz="1000" b="0" i="0" u="none" strike="noStrike" kern="1200" dirty="0" smtClean="0">
                          <a:solidFill>
                            <a:schemeClr val="tx1"/>
                          </a:solidFill>
                          <a:effectLst/>
                          <a:latin typeface="+mn-lt"/>
                          <a:ea typeface="宋体" panose="02010600030101010101" pitchFamily="2" charset="-122"/>
                          <a:cs typeface="+mn-cs"/>
                        </a:rPr>
                        <a:t>Extension to Rel-16 DCI-based power saving adaptation during DRX Active Time for an active BWP, including PDCCH monitoring reduction</a:t>
                      </a:r>
                      <a:endParaRPr lang="en-US" altLang="zh-CN" sz="1000" b="0" i="0" u="none" strike="noStrike" kern="1200" dirty="0" smtClean="0">
                        <a:solidFill>
                          <a:schemeClr val="tx1"/>
                        </a:solidFill>
                        <a:effectLst/>
                        <a:latin typeface="+mn-lt"/>
                        <a:ea typeface="宋体" panose="02010600030101010101" pitchFamily="2" charset="-122"/>
                        <a:cs typeface="+mn-cs"/>
                      </a:endParaRPr>
                    </a:p>
                    <a:p>
                      <a:pPr marL="320040" marR="0" lvl="0" indent="-228600" algn="l" defTabSz="914400" rtl="0" eaLnBrk="1" fontAlgn="ctr" latinLnBrk="0" hangingPunct="1">
                        <a:lnSpc>
                          <a:spcPct val="100000"/>
                        </a:lnSpc>
                        <a:spcBef>
                          <a:spcPts val="0"/>
                        </a:spcBef>
                        <a:spcAft>
                          <a:spcPts val="0"/>
                        </a:spcAft>
                        <a:buClrTx/>
                        <a:buSzTx/>
                        <a:buFont typeface="+mj-lt"/>
                        <a:buAutoNum type="arabicPeriod"/>
                        <a:tabLst/>
                        <a:defRPr/>
                      </a:pPr>
                      <a:r>
                        <a:rPr lang="en-GB" altLang="zh-CN" sz="1000" b="0" i="0" u="none" strike="noStrike" kern="1200" baseline="0" dirty="0" smtClean="0">
                          <a:solidFill>
                            <a:schemeClr val="tx1"/>
                          </a:solidFill>
                          <a:effectLst/>
                          <a:latin typeface="+mn-lt"/>
                          <a:ea typeface="宋体" panose="02010600030101010101" pitchFamily="2" charset="-122"/>
                          <a:cs typeface="+mn-cs"/>
                        </a:rPr>
                        <a:t>Enhancements for RRM relaxation including serving-cell RRM relaxation for e.g. low mobility UE</a:t>
                      </a:r>
                      <a:endParaRPr lang="en-US" altLang="zh-CN" sz="1000" b="0" i="0" u="none" strike="noStrike" kern="1200" baseline="0" dirty="0" smtClean="0">
                        <a:solidFill>
                          <a:schemeClr val="tx1"/>
                        </a:solidFill>
                        <a:effectLst/>
                        <a:latin typeface="+mn-lt"/>
                        <a:ea typeface="宋体" panose="02010600030101010101" pitchFamily="2" charset="-122"/>
                        <a:cs typeface="+mn-cs"/>
                      </a:endParaRPr>
                    </a:p>
                    <a:p>
                      <a:pPr marL="320040" indent="-228600" algn="l" defTabSz="914400" rtl="0" eaLnBrk="1" fontAlgn="ctr" latinLnBrk="0" hangingPunct="1">
                        <a:buFont typeface="+mj-lt"/>
                        <a:buAutoNum type="arabicPeriod"/>
                      </a:pPr>
                      <a:r>
                        <a:rPr lang="en-GB" altLang="zh-CN" sz="1000" b="0" i="0" u="none" strike="noStrike" kern="1200" baseline="0" dirty="0" smtClean="0">
                          <a:solidFill>
                            <a:schemeClr val="tx1"/>
                          </a:solidFill>
                          <a:effectLst/>
                          <a:latin typeface="+mn-lt"/>
                          <a:ea typeface="宋体" panose="02010600030101010101" pitchFamily="2" charset="-122"/>
                          <a:cs typeface="+mn-cs"/>
                        </a:rPr>
                        <a:t>Paging enhancement(s) to reduce unnecessary UE paging reception subject to no impact to legacy UEs and applicability to both eMBB and NR-Light UEs, for example paging sub-grouping mechanism</a:t>
                      </a:r>
                    </a:p>
                    <a:p>
                      <a:pPr marL="320040" indent="-228600" algn="l" defTabSz="914400" rtl="0" eaLnBrk="1" fontAlgn="ctr" latinLnBrk="0" hangingPunct="1">
                        <a:buFont typeface="+mj-lt"/>
                        <a:buAutoNum type="arabicPeriod"/>
                      </a:pPr>
                      <a:r>
                        <a:rPr lang="en-US" altLang="zh-CN" sz="1000" b="0" i="0" u="none" strike="noStrike" kern="1200" baseline="0" dirty="0" smtClean="0">
                          <a:solidFill>
                            <a:schemeClr val="tx1"/>
                          </a:solidFill>
                          <a:effectLst/>
                          <a:latin typeface="+mn-lt"/>
                          <a:ea typeface="宋体" panose="02010600030101010101" pitchFamily="2" charset="-122"/>
                          <a:cs typeface="+mn-cs"/>
                        </a:rPr>
                        <a:t>Additional UE assistance information for UE preference in processing timeline, </a:t>
                      </a:r>
                      <a:r>
                        <a:rPr lang="en-US" altLang="zh-CN" sz="1000" b="0" i="0" u="none" strike="noStrike" kern="1200" baseline="0" dirty="0" err="1" smtClean="0">
                          <a:solidFill>
                            <a:schemeClr val="tx1"/>
                          </a:solidFill>
                          <a:effectLst/>
                          <a:latin typeface="+mn-lt"/>
                          <a:ea typeface="宋体" panose="02010600030101010101" pitchFamily="2" charset="-122"/>
                          <a:cs typeface="+mn-cs"/>
                        </a:rPr>
                        <a:t>SCell</a:t>
                      </a:r>
                      <a:r>
                        <a:rPr lang="en-US" altLang="zh-CN" sz="1000" b="0" i="0" u="none" strike="noStrike" kern="1200" baseline="0" dirty="0" smtClean="0">
                          <a:solidFill>
                            <a:schemeClr val="tx1"/>
                          </a:solidFill>
                          <a:effectLst/>
                          <a:latin typeface="+mn-lt"/>
                          <a:ea typeface="宋体" panose="02010600030101010101" pitchFamily="2" charset="-122"/>
                          <a:cs typeface="+mn-cs"/>
                        </a:rPr>
                        <a:t> configuration, BWP configuration, </a:t>
                      </a:r>
                      <a:r>
                        <a:rPr lang="en-US" altLang="zh-CN" sz="1000" b="0" i="0" u="none" strike="noStrike" kern="1200" baseline="0" dirty="0" err="1" smtClean="0">
                          <a:solidFill>
                            <a:schemeClr val="tx1"/>
                          </a:solidFill>
                          <a:effectLst/>
                          <a:latin typeface="+mn-lt"/>
                          <a:ea typeface="宋体" panose="02010600030101010101" pitchFamily="2" charset="-122"/>
                          <a:cs typeface="+mn-cs"/>
                        </a:rPr>
                        <a:t>etc</a:t>
                      </a:r>
                      <a:endParaRPr lang="en-US" altLang="zh-CN" sz="1000" b="0" i="0" u="none" strike="noStrike" kern="1200" dirty="0" smtClean="0">
                        <a:solidFill>
                          <a:schemeClr val="tx1"/>
                        </a:solidFill>
                        <a:effectLst/>
                        <a:latin typeface="+mj-lt"/>
                        <a:ea typeface="宋体" panose="02010600030101010101" pitchFamily="2" charset="-122"/>
                        <a:cs typeface="+mn-cs"/>
                      </a:endParaRPr>
                    </a:p>
                  </a:txBody>
                  <a:tcPr marL="2326" marR="2326" marT="2326" marB="0" anchor="ctr"/>
                </a:tc>
              </a:tr>
              <a:tr h="1811009">
                <a:tc>
                  <a:txBody>
                    <a:bodyPr/>
                    <a:lstStyle/>
                    <a:p>
                      <a:pPr marL="91440" algn="l" defTabSz="914400" rtl="0" eaLnBrk="1" fontAlgn="ctr" latinLnBrk="0" hangingPunct="1"/>
                      <a:r>
                        <a:rPr lang="fr-FR" sz="1000" u="none" strike="noStrike" kern="1200" dirty="0" smtClean="0">
                          <a:effectLst/>
                        </a:rPr>
                        <a:t>NB-</a:t>
                      </a:r>
                      <a:r>
                        <a:rPr lang="fr-FR" sz="1000" u="none" strike="noStrike" kern="1200" dirty="0" err="1" smtClean="0">
                          <a:effectLst/>
                        </a:rPr>
                        <a:t>IoT</a:t>
                      </a:r>
                      <a:r>
                        <a:rPr lang="fr-FR" sz="1000" u="none" strike="noStrike" kern="1200" dirty="0" smtClean="0">
                          <a:effectLst/>
                        </a:rPr>
                        <a:t> &amp; LTE-MTC</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algn="l" defTabSz="914400" rtl="0" eaLnBrk="1" fontAlgn="ctr" latinLnBrk="0" hangingPunct="1"/>
                      <a:r>
                        <a:rPr lang="en-US" altLang="zh-CN" sz="1000" u="none" strike="noStrike" kern="1200" dirty="0" smtClean="0">
                          <a:effectLst/>
                        </a:rPr>
                        <a:t>For NB-IoT:</a:t>
                      </a:r>
                    </a:p>
                    <a:p>
                      <a:pPr marL="91440" algn="l" defTabSz="914400" rtl="0" eaLnBrk="1" fontAlgn="ctr" latinLnBrk="0" hangingPunct="1"/>
                      <a:endParaRPr lang="en-US" altLang="zh-CN" sz="1000" u="none" strike="noStrike" kern="1200" dirty="0" smtClean="0">
                        <a:effectLst/>
                      </a:endParaRPr>
                    </a:p>
                    <a:p>
                      <a:pPr marL="182880" lvl="1" algn="l" defTabSz="914400" rtl="0" eaLnBrk="1" fontAlgn="ctr" latinLnBrk="0" hangingPunct="1"/>
                      <a:r>
                        <a:rPr lang="en-US" altLang="zh-CN" sz="1000" u="none" strike="noStrike" kern="1200" dirty="0" smtClean="0">
                          <a:effectLst/>
                        </a:rPr>
                        <a:t>1. Issue from real deployment:</a:t>
                      </a:r>
                      <a:r>
                        <a:rPr lang="en-US" altLang="zh-CN" sz="1000" u="none" strike="noStrike" kern="1200" baseline="0" dirty="0" smtClean="0">
                          <a:effectLst/>
                        </a:rPr>
                        <a:t> Improve RLF-based cell change, by enhancing</a:t>
                      </a:r>
                      <a:r>
                        <a:rPr lang="en-US" altLang="zh-CN" sz="1000" dirty="0" smtClean="0">
                          <a:solidFill>
                            <a:schemeClr val="tx1"/>
                          </a:solidFill>
                        </a:rPr>
                        <a:t> mobility triggers and measurements</a:t>
                      </a:r>
                      <a:r>
                        <a:rPr lang="en-US" altLang="zh-CN" sz="1000" baseline="0" dirty="0" smtClean="0">
                          <a:solidFill>
                            <a:schemeClr val="tx1"/>
                          </a:solidFill>
                        </a:rPr>
                        <a:t> (note: not connected mode handover!)</a:t>
                      </a:r>
                      <a:endParaRPr lang="en-US" altLang="zh-CN" sz="1000" dirty="0" smtClean="0">
                        <a:solidFill>
                          <a:schemeClr val="tx1"/>
                        </a:solidFill>
                      </a:endParaRPr>
                    </a:p>
                    <a:p>
                      <a:pPr marL="182880" lvl="1" indent="0" algn="l" defTabSz="914400" rtl="0" eaLnBrk="1" fontAlgn="ctr" latinLnBrk="0" hangingPunct="1">
                        <a:buNone/>
                      </a:pPr>
                      <a:r>
                        <a:rPr lang="en-US" altLang="zh-CN" sz="1000" u="none" strike="noStrike" kern="1200" dirty="0" smtClean="0">
                          <a:solidFill>
                            <a:schemeClr val="tx1"/>
                          </a:solidFill>
                          <a:effectLst/>
                        </a:rPr>
                        <a:t>2. Extend use cases without reaching LTE-MTC data</a:t>
                      </a:r>
                      <a:r>
                        <a:rPr lang="en-US" altLang="zh-CN" sz="1000" u="none" strike="noStrike" kern="1200" baseline="0" dirty="0" smtClean="0">
                          <a:solidFill>
                            <a:schemeClr val="tx1"/>
                          </a:solidFill>
                          <a:effectLst/>
                        </a:rPr>
                        <a:t> rates</a:t>
                      </a:r>
                      <a:r>
                        <a:rPr lang="en-US" altLang="zh-CN" sz="1000" u="none" strike="noStrike" kern="1200" dirty="0" smtClean="0">
                          <a:solidFill>
                            <a:schemeClr val="tx1"/>
                          </a:solidFill>
                          <a:effectLst/>
                        </a:rPr>
                        <a:t>: peak data rate </a:t>
                      </a:r>
                      <a:r>
                        <a:rPr lang="en-US" altLang="zh-CN" sz="1000" u="none" strike="noStrike" kern="1200" dirty="0" err="1" smtClean="0">
                          <a:solidFill>
                            <a:schemeClr val="tx1"/>
                          </a:solidFill>
                          <a:effectLst/>
                        </a:rPr>
                        <a:t>enh</a:t>
                      </a:r>
                      <a:r>
                        <a:rPr lang="en-US" altLang="zh-CN" sz="1000" u="none" strike="noStrike" kern="1200" dirty="0" smtClean="0">
                          <a:solidFill>
                            <a:schemeClr val="tx1"/>
                          </a:solidFill>
                          <a:effectLst/>
                        </a:rPr>
                        <a:t>. (16QAM UL/DL, wider BW/multi-carrier CA)</a:t>
                      </a:r>
                    </a:p>
                    <a:p>
                      <a:pPr marL="182880" lvl="1" indent="0" algn="l" defTabSz="914400" rtl="0" eaLnBrk="1" fontAlgn="ctr" latinLnBrk="0" hangingPunct="1">
                        <a:buNone/>
                      </a:pPr>
                      <a:r>
                        <a:rPr lang="en-GB" altLang="zh-CN" sz="1000" u="none" strike="noStrike" kern="1200" dirty="0" smtClean="0">
                          <a:solidFill>
                            <a:schemeClr val="tx1"/>
                          </a:solidFill>
                          <a:effectLst/>
                          <a:latin typeface="+mn-lt"/>
                          <a:ea typeface="+mn-ea"/>
                          <a:cs typeface="+mn-cs"/>
                        </a:rPr>
                        <a:t>3. Network</a:t>
                      </a:r>
                      <a:r>
                        <a:rPr lang="en-GB" altLang="zh-CN" sz="1000" u="none" strike="noStrike" kern="1200" baseline="0" dirty="0" smtClean="0">
                          <a:solidFill>
                            <a:schemeClr val="tx1"/>
                          </a:solidFill>
                          <a:effectLst/>
                          <a:latin typeface="+mn-lt"/>
                          <a:ea typeface="+mn-ea"/>
                          <a:cs typeface="+mn-cs"/>
                        </a:rPr>
                        <a:t> management: m</a:t>
                      </a:r>
                      <a:r>
                        <a:rPr lang="en-GB" altLang="zh-CN" sz="1000" u="none" strike="noStrike" kern="1200" dirty="0" smtClean="0">
                          <a:solidFill>
                            <a:schemeClr val="tx1"/>
                          </a:solidFill>
                          <a:effectLst/>
                          <a:latin typeface="+mn-lt"/>
                          <a:ea typeface="+mn-ea"/>
                          <a:cs typeface="+mn-cs"/>
                        </a:rPr>
                        <a:t>ulti-carrier</a:t>
                      </a:r>
                      <a:r>
                        <a:rPr lang="en-GB" altLang="zh-CN" sz="1000" u="none" strike="noStrike" kern="1200" baseline="0" dirty="0" smtClean="0">
                          <a:solidFill>
                            <a:schemeClr val="tx1"/>
                          </a:solidFill>
                          <a:effectLst/>
                          <a:latin typeface="+mn-lt"/>
                          <a:ea typeface="+mn-ea"/>
                          <a:cs typeface="+mn-cs"/>
                        </a:rPr>
                        <a:t> enhancements (</a:t>
                      </a:r>
                      <a:r>
                        <a:rPr lang="en-US" altLang="zh-CN" sz="1000" u="none" strike="noStrike" kern="1200" baseline="0" dirty="0" smtClean="0">
                          <a:solidFill>
                            <a:schemeClr val="tx1"/>
                          </a:solidFill>
                          <a:effectLst/>
                        </a:rPr>
                        <a:t>frequency hopping between NB-IoT carriers, coverage level or service association to NB-IoT carrier</a:t>
                      </a:r>
                      <a:r>
                        <a:rPr lang="en-GB" altLang="zh-CN" sz="1000" u="none" strike="noStrike" kern="1200" baseline="0" dirty="0" smtClean="0">
                          <a:solidFill>
                            <a:schemeClr val="tx1"/>
                          </a:solidFill>
                          <a:effectLst/>
                          <a:latin typeface="+mn-lt"/>
                          <a:ea typeface="+mn-ea"/>
                          <a:cs typeface="+mn-cs"/>
                        </a:rPr>
                        <a:t>)</a:t>
                      </a:r>
                    </a:p>
                    <a:p>
                      <a:pPr marL="182880" marR="0" lvl="1" indent="0" algn="l" defTabSz="914400" rtl="0" eaLnBrk="1" fontAlgn="ctr" latinLnBrk="0" hangingPunct="1">
                        <a:lnSpc>
                          <a:spcPct val="100000"/>
                        </a:lnSpc>
                        <a:spcBef>
                          <a:spcPts val="0"/>
                        </a:spcBef>
                        <a:spcAft>
                          <a:spcPts val="0"/>
                        </a:spcAft>
                        <a:buClrTx/>
                        <a:buSzTx/>
                        <a:buFontTx/>
                        <a:buNone/>
                        <a:tabLst/>
                        <a:defRPr/>
                      </a:pPr>
                      <a:endParaRPr lang="en-US" altLang="zh-CN" sz="1000" u="none" strike="noStrike" kern="1200" baseline="0" dirty="0" smtClean="0">
                        <a:solidFill>
                          <a:schemeClr val="tx1"/>
                        </a:solidFill>
                        <a:effectLst/>
                      </a:endParaRP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solidFill>
                            <a:schemeClr val="tx1"/>
                          </a:solidFill>
                          <a:effectLst/>
                          <a:latin typeface="+mn-lt"/>
                          <a:ea typeface="+mn-ea"/>
                          <a:cs typeface="+mn-cs"/>
                        </a:rPr>
                        <a:t>For N</a:t>
                      </a:r>
                      <a:r>
                        <a:rPr lang="en-GB" altLang="zh-CN" sz="1000" u="none" strike="noStrike" kern="1200" dirty="0" smtClean="0">
                          <a:solidFill>
                            <a:schemeClr val="tx1"/>
                          </a:solidFill>
                          <a:effectLst/>
                          <a:latin typeface="+mn-lt"/>
                          <a:ea typeface="+mn-ea"/>
                          <a:cs typeface="+mn-cs"/>
                        </a:rPr>
                        <a:t>B-IoT and LTE-MTC:</a:t>
                      </a:r>
                    </a:p>
                    <a:p>
                      <a:pPr marL="182880" marR="0" lvl="1" indent="0" algn="l" defTabSz="914400" rtl="0" eaLnBrk="1" fontAlgn="ctr" latinLnBrk="0" hangingPunct="1">
                        <a:lnSpc>
                          <a:spcPct val="100000"/>
                        </a:lnSpc>
                        <a:spcBef>
                          <a:spcPts val="0"/>
                        </a:spcBef>
                        <a:spcAft>
                          <a:spcPts val="0"/>
                        </a:spcAft>
                        <a:buClrTx/>
                        <a:buSzTx/>
                        <a:buFontTx/>
                        <a:buNone/>
                        <a:tabLst/>
                        <a:defRPr/>
                      </a:pPr>
                      <a:r>
                        <a:rPr lang="en-GB" altLang="zh-CN" sz="1000" u="none" strike="noStrike" kern="1200" dirty="0" smtClean="0">
                          <a:solidFill>
                            <a:schemeClr val="dk1"/>
                          </a:solidFill>
                          <a:effectLst/>
                          <a:latin typeface="+mn-lt"/>
                          <a:ea typeface="+mn-ea"/>
                          <a:cs typeface="+mn-cs"/>
                        </a:rPr>
                        <a:t>1. IoT relay based on Uu</a:t>
                      </a:r>
                    </a:p>
                    <a:p>
                      <a:pPr marL="182880" marR="0" lvl="1" indent="0" algn="l" defTabSz="914400" rtl="0" eaLnBrk="1" fontAlgn="ctr" latinLnBrk="0" hangingPunct="1">
                        <a:lnSpc>
                          <a:spcPct val="100000"/>
                        </a:lnSpc>
                        <a:spcBef>
                          <a:spcPts val="0"/>
                        </a:spcBef>
                        <a:spcAft>
                          <a:spcPts val="0"/>
                        </a:spcAft>
                        <a:buClrTx/>
                        <a:buSzTx/>
                        <a:buFontTx/>
                        <a:buNone/>
                        <a:tabLst/>
                        <a:defRPr/>
                      </a:pPr>
                      <a:r>
                        <a:rPr lang="en-GB" altLang="zh-CN" sz="1000" u="none" strike="noStrike" kern="1200" dirty="0" smtClean="0">
                          <a:solidFill>
                            <a:schemeClr val="dk1"/>
                          </a:solidFill>
                          <a:effectLst/>
                          <a:latin typeface="+mn-lt"/>
                          <a:ea typeface="+mn-ea"/>
                          <a:cs typeface="+mn-cs"/>
                        </a:rPr>
                        <a:t>2. Working with NR/5GC for</a:t>
                      </a:r>
                      <a:r>
                        <a:rPr lang="en-GB" altLang="zh-CN" sz="1000" u="none" strike="noStrike" kern="1200" baseline="0" dirty="0" smtClean="0">
                          <a:solidFill>
                            <a:schemeClr val="dk1"/>
                          </a:solidFill>
                          <a:effectLst/>
                          <a:latin typeface="+mn-lt"/>
                          <a:ea typeface="+mn-ea"/>
                          <a:cs typeface="+mn-cs"/>
                        </a:rPr>
                        <a:t> long-term deployment stability</a:t>
                      </a:r>
                      <a:r>
                        <a:rPr lang="en-GB" altLang="zh-CN" sz="1000" u="none" strike="noStrike" kern="1200" dirty="0" smtClean="0">
                          <a:solidFill>
                            <a:schemeClr val="dk1"/>
                          </a:solidFill>
                          <a:effectLst/>
                          <a:latin typeface="+mn-lt"/>
                          <a:ea typeface="+mn-ea"/>
                          <a:cs typeface="+mn-cs"/>
                        </a:rPr>
                        <a:t> (multi-mode UE, inter-RA</a:t>
                      </a:r>
                      <a:r>
                        <a:rPr lang="en-GB" altLang="zh-CN" sz="1000" u="none" strike="noStrike" kern="1200" baseline="0" dirty="0" smtClean="0">
                          <a:solidFill>
                            <a:schemeClr val="dk1"/>
                          </a:solidFill>
                          <a:effectLst/>
                          <a:latin typeface="+mn-lt"/>
                          <a:ea typeface="+mn-ea"/>
                          <a:cs typeface="+mn-cs"/>
                        </a:rPr>
                        <a:t>T cell selection to/from</a:t>
                      </a:r>
                      <a:r>
                        <a:rPr lang="en-GB" altLang="zh-CN" sz="1000" u="none" strike="noStrike" kern="1200" dirty="0" smtClean="0">
                          <a:solidFill>
                            <a:schemeClr val="dk1"/>
                          </a:solidFill>
                          <a:effectLst/>
                          <a:latin typeface="+mn-lt"/>
                          <a:ea typeface="+mn-ea"/>
                          <a:cs typeface="+mn-cs"/>
                        </a:rPr>
                        <a:t> NR)</a:t>
                      </a:r>
                    </a:p>
                    <a:p>
                      <a:pPr marL="91440" indent="0" algn="l" defTabSz="914400" rtl="0" eaLnBrk="1" fontAlgn="ctr" latinLnBrk="0" hangingPunct="1">
                        <a:buNone/>
                      </a:pPr>
                      <a:endParaRPr lang="en-US" altLang="zh-CN" sz="1000" u="none" strike="noStrike" kern="1200" dirty="0" smtClean="0">
                        <a:solidFill>
                          <a:schemeClr val="tx1"/>
                        </a:solidFill>
                        <a:effectLst/>
                        <a:latin typeface="+mn-lt"/>
                        <a:ea typeface="+mn-ea"/>
                        <a:cs typeface="+mn-cs"/>
                      </a:endParaRPr>
                    </a:p>
                    <a:p>
                      <a:pPr marL="91440" indent="0" algn="l" defTabSz="914400" rtl="0" eaLnBrk="1" fontAlgn="ctr" latinLnBrk="0" hangingPunct="1">
                        <a:buNone/>
                      </a:pPr>
                      <a:r>
                        <a:rPr lang="en-US" altLang="zh-CN" sz="1000" u="none" strike="noStrike" kern="1200" dirty="0" smtClean="0">
                          <a:solidFill>
                            <a:schemeClr val="tx1"/>
                          </a:solidFill>
                          <a:effectLst/>
                          <a:latin typeface="+mn-lt"/>
                          <a:ea typeface="+mn-ea"/>
                          <a:cs typeface="+mn-cs"/>
                        </a:rPr>
                        <a:t>Note: Support of NB-IoT multicast/broadcast with 5GC may</a:t>
                      </a:r>
                      <a:r>
                        <a:rPr lang="en-US" altLang="zh-CN" sz="1000" u="none" strike="noStrike" kern="1200" baseline="0" dirty="0" smtClean="0">
                          <a:solidFill>
                            <a:schemeClr val="tx1"/>
                          </a:solidFill>
                          <a:effectLst/>
                          <a:latin typeface="+mn-lt"/>
                          <a:ea typeface="+mn-ea"/>
                          <a:cs typeface="+mn-cs"/>
                        </a:rPr>
                        <a:t> be</a:t>
                      </a:r>
                      <a:r>
                        <a:rPr lang="en-US" altLang="zh-CN" sz="1000" u="none" strike="noStrike" kern="1200" dirty="0" smtClean="0">
                          <a:solidFill>
                            <a:schemeClr val="tx1"/>
                          </a:solidFill>
                          <a:effectLst/>
                          <a:latin typeface="+mn-lt"/>
                          <a:ea typeface="+mn-ea"/>
                          <a:cs typeface="+mn-cs"/>
                        </a:rPr>
                        <a:t> discussed u</a:t>
                      </a:r>
                      <a:r>
                        <a:rPr lang="en-US" altLang="zh-CN" sz="1000" u="none" strike="noStrike" kern="1200" baseline="0" dirty="0" smtClean="0">
                          <a:solidFill>
                            <a:schemeClr val="tx1"/>
                          </a:solidFill>
                          <a:effectLst/>
                        </a:rPr>
                        <a:t>nder work area on broadcast/multicast</a:t>
                      </a:r>
                      <a:endParaRPr lang="fr-FR" altLang="zh-CN" sz="1000" b="0" i="0" u="none" strike="noStrike" kern="1200" dirty="0" smtClean="0">
                        <a:solidFill>
                          <a:schemeClr val="tx1"/>
                        </a:solidFill>
                        <a:effectLst/>
                        <a:latin typeface="+mn-lt"/>
                        <a:ea typeface="宋体" panose="02010600030101010101" pitchFamily="2" charset="-122"/>
                        <a:cs typeface="+mn-cs"/>
                      </a:endParaRPr>
                    </a:p>
                  </a:txBody>
                  <a:tcPr marL="2326" marR="2326" marT="2326" marB="0" anchor="ctr"/>
                </a:tc>
              </a:tr>
            </a:tbl>
          </a:graphicData>
        </a:graphic>
      </p:graphicFrame>
    </p:spTree>
    <p:extLst>
      <p:ext uri="{BB962C8B-B14F-4D97-AF65-F5344CB8AC3E}">
        <p14:creationId xmlns:p14="http://schemas.microsoft.com/office/powerpoint/2010/main" val="9557639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102686541"/>
              </p:ext>
            </p:extLst>
          </p:nvPr>
        </p:nvGraphicFramePr>
        <p:xfrm>
          <a:off x="800378" y="220133"/>
          <a:ext cx="11125987" cy="6113010"/>
        </p:xfrm>
        <a:graphic>
          <a:graphicData uri="http://schemas.openxmlformats.org/drawingml/2006/table">
            <a:tbl>
              <a:tblPr firstRow="1" bandRow="1">
                <a:tableStyleId>{C4B1156A-380E-4F78-BDF5-A606A8083BF9}</a:tableStyleId>
              </a:tblPr>
              <a:tblGrid>
                <a:gridCol w="1879469"/>
                <a:gridCol w="9246518"/>
              </a:tblGrid>
              <a:tr h="294559">
                <a:tc>
                  <a:txBody>
                    <a:bodyPr/>
                    <a:lstStyle/>
                    <a:p>
                      <a:pPr algn="ctr" fontAlgn="ctr"/>
                      <a:r>
                        <a:rPr lang="fr-FR" sz="1000" u="none" strike="noStrike" dirty="0" err="1">
                          <a:effectLst/>
                        </a:rPr>
                        <a:t>Topic</a:t>
                      </a:r>
                      <a:endParaRPr lang="fr-FR" sz="1000" b="0" i="0" u="none" strike="noStrike" dirty="0">
                        <a:solidFill>
                          <a:srgbClr val="000000"/>
                        </a:solidFill>
                        <a:effectLst/>
                        <a:latin typeface="+mj-lt"/>
                        <a:ea typeface="宋体" panose="02010600030101010101" pitchFamily="2" charset="-122"/>
                      </a:endParaRPr>
                    </a:p>
                  </a:txBody>
                  <a:tcPr marL="2326" marR="2326" marT="2326" marB="0" anchor="ctr"/>
                </a:tc>
                <a:tc>
                  <a:txBody>
                    <a:bodyPr/>
                    <a:lstStyle/>
                    <a:p>
                      <a:pPr algn="ctr" fontAlgn="ctr"/>
                      <a:r>
                        <a:rPr lang="fr-FR" sz="1000" u="none" strike="noStrike" dirty="0" err="1" smtClean="0">
                          <a:solidFill>
                            <a:schemeClr val="tx1"/>
                          </a:solidFill>
                          <a:effectLst/>
                        </a:rPr>
                        <a:t>Proposed</a:t>
                      </a:r>
                      <a:r>
                        <a:rPr lang="fr-FR" sz="1000" u="none" strike="noStrike" dirty="0" smtClean="0">
                          <a:solidFill>
                            <a:schemeClr val="tx1"/>
                          </a:solidFill>
                          <a:effectLst/>
                        </a:rPr>
                        <a:t> Scope</a:t>
                      </a:r>
                      <a:endParaRPr lang="fr-FR" sz="1000" u="none" strike="noStrike" dirty="0">
                        <a:solidFill>
                          <a:schemeClr val="tx1"/>
                        </a:solidFill>
                        <a:effectLst/>
                        <a:latin typeface="+mj-lt"/>
                      </a:endParaRPr>
                    </a:p>
                  </a:txBody>
                  <a:tcPr marL="2326" marR="2326" marT="2326" marB="0" anchor="ctr"/>
                </a:tc>
              </a:tr>
              <a:tr h="3279794">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u="none" strike="noStrike" kern="1200" dirty="0" smtClean="0">
                          <a:effectLst/>
                        </a:rPr>
                        <a:t>NR multicast</a:t>
                      </a:r>
                      <a:r>
                        <a:rPr lang="fr-FR" altLang="zh-CN" sz="1000" u="none" strike="noStrike" kern="1200" baseline="0" dirty="0" smtClean="0">
                          <a:effectLst/>
                        </a:rPr>
                        <a:t> </a:t>
                      </a:r>
                      <a:r>
                        <a:rPr lang="fr-FR" altLang="zh-CN" sz="1000" u="none" strike="noStrike" kern="1200" dirty="0" smtClean="0">
                          <a:effectLst/>
                        </a:rPr>
                        <a:t>broadcast</a:t>
                      </a:r>
                      <a:endParaRPr lang="fr-FR" altLang="zh-CN" sz="1000" b="0" i="0" u="none" strike="noStrike" kern="1200" dirty="0" smtClean="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algn="l" defTabSz="914400" rtl="0" eaLnBrk="1" fontAlgn="ctr" latinLnBrk="0" hangingPunct="1"/>
                      <a:r>
                        <a:rPr lang="en-US" altLang="zh-CN" sz="1000" u="none" strike="noStrike" kern="1200" dirty="0" smtClean="0">
                          <a:solidFill>
                            <a:schemeClr val="tx1"/>
                          </a:solidFill>
                          <a:effectLst/>
                        </a:rPr>
                        <a:t>Mixed-mode dynamic multicast/unicast aligned with SA2, including support of V2X </a:t>
                      </a:r>
                      <a:r>
                        <a:rPr lang="en-US" altLang="zh-CN" sz="1000" u="none" strike="noStrike" kern="1200" dirty="0" err="1" smtClean="0">
                          <a:solidFill>
                            <a:schemeClr val="tx1"/>
                          </a:solidFill>
                          <a:effectLst/>
                        </a:rPr>
                        <a:t>Uu</a:t>
                      </a:r>
                      <a:r>
                        <a:rPr lang="en-US" altLang="zh-CN" sz="1000" u="none" strike="noStrike" kern="1200" dirty="0" smtClean="0">
                          <a:solidFill>
                            <a:schemeClr val="tx1"/>
                          </a:solidFill>
                          <a:effectLst/>
                        </a:rPr>
                        <a:t> multicast, video and public safety. Focus on NR SA with priority for RRC CONNETED, allowing some support in RRC idle and RRC inactive. SC-PTM-like, allowing limited SFN area (up</a:t>
                      </a:r>
                      <a:r>
                        <a:rPr lang="en-US" altLang="zh-CN" sz="1000" u="none" strike="noStrike" kern="1200" baseline="0" dirty="0" smtClean="0">
                          <a:solidFill>
                            <a:schemeClr val="tx1"/>
                          </a:solidFill>
                          <a:effectLst/>
                        </a:rPr>
                        <a:t> to network implementation</a:t>
                      </a:r>
                      <a:r>
                        <a:rPr lang="en-US" altLang="zh-CN" sz="1000" u="none" strike="noStrike" kern="1200" dirty="0" smtClean="0">
                          <a:solidFill>
                            <a:schemeClr val="tx1"/>
                          </a:solidFill>
                          <a:effectLst/>
                        </a:rPr>
                        <a:t>). Small</a:t>
                      </a:r>
                      <a:r>
                        <a:rPr lang="en-US" altLang="zh-CN" sz="1000" u="none" strike="noStrike" kern="1200" baseline="0" dirty="0" smtClean="0">
                          <a:solidFill>
                            <a:schemeClr val="tx1"/>
                          </a:solidFill>
                          <a:effectLst/>
                        </a:rPr>
                        <a:t> RAN1 impact (</a:t>
                      </a:r>
                      <a:r>
                        <a:rPr lang="en-US" altLang="zh-CN" sz="1000" u="none" strike="noStrike" kern="1200" dirty="0" smtClean="0">
                          <a:solidFill>
                            <a:schemeClr val="tx1"/>
                          </a:solidFill>
                          <a:effectLst/>
                        </a:rPr>
                        <a:t>adapt UL feedback for multicast/broadcast</a:t>
                      </a:r>
                      <a:r>
                        <a:rPr lang="en-US" altLang="zh-CN" sz="1000" u="none" strike="noStrike" kern="1200" baseline="0" dirty="0" smtClean="0">
                          <a:solidFill>
                            <a:schemeClr val="tx1"/>
                          </a:solidFill>
                          <a:effectLst/>
                        </a:rPr>
                        <a:t> PDSCH</a:t>
                      </a:r>
                      <a:r>
                        <a:rPr lang="en-US" altLang="zh-CN" sz="1000" u="none" strike="noStrike" kern="1200" dirty="0" smtClean="0">
                          <a:solidFill>
                            <a:schemeClr val="tx1"/>
                          </a:solidFill>
                          <a:effectLst/>
                        </a:rPr>
                        <a:t>). </a:t>
                      </a:r>
                    </a:p>
                    <a:p>
                      <a:pPr marL="91440" algn="l" defTabSz="914400" rtl="0" eaLnBrk="1" fontAlgn="ctr" latinLnBrk="0" hangingPunct="1"/>
                      <a:endParaRPr lang="en-US" altLang="zh-CN" sz="1000" b="0" i="0" u="none" strike="noStrike" kern="1200" dirty="0" smtClean="0">
                        <a:solidFill>
                          <a:schemeClr val="tx1"/>
                        </a:solidFill>
                        <a:effectLst/>
                        <a:latin typeface="+mj-lt"/>
                        <a:ea typeface="宋体" panose="02010600030101010101" pitchFamily="2" charset="-122"/>
                        <a:cs typeface="+mn-cs"/>
                      </a:endParaRPr>
                    </a:p>
                    <a:p>
                      <a:pPr marL="91440" lvl="0" hangingPunct="0"/>
                      <a:r>
                        <a:rPr lang="en-GB" altLang="zh-CN" sz="1000" u="sng" dirty="0" smtClean="0">
                          <a:solidFill>
                            <a:schemeClr val="tx1"/>
                          </a:solidFill>
                        </a:rPr>
                        <a:t>The minimum set of objectives (first priority) includes</a:t>
                      </a:r>
                      <a:r>
                        <a:rPr lang="en-GB" altLang="zh-CN" sz="1000" dirty="0" smtClean="0">
                          <a:solidFill>
                            <a:schemeClr val="tx1"/>
                          </a:solidFill>
                        </a:rPr>
                        <a:t>:</a:t>
                      </a:r>
                    </a:p>
                    <a:p>
                      <a:pPr marL="262890" lvl="0" indent="-171450" hangingPunct="0">
                        <a:buFont typeface="Arial" panose="020B0604020202020204" pitchFamily="34" charset="0"/>
                        <a:buChar char="•"/>
                      </a:pPr>
                      <a:r>
                        <a:rPr lang="en-GB" altLang="zh-CN" sz="1000" dirty="0" smtClean="0">
                          <a:solidFill>
                            <a:schemeClr val="tx1"/>
                          </a:solidFill>
                        </a:rPr>
                        <a:t>Specify RAN basic functions for broadcast/multicast for UEs in RRC_CONNECTED state [RAN1, RAN2, RAN3]:</a:t>
                      </a:r>
                    </a:p>
                    <a:p>
                      <a:pPr marL="262890" lvl="0" indent="-171450" hangingPunct="0">
                        <a:buFont typeface="Arial" panose="020B0604020202020204" pitchFamily="34" charset="0"/>
                        <a:buChar char="•"/>
                      </a:pPr>
                      <a:r>
                        <a:rPr lang="en-GB" altLang="zh-CN" sz="1000" dirty="0" smtClean="0">
                          <a:solidFill>
                            <a:schemeClr val="tx1"/>
                          </a:solidFill>
                        </a:rPr>
                        <a:t>Specify a group scheduling mechanism to allow UEs to receive Broadcast/Multicast service [RAN1, RAN2]</a:t>
                      </a:r>
                    </a:p>
                    <a:p>
                      <a:pPr marL="262890" lvl="0" indent="-171450" hangingPunct="0">
                        <a:buFont typeface="Arial" panose="020B0604020202020204" pitchFamily="34" charset="0"/>
                        <a:buChar char="•"/>
                      </a:pPr>
                      <a:r>
                        <a:rPr lang="en-GB" altLang="zh-CN" sz="1000" dirty="0" smtClean="0">
                          <a:solidFill>
                            <a:schemeClr val="tx1"/>
                          </a:solidFill>
                        </a:rPr>
                        <a:t>Study the necessary solutions to support service continuity in mobility, e.g. a RAN based, </a:t>
                      </a:r>
                      <a:r>
                        <a:rPr lang="en-GB" altLang="zh-CN" sz="1000" dirty="0" err="1" smtClean="0">
                          <a:solidFill>
                            <a:schemeClr val="tx1"/>
                          </a:solidFill>
                        </a:rPr>
                        <a:t>gNB</a:t>
                      </a:r>
                      <a:r>
                        <a:rPr lang="en-GB" altLang="zh-CN" sz="1000" dirty="0" smtClean="0">
                          <a:solidFill>
                            <a:schemeClr val="tx1"/>
                          </a:solidFill>
                        </a:rPr>
                        <a:t> controlled dynamic switching of bearers between multicast (Point To Multipoint) and unicast (Point To Point) for a given UE, and specify what is necessary/beneficial.[RAN2, RAN3]</a:t>
                      </a:r>
                    </a:p>
                    <a:p>
                      <a:pPr marL="262890" lvl="0" indent="-171450" hangingPunct="0">
                        <a:buFont typeface="Arial" panose="020B0604020202020204" pitchFamily="34" charset="0"/>
                        <a:buChar char="•"/>
                      </a:pPr>
                      <a:r>
                        <a:rPr lang="en-GB" altLang="zh-CN" sz="1000" dirty="0" smtClean="0">
                          <a:solidFill>
                            <a:schemeClr val="tx1"/>
                          </a:solidFill>
                        </a:rPr>
                        <a:t>Specify required changes on the RAN architecture and interfaces, considering the results of the SA2 SI on Broadcast/Multicast [RAN3]</a:t>
                      </a:r>
                    </a:p>
                    <a:p>
                      <a:pPr marL="262890" lvl="0" indent="-171450" hangingPunct="0">
                        <a:buFont typeface="Arial" panose="020B0604020202020204" pitchFamily="34" charset="0"/>
                        <a:buChar char="•"/>
                      </a:pPr>
                      <a:r>
                        <a:rPr lang="en-GB" altLang="zh-CN" sz="1000" dirty="0" smtClean="0">
                          <a:solidFill>
                            <a:schemeClr val="tx1"/>
                          </a:solidFill>
                        </a:rPr>
                        <a:t>Specify required changes to improve reliability of Broadcast/Multicast service, e.g. by UL feedback. The level of reliability should be based on the requirements of the application/service provided.[RAN1, RAN2]</a:t>
                      </a:r>
                    </a:p>
                    <a:p>
                      <a:pPr marL="262890" lvl="0" indent="-171450" hangingPunct="0">
                        <a:buFont typeface="Arial" panose="020B0604020202020204" pitchFamily="34" charset="0"/>
                        <a:buChar char="•"/>
                      </a:pPr>
                      <a:r>
                        <a:rPr lang="en-GB" altLang="zh-CN" sz="1000" dirty="0" smtClean="0">
                          <a:solidFill>
                            <a:schemeClr val="tx1"/>
                          </a:solidFill>
                        </a:rPr>
                        <a:t>Study the support for dynamic control of the Broadcast/Multicast transmission area and specify what is needed to enable it, if anything [RAN2, RAN3]</a:t>
                      </a:r>
                    </a:p>
                    <a:p>
                      <a:pPr marL="262890" lvl="0" indent="-171450" hangingPunct="0">
                        <a:buFont typeface="Arial" panose="020B0604020202020204" pitchFamily="34" charset="0"/>
                        <a:buChar char="•"/>
                      </a:pPr>
                      <a:r>
                        <a:rPr lang="en-GB" altLang="zh-CN" sz="1000" dirty="0" smtClean="0">
                          <a:solidFill>
                            <a:schemeClr val="tx1"/>
                          </a:solidFill>
                        </a:rPr>
                        <a:t>Specify RAN basic functions for broadcast/multicast for UEs in RRC_IDLE/ RRC_INACTIVE states [RAN2]:</a:t>
                      </a:r>
                    </a:p>
                    <a:p>
                      <a:pPr marL="262890" lvl="0" indent="-171450" hangingPunct="0">
                        <a:buFont typeface="Arial" panose="020B0604020202020204" pitchFamily="34" charset="0"/>
                        <a:buChar char="•"/>
                      </a:pPr>
                      <a:r>
                        <a:rPr lang="en-GB" altLang="zh-CN" sz="1000" dirty="0" smtClean="0">
                          <a:solidFill>
                            <a:schemeClr val="tx1"/>
                          </a:solidFill>
                        </a:rPr>
                        <a:t>Specify required changes to enable the reception of Point to Multipoint transmissions by UEs in RRC_IDLE/ RRC_INACTIVE states, after the UE received the configuration of the PTM bearer carrying the Broadcast/Multicast service while in RRC CONNECTED state [RAN2].</a:t>
                      </a:r>
                    </a:p>
                    <a:p>
                      <a:pPr marL="91440" lvl="0" hangingPunct="0"/>
                      <a:endParaRPr lang="en-GB" altLang="zh-CN" sz="1000" dirty="0" smtClean="0">
                        <a:solidFill>
                          <a:schemeClr val="tx1"/>
                        </a:solidFill>
                      </a:endParaRPr>
                    </a:p>
                    <a:p>
                      <a:pPr marL="91440" lvl="0" hangingPunct="0"/>
                      <a:r>
                        <a:rPr lang="en-GB" altLang="zh-CN" sz="1000" u="sng" dirty="0" smtClean="0">
                          <a:solidFill>
                            <a:schemeClr val="tx1"/>
                          </a:solidFill>
                        </a:rPr>
                        <a:t>The additional set of objectives (second priority) includes</a:t>
                      </a:r>
                      <a:r>
                        <a:rPr lang="en-GB" altLang="zh-CN" sz="1000" dirty="0" smtClean="0">
                          <a:solidFill>
                            <a:schemeClr val="tx1"/>
                          </a:solidFill>
                        </a:rPr>
                        <a:t>, in order of priority, and to be studied if time allows and specified if the complexity/cost vs. gain/benefit balance is deemed appropriate by RAN2</a:t>
                      </a:r>
                    </a:p>
                    <a:p>
                      <a:pPr marL="262890" lvl="0" indent="-171450" hangingPunct="0">
                        <a:buFont typeface="Arial" panose="020B0604020202020204" pitchFamily="34" charset="0"/>
                        <a:buChar char="•"/>
                      </a:pPr>
                      <a:r>
                        <a:rPr lang="en-GB" altLang="zh-CN" sz="1000" dirty="0" smtClean="0">
                          <a:solidFill>
                            <a:schemeClr val="tx1"/>
                          </a:solidFill>
                        </a:rPr>
                        <a:t>Specify RAN basic functions to enable the reception of Point to Multipoint transmissions by UEs in RRC_IDLE/ RRC_INACTIVE states, without the constraint that the UE received the configuration of the PTM bearer carrying the Broadcast/Multicast service while in RRC CONNECTED state. [RAN1, RAN2, RAN3]</a:t>
                      </a:r>
                    </a:p>
                  </a:txBody>
                  <a:tcPr marL="2326" marR="2326" marT="2326" marB="0" anchor="ctr"/>
                </a:tc>
              </a:tr>
              <a:tr h="2538657">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u="none" strike="noStrike" kern="1200" dirty="0" smtClean="0">
                          <a:effectLst/>
                        </a:rPr>
                        <a:t>MR-DC</a:t>
                      </a:r>
                      <a:r>
                        <a:rPr lang="fr-FR" altLang="zh-CN" sz="1000" u="none" strike="noStrike" kern="1200" baseline="0" dirty="0" smtClean="0">
                          <a:effectLst/>
                        </a:rPr>
                        <a:t> </a:t>
                      </a:r>
                      <a:r>
                        <a:rPr lang="fr-FR" altLang="zh-CN" sz="1000" u="none" strike="noStrike" kern="1200" baseline="0" dirty="0" err="1" smtClean="0">
                          <a:effectLst/>
                        </a:rPr>
                        <a:t>enhancements</a:t>
                      </a:r>
                      <a:endParaRPr lang="fr-FR" altLang="zh-CN" sz="1000" b="0" i="0" u="none" strike="noStrike" kern="1200" dirty="0" smtClean="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u="none" strike="noStrike" kern="1200" dirty="0" smtClean="0">
                          <a:solidFill>
                            <a:schemeClr val="tx1"/>
                          </a:solidFill>
                          <a:effectLst/>
                        </a:rPr>
                        <a:t>Plan for </a:t>
                      </a:r>
                      <a:r>
                        <a:rPr lang="fr-FR" altLang="zh-CN" sz="1000" u="none" strike="noStrike" kern="1200" dirty="0" err="1" smtClean="0">
                          <a:solidFill>
                            <a:schemeClr val="tx1"/>
                          </a:solidFill>
                          <a:effectLst/>
                        </a:rPr>
                        <a:t>better</a:t>
                      </a:r>
                      <a:r>
                        <a:rPr lang="fr-FR" altLang="zh-CN" sz="1000" u="none" strike="noStrike" kern="1200" dirty="0" smtClean="0">
                          <a:solidFill>
                            <a:schemeClr val="tx1"/>
                          </a:solidFill>
                          <a:effectLst/>
                        </a:rPr>
                        <a:t> </a:t>
                      </a:r>
                      <a:r>
                        <a:rPr lang="fr-FR" altLang="zh-CN" sz="1000" u="none" strike="noStrike" kern="1200" dirty="0" err="1" smtClean="0">
                          <a:solidFill>
                            <a:schemeClr val="tx1"/>
                          </a:solidFill>
                          <a:effectLst/>
                        </a:rPr>
                        <a:t>mobility</a:t>
                      </a:r>
                      <a:r>
                        <a:rPr lang="fr-FR" altLang="zh-CN" sz="1000" u="none" strike="noStrike" kern="1200" dirty="0" smtClean="0">
                          <a:solidFill>
                            <a:schemeClr val="tx1"/>
                          </a:solidFill>
                          <a:effectLst/>
                        </a:rPr>
                        <a:t> in </a:t>
                      </a:r>
                      <a:r>
                        <a:rPr lang="fr-FR" altLang="zh-CN" sz="1000" u="none" strike="noStrike" kern="1200" baseline="0" dirty="0" smtClean="0">
                          <a:solidFill>
                            <a:schemeClr val="tx1"/>
                          </a:solidFill>
                          <a:effectLst/>
                        </a:rPr>
                        <a:t>networks </a:t>
                      </a:r>
                      <a:r>
                        <a:rPr lang="fr-FR" altLang="zh-CN" sz="1000" u="none" strike="noStrike" kern="1200" baseline="0" dirty="0" err="1" smtClean="0">
                          <a:solidFill>
                            <a:schemeClr val="tx1"/>
                          </a:solidFill>
                          <a:effectLst/>
                        </a:rPr>
                        <a:t>mixing</a:t>
                      </a:r>
                      <a:r>
                        <a:rPr lang="fr-FR" altLang="zh-CN" sz="1000" u="none" strike="noStrike" kern="1200" baseline="0" dirty="0" smtClean="0">
                          <a:solidFill>
                            <a:schemeClr val="tx1"/>
                          </a:solidFill>
                          <a:effectLst/>
                        </a:rPr>
                        <a:t> </a:t>
                      </a:r>
                      <a:r>
                        <a:rPr lang="fr-FR" altLang="zh-CN" sz="1000" u="none" strike="noStrike" kern="1200" baseline="0" dirty="0" err="1" smtClean="0">
                          <a:solidFill>
                            <a:schemeClr val="tx1"/>
                          </a:solidFill>
                          <a:effectLst/>
                        </a:rPr>
                        <a:t>operation</a:t>
                      </a:r>
                      <a:r>
                        <a:rPr lang="fr-FR" altLang="zh-CN" sz="1000" u="none" strike="noStrike" kern="1200" baseline="0" dirty="0" smtClean="0">
                          <a:solidFill>
                            <a:schemeClr val="tx1"/>
                          </a:solidFill>
                          <a:effectLst/>
                        </a:rPr>
                        <a:t> of SA and NSA</a:t>
                      </a:r>
                      <a:endParaRPr lang="fr-FR" altLang="zh-CN" sz="1000" b="0" i="0" u="none" strike="noStrike" kern="1200" dirty="0" smtClean="0">
                        <a:solidFill>
                          <a:schemeClr val="tx1"/>
                        </a:solidFill>
                        <a:effectLst/>
                        <a:latin typeface="+mn-lt"/>
                        <a:ea typeface="宋体" panose="02010600030101010101" pitchFamily="2" charset="-122"/>
                        <a:cs typeface="+mn-cs"/>
                      </a:endParaRPr>
                    </a:p>
                    <a:p>
                      <a:pPr marL="91440" marR="0" lvl="0" indent="0" algn="l" defTabSz="914400" rtl="0" eaLnBrk="1" fontAlgn="ctr" latinLnBrk="0" hangingPunct="1">
                        <a:lnSpc>
                          <a:spcPct val="100000"/>
                        </a:lnSpc>
                        <a:spcBef>
                          <a:spcPts val="0"/>
                        </a:spcBef>
                        <a:spcAft>
                          <a:spcPts val="0"/>
                        </a:spcAft>
                        <a:buClrTx/>
                        <a:buSzTx/>
                        <a:buFontTx/>
                        <a:buNone/>
                        <a:tabLst/>
                        <a:defRPr/>
                      </a:pPr>
                      <a:endParaRPr lang="en-US" altLang="zh-CN" sz="1000" u="none" strike="noStrike" kern="1200" dirty="0" smtClean="0">
                        <a:solidFill>
                          <a:schemeClr val="tx1"/>
                        </a:solidFill>
                        <a:effectLst/>
                        <a:latin typeface="+mn-lt"/>
                        <a:ea typeface="+mn-ea"/>
                        <a:cs typeface="+mn-cs"/>
                      </a:endParaRP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solidFill>
                            <a:schemeClr val="tx1"/>
                          </a:solidFill>
                          <a:effectLst/>
                          <a:latin typeface="+mn-lt"/>
                          <a:ea typeface="+mn-ea"/>
                          <a:cs typeface="+mn-cs"/>
                        </a:rPr>
                        <a:t>Objectives:</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b="0" u="none" strike="noStrike" kern="1200" dirty="0" smtClean="0">
                          <a:solidFill>
                            <a:schemeClr val="tx1"/>
                          </a:solidFill>
                          <a:effectLst/>
                          <a:latin typeface="+mn-lt"/>
                          <a:ea typeface="+mn-ea"/>
                          <a:cs typeface="+mn-cs"/>
                        </a:rPr>
                        <a:t>ISSUE1: </a:t>
                      </a:r>
                      <a:r>
                        <a:rPr lang="en-US" altLang="zh-CN" sz="1000" b="0" u="none" strike="noStrike" kern="1200" dirty="0" smtClean="0">
                          <a:solidFill>
                            <a:schemeClr val="tx1"/>
                          </a:solidFill>
                          <a:effectLst/>
                          <a:latin typeface="+mn-lt"/>
                          <a:ea typeface="+mn-ea"/>
                          <a:cs typeface="+mn-cs"/>
                        </a:rPr>
                        <a:t>one-step handover from NR SA to NSA (already</a:t>
                      </a:r>
                      <a:r>
                        <a:rPr lang="en-US" altLang="zh-CN" sz="1000" b="0" u="none" strike="noStrike" kern="1200" baseline="0" dirty="0" smtClean="0">
                          <a:solidFill>
                            <a:schemeClr val="tx1"/>
                          </a:solidFill>
                          <a:effectLst/>
                          <a:latin typeface="+mn-lt"/>
                          <a:ea typeface="+mn-ea"/>
                          <a:cs typeface="+mn-cs"/>
                        </a:rPr>
                        <a:t> in Rel-16), t</a:t>
                      </a:r>
                      <a:r>
                        <a:rPr lang="en-GB" altLang="zh-CN" sz="1000" b="0" u="none" strike="noStrike" kern="1200" dirty="0" smtClean="0">
                          <a:solidFill>
                            <a:schemeClr val="tx1"/>
                          </a:solidFill>
                          <a:effectLst/>
                          <a:latin typeface="+mn-lt"/>
                          <a:ea typeface="+mn-ea"/>
                          <a:cs typeface="+mn-cs"/>
                        </a:rPr>
                        <a:t>o support lossless inter-system HO between NR and LTE/EN-DC in Rel-17</a:t>
                      </a:r>
                      <a:endParaRPr lang="en-US" altLang="zh-CN" sz="1000" b="0" u="none" strike="noStrike" kern="1200" dirty="0" smtClean="0">
                        <a:solidFill>
                          <a:schemeClr val="tx1"/>
                        </a:solidFill>
                        <a:effectLst/>
                        <a:latin typeface="+mn-lt"/>
                        <a:ea typeface="+mn-ea"/>
                        <a:cs typeface="+mn-cs"/>
                      </a:endParaRP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u="none" strike="noStrike" kern="1200" dirty="0" smtClean="0">
                          <a:solidFill>
                            <a:schemeClr val="tx1"/>
                          </a:solidFill>
                          <a:effectLst/>
                          <a:latin typeface="+mn-lt"/>
                          <a:ea typeface="+mn-ea"/>
                          <a:cs typeface="+mn-cs"/>
                        </a:rPr>
                        <a:t>ISSUE2: </a:t>
                      </a:r>
                      <a:r>
                        <a:rPr lang="en-US" altLang="zh-CN" sz="1000" u="none" strike="noStrike" kern="1200" dirty="0" smtClean="0">
                          <a:solidFill>
                            <a:schemeClr val="tx1"/>
                          </a:solidFill>
                          <a:effectLst/>
                          <a:latin typeface="+mn-lt"/>
                          <a:ea typeface="+mn-ea"/>
                          <a:cs typeface="+mn-cs"/>
                        </a:rPr>
                        <a:t>0ms change for SN in NSA deployment, t</a:t>
                      </a:r>
                      <a:r>
                        <a:rPr lang="en-GB" altLang="zh-CN" sz="1000" u="none" strike="noStrike" kern="1200" dirty="0" smtClean="0">
                          <a:solidFill>
                            <a:schemeClr val="tx1"/>
                          </a:solidFill>
                          <a:effectLst/>
                          <a:latin typeface="+mn-lt"/>
                          <a:ea typeface="+mn-ea"/>
                          <a:cs typeface="+mn-cs"/>
                        </a:rPr>
                        <a:t>o support 0ms SN change in NSA deployment in Rel-17 by taking UE</a:t>
                      </a:r>
                      <a:r>
                        <a:rPr lang="en-GB" altLang="zh-CN" sz="1000" u="none" strike="noStrike" kern="1200" baseline="0" dirty="0" smtClean="0">
                          <a:solidFill>
                            <a:schemeClr val="tx1"/>
                          </a:solidFill>
                          <a:effectLst/>
                          <a:latin typeface="+mn-lt"/>
                          <a:ea typeface="+mn-ea"/>
                          <a:cs typeface="+mn-cs"/>
                        </a:rPr>
                        <a:t> complexity into account</a:t>
                      </a:r>
                      <a:endParaRPr lang="en-GB" altLang="zh-CN" sz="1000" u="none" strike="noStrike" kern="1200" dirty="0" smtClean="0">
                        <a:solidFill>
                          <a:schemeClr val="tx1"/>
                        </a:solidFill>
                        <a:effectLst/>
                        <a:latin typeface="+mn-lt"/>
                        <a:ea typeface="+mn-ea"/>
                        <a:cs typeface="+mn-cs"/>
                      </a:endParaRP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u="none" strike="noStrike" kern="1200" dirty="0" smtClean="0">
                          <a:solidFill>
                            <a:schemeClr val="tx1"/>
                          </a:solidFill>
                          <a:effectLst/>
                          <a:latin typeface="+mn-lt"/>
                          <a:ea typeface="+mn-ea"/>
                          <a:cs typeface="+mn-cs"/>
                        </a:rPr>
                        <a:t>ISSUE3: </a:t>
                      </a:r>
                      <a:r>
                        <a:rPr lang="en-US" altLang="zh-CN" sz="1000" u="none" strike="noStrike" kern="1200" dirty="0" smtClean="0">
                          <a:solidFill>
                            <a:schemeClr val="tx1"/>
                          </a:solidFill>
                          <a:effectLst/>
                          <a:latin typeface="+mn-lt"/>
                          <a:ea typeface="+mn-ea"/>
                          <a:cs typeface="+mn-cs"/>
                        </a:rPr>
                        <a:t>0ms handover between EN-DC cells,</a:t>
                      </a:r>
                      <a:r>
                        <a:rPr lang="en-US" altLang="zh-CN" sz="1000" u="none" strike="noStrike" kern="1200" baseline="0" dirty="0" smtClean="0">
                          <a:solidFill>
                            <a:schemeClr val="tx1"/>
                          </a:solidFill>
                          <a:effectLst/>
                          <a:latin typeface="+mn-lt"/>
                          <a:ea typeface="+mn-ea"/>
                          <a:cs typeface="+mn-cs"/>
                        </a:rPr>
                        <a:t> t</a:t>
                      </a:r>
                      <a:r>
                        <a:rPr lang="en-GB" altLang="zh-CN" sz="1000" u="none" strike="noStrike" kern="1200" dirty="0" smtClean="0">
                          <a:solidFill>
                            <a:schemeClr val="tx1"/>
                          </a:solidFill>
                          <a:effectLst/>
                          <a:latin typeface="+mn-lt"/>
                          <a:ea typeface="+mn-ea"/>
                          <a:cs typeface="+mn-cs"/>
                        </a:rPr>
                        <a:t>o support 0ms HO between EN-DC cells in Rel-17 by taking UE</a:t>
                      </a:r>
                      <a:r>
                        <a:rPr lang="en-GB" altLang="zh-CN" sz="1000" u="none" strike="noStrike" kern="1200" baseline="0" dirty="0" smtClean="0">
                          <a:solidFill>
                            <a:schemeClr val="tx1"/>
                          </a:solidFill>
                          <a:effectLst/>
                          <a:latin typeface="+mn-lt"/>
                          <a:ea typeface="+mn-ea"/>
                          <a:cs typeface="+mn-cs"/>
                        </a:rPr>
                        <a:t> complexity into account</a:t>
                      </a:r>
                      <a:endParaRPr lang="en-GB" altLang="zh-CN" sz="1000" u="none" strike="noStrike" kern="1200" dirty="0" smtClean="0">
                        <a:solidFill>
                          <a:schemeClr val="tx1"/>
                        </a:solidFill>
                        <a:effectLst/>
                        <a:latin typeface="+mn-lt"/>
                        <a:ea typeface="+mn-ea"/>
                        <a:cs typeface="+mn-cs"/>
                      </a:endParaRP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u="none" strike="noStrike" kern="1200" dirty="0" smtClean="0">
                          <a:solidFill>
                            <a:schemeClr val="tx1"/>
                          </a:solidFill>
                          <a:effectLst/>
                          <a:latin typeface="+mn-lt"/>
                          <a:ea typeface="+mn-ea"/>
                          <a:cs typeface="+mn-cs"/>
                        </a:rPr>
                        <a:t>ISSUE4: </a:t>
                      </a:r>
                      <a:r>
                        <a:rPr lang="en-US" altLang="zh-CN" sz="1000" u="none" strike="noStrike" kern="1200" dirty="0" smtClean="0">
                          <a:solidFill>
                            <a:schemeClr val="tx1"/>
                          </a:solidFill>
                          <a:effectLst/>
                          <a:latin typeface="+mn-lt"/>
                          <a:ea typeface="+mn-ea"/>
                          <a:cs typeface="+mn-cs"/>
                        </a:rPr>
                        <a:t>fast (de)activation for SN/</a:t>
                      </a:r>
                      <a:r>
                        <a:rPr lang="en-US" altLang="zh-CN" sz="1000" u="none" strike="noStrike" kern="1200" dirty="0" err="1" smtClean="0">
                          <a:solidFill>
                            <a:schemeClr val="tx1"/>
                          </a:solidFill>
                          <a:effectLst/>
                          <a:latin typeface="+mn-lt"/>
                          <a:ea typeface="+mn-ea"/>
                          <a:cs typeface="+mn-cs"/>
                        </a:rPr>
                        <a:t>Scell</a:t>
                      </a:r>
                      <a:r>
                        <a:rPr lang="en-US" altLang="zh-CN" sz="1000" u="none" strike="noStrike" kern="1200" dirty="0" smtClean="0">
                          <a:solidFill>
                            <a:schemeClr val="tx1"/>
                          </a:solidFill>
                          <a:effectLst/>
                          <a:latin typeface="+mn-lt"/>
                          <a:ea typeface="+mn-ea"/>
                          <a:cs typeface="+mn-cs"/>
                        </a:rPr>
                        <a:t> (if</a:t>
                      </a:r>
                      <a:r>
                        <a:rPr lang="en-US" altLang="zh-CN" sz="1000" u="none" strike="noStrike" kern="1200" baseline="0" dirty="0" smtClean="0">
                          <a:solidFill>
                            <a:schemeClr val="tx1"/>
                          </a:solidFill>
                          <a:effectLst/>
                          <a:latin typeface="+mn-lt"/>
                          <a:ea typeface="+mn-ea"/>
                          <a:cs typeface="+mn-cs"/>
                        </a:rPr>
                        <a:t> not in Rel-16)</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u="none" strike="noStrike" kern="1200" dirty="0" smtClean="0">
                          <a:solidFill>
                            <a:schemeClr val="tx1"/>
                          </a:solidFill>
                          <a:effectLst/>
                          <a:latin typeface="+mn-lt"/>
                          <a:ea typeface="+mn-ea"/>
                          <a:cs typeface="+mn-cs"/>
                        </a:rPr>
                        <a:t>FR2 mobility improvement</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u="none" strike="noStrike" kern="1200" dirty="0" smtClean="0">
                          <a:solidFill>
                            <a:schemeClr val="tx1"/>
                          </a:solidFill>
                          <a:effectLst/>
                          <a:latin typeface="+mn-lt"/>
                          <a:ea typeface="+mn-ea"/>
                          <a:cs typeface="+mn-cs"/>
                        </a:rPr>
                        <a:t>Conditional</a:t>
                      </a:r>
                      <a:r>
                        <a:rPr lang="en-GB" altLang="zh-CN" sz="1000" u="none" strike="noStrike" kern="1200" baseline="0" dirty="0" smtClean="0">
                          <a:solidFill>
                            <a:schemeClr val="tx1"/>
                          </a:solidFill>
                          <a:effectLst/>
                          <a:latin typeface="+mn-lt"/>
                          <a:ea typeface="+mn-ea"/>
                          <a:cs typeface="+mn-cs"/>
                        </a:rPr>
                        <a:t> </a:t>
                      </a:r>
                      <a:r>
                        <a:rPr lang="en-GB" altLang="zh-CN" sz="1000" u="none" strike="noStrike" kern="1200" baseline="0" dirty="0" err="1" smtClean="0">
                          <a:solidFill>
                            <a:schemeClr val="tx1"/>
                          </a:solidFill>
                          <a:effectLst/>
                          <a:latin typeface="+mn-lt"/>
                          <a:ea typeface="+mn-ea"/>
                          <a:cs typeface="+mn-cs"/>
                        </a:rPr>
                        <a:t>PSCell</a:t>
                      </a:r>
                      <a:r>
                        <a:rPr lang="en-GB" altLang="zh-CN" sz="1000" u="none" strike="noStrike" kern="1200" baseline="0" dirty="0" smtClean="0">
                          <a:solidFill>
                            <a:schemeClr val="tx1"/>
                          </a:solidFill>
                          <a:effectLst/>
                          <a:latin typeface="+mn-lt"/>
                          <a:ea typeface="+mn-ea"/>
                          <a:cs typeface="+mn-cs"/>
                        </a:rPr>
                        <a:t> change/addition (potential leftover from Rel-16)</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lang="en-US" altLang="zh-CN" sz="1000" u="none" strike="noStrike" kern="1200" baseline="0" dirty="0" smtClean="0">
                        <a:solidFill>
                          <a:schemeClr val="tx1"/>
                        </a:solidFill>
                        <a:effectLst/>
                        <a:latin typeface="+mn-lt"/>
                        <a:ea typeface="+mn-ea"/>
                        <a:cs typeface="+mn-cs"/>
                      </a:endParaRPr>
                    </a:p>
                    <a:p>
                      <a:pPr marL="91440" marR="0" lvl="0"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en-GB" altLang="zh-CN" sz="1000" u="none" strike="noStrike" kern="1200" dirty="0" smtClean="0">
                          <a:solidFill>
                            <a:schemeClr val="tx1"/>
                          </a:solidFill>
                          <a:effectLst/>
                          <a:latin typeface="+mn-lt"/>
                          <a:ea typeface="+mn-ea"/>
                          <a:cs typeface="+mn-cs"/>
                        </a:rPr>
                        <a:t>Additional objectives requires a</a:t>
                      </a:r>
                      <a:r>
                        <a:rPr lang="en-GB" altLang="zh-CN" sz="1000" u="none" strike="noStrike" kern="1200" baseline="0" dirty="0" smtClean="0">
                          <a:solidFill>
                            <a:schemeClr val="tx1"/>
                          </a:solidFill>
                          <a:effectLst/>
                          <a:latin typeface="+mn-lt"/>
                          <a:ea typeface="+mn-ea"/>
                          <a:cs typeface="+mn-cs"/>
                        </a:rPr>
                        <a:t> reasonable scoping due to various views from companies</a:t>
                      </a:r>
                      <a:r>
                        <a:rPr lang="en-GB" altLang="zh-CN" sz="1000" u="none" strike="noStrike" kern="1200" dirty="0" smtClean="0">
                          <a:solidFill>
                            <a:schemeClr val="tx1"/>
                          </a:solidFill>
                          <a:effectLst/>
                          <a:latin typeface="+mn-lt"/>
                          <a:ea typeface="+mn-ea"/>
                          <a:cs typeface="+mn-cs"/>
                        </a:rPr>
                        <a:t>:</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u="none" strike="noStrike" kern="1200" dirty="0" smtClean="0">
                          <a:solidFill>
                            <a:schemeClr val="tx1"/>
                          </a:solidFill>
                          <a:effectLst/>
                          <a:latin typeface="+mn-lt"/>
                          <a:ea typeface="+mn-ea"/>
                          <a:cs typeface="+mn-cs"/>
                        </a:rPr>
                        <a:t>Reduced interruption for inter-MN handover without SN change in MR-DC</a:t>
                      </a:r>
                      <a:r>
                        <a:rPr lang="en-US" altLang="zh-CN" sz="1000" u="none" strike="noStrike" kern="1200" baseline="0" dirty="0" smtClean="0">
                          <a:solidFill>
                            <a:schemeClr val="tx1"/>
                          </a:solidFill>
                          <a:effectLst/>
                          <a:latin typeface="+mn-lt"/>
                          <a:ea typeface="+mn-ea"/>
                          <a:cs typeface="+mn-cs"/>
                        </a:rPr>
                        <a:t> (maintain SN link during inter-MN HO with SN change)</a:t>
                      </a:r>
                      <a:endParaRPr lang="en-GB" altLang="zh-CN" sz="1000" u="none" strike="noStrike" kern="1200" dirty="0" smtClean="0">
                        <a:solidFill>
                          <a:schemeClr val="tx1"/>
                        </a:solidFill>
                        <a:effectLst/>
                        <a:latin typeface="+mn-lt"/>
                        <a:ea typeface="+mn-ea"/>
                        <a:cs typeface="+mn-cs"/>
                      </a:endParaRP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altLang="zh-CN" sz="1000" u="none" strike="noStrike" kern="1200" dirty="0" smtClean="0">
                          <a:solidFill>
                            <a:schemeClr val="tx1"/>
                          </a:solidFill>
                          <a:effectLst/>
                          <a:latin typeface="+mn-lt"/>
                          <a:ea typeface="+mn-ea"/>
                          <a:cs typeface="+mn-cs"/>
                        </a:rPr>
                        <a:t>Common </a:t>
                      </a:r>
                      <a:r>
                        <a:rPr lang="en-US" altLang="zh-CN" sz="1000" u="none" strike="noStrike" kern="1200" dirty="0" err="1" smtClean="0">
                          <a:solidFill>
                            <a:schemeClr val="tx1"/>
                          </a:solidFill>
                          <a:effectLst/>
                          <a:latin typeface="+mn-lt"/>
                          <a:ea typeface="+mn-ea"/>
                          <a:cs typeface="+mn-cs"/>
                        </a:rPr>
                        <a:t>SCell</a:t>
                      </a:r>
                      <a:r>
                        <a:rPr lang="en-US" altLang="zh-CN" sz="1000" u="none" strike="noStrike" kern="1200" dirty="0" smtClean="0">
                          <a:solidFill>
                            <a:schemeClr val="tx1"/>
                          </a:solidFill>
                          <a:effectLst/>
                          <a:latin typeface="+mn-lt"/>
                          <a:ea typeface="+mn-ea"/>
                          <a:cs typeface="+mn-cs"/>
                        </a:rPr>
                        <a:t> configuration for NR MCG and SCG</a:t>
                      </a:r>
                      <a:r>
                        <a:rPr lang="en-US" altLang="zh-CN" sz="1000" u="none" strike="noStrike" kern="1200" baseline="0" dirty="0" smtClean="0">
                          <a:solidFill>
                            <a:schemeClr val="tx1"/>
                          </a:solidFill>
                          <a:effectLst/>
                          <a:latin typeface="+mn-lt"/>
                          <a:ea typeface="+mn-ea"/>
                          <a:cs typeface="+mn-cs"/>
                        </a:rPr>
                        <a:t> (for reduction of configuration signaling overhead)</a:t>
                      </a:r>
                      <a:endParaRPr lang="en-US" altLang="zh-CN" sz="1000" u="none" strike="noStrike" kern="1200" dirty="0" smtClean="0">
                        <a:solidFill>
                          <a:schemeClr val="tx1"/>
                        </a:solidFill>
                        <a:effectLst/>
                        <a:latin typeface="+mn-lt"/>
                        <a:ea typeface="+mn-ea"/>
                        <a:cs typeface="+mn-cs"/>
                      </a:endParaRP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altLang="zh-CN" sz="1000" u="none" strike="noStrike" kern="1200" dirty="0" smtClean="0">
                          <a:solidFill>
                            <a:schemeClr val="tx1"/>
                          </a:solidFill>
                          <a:effectLst/>
                          <a:latin typeface="+mn-lt"/>
                          <a:ea typeface="+mn-ea"/>
                          <a:cs typeface="+mn-cs"/>
                        </a:rPr>
                        <a:t>MCG failure recovery improvement to support more failure types.</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altLang="zh-CN" sz="1000" u="none" strike="noStrike" kern="1200" dirty="0" err="1" smtClean="0">
                          <a:solidFill>
                            <a:schemeClr val="tx1"/>
                          </a:solidFill>
                          <a:effectLst/>
                          <a:latin typeface="+mn-lt"/>
                          <a:ea typeface="+mn-ea"/>
                          <a:cs typeface="+mn-cs"/>
                        </a:rPr>
                        <a:t>SCell</a:t>
                      </a:r>
                      <a:r>
                        <a:rPr lang="en-GB" altLang="zh-CN" sz="1000" u="none" strike="noStrike" kern="1200" dirty="0" smtClean="0">
                          <a:solidFill>
                            <a:schemeClr val="tx1"/>
                          </a:solidFill>
                          <a:effectLst/>
                          <a:latin typeface="+mn-lt"/>
                          <a:ea typeface="+mn-ea"/>
                          <a:cs typeface="+mn-cs"/>
                        </a:rPr>
                        <a:t> handling for DAPS (Dual Active Protocol Stack), with impact to RAN4</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altLang="zh-CN" sz="1000" u="none" strike="noStrike" kern="1200" dirty="0" smtClean="0">
                          <a:solidFill>
                            <a:schemeClr val="tx1"/>
                          </a:solidFill>
                          <a:effectLst/>
                          <a:latin typeface="+mn-lt"/>
                          <a:ea typeface="+mn-ea"/>
                          <a:cs typeface="+mn-cs"/>
                        </a:rPr>
                        <a:t>Combination of DAPS and CHO (conditional handover) </a:t>
                      </a:r>
                    </a:p>
                  </a:txBody>
                  <a:tcPr marL="2326" marR="2326" marT="2326" marB="0" anchor="ctr"/>
                </a:tc>
              </a:tr>
            </a:tbl>
          </a:graphicData>
        </a:graphic>
      </p:graphicFrame>
    </p:spTree>
    <p:extLst>
      <p:ext uri="{BB962C8B-B14F-4D97-AF65-F5344CB8AC3E}">
        <p14:creationId xmlns:p14="http://schemas.microsoft.com/office/powerpoint/2010/main" val="7749537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52277039"/>
              </p:ext>
            </p:extLst>
          </p:nvPr>
        </p:nvGraphicFramePr>
        <p:xfrm>
          <a:off x="726956" y="495323"/>
          <a:ext cx="11125987" cy="5489753"/>
        </p:xfrm>
        <a:graphic>
          <a:graphicData uri="http://schemas.openxmlformats.org/drawingml/2006/table">
            <a:tbl>
              <a:tblPr firstRow="1" bandRow="1">
                <a:tableStyleId>{C4B1156A-380E-4F78-BDF5-A606A8083BF9}</a:tableStyleId>
              </a:tblPr>
              <a:tblGrid>
                <a:gridCol w="1611061"/>
                <a:gridCol w="9514926"/>
              </a:tblGrid>
              <a:tr h="437829">
                <a:tc>
                  <a:txBody>
                    <a:bodyPr/>
                    <a:lstStyle/>
                    <a:p>
                      <a:pPr algn="ctr" fontAlgn="ctr"/>
                      <a:r>
                        <a:rPr lang="fr-FR" sz="1000" u="none" strike="noStrike" dirty="0" err="1">
                          <a:effectLst/>
                        </a:rPr>
                        <a:t>Topic</a:t>
                      </a:r>
                      <a:endParaRPr lang="fr-FR" sz="1000" b="0" i="0" u="none" strike="noStrike" dirty="0">
                        <a:solidFill>
                          <a:srgbClr val="000000"/>
                        </a:solidFill>
                        <a:effectLst/>
                        <a:latin typeface="+mj-lt"/>
                        <a:ea typeface="宋体" panose="02010600030101010101" pitchFamily="2" charset="-122"/>
                      </a:endParaRPr>
                    </a:p>
                  </a:txBody>
                  <a:tcPr marL="2326" marR="2326" marT="2326" marB="0" anchor="ctr"/>
                </a:tc>
                <a:tc>
                  <a:txBody>
                    <a:bodyPr/>
                    <a:lstStyle/>
                    <a:p>
                      <a:pPr algn="ctr" fontAlgn="ctr"/>
                      <a:r>
                        <a:rPr lang="fr-FR" sz="1000" u="none" strike="noStrike" dirty="0" err="1" smtClean="0">
                          <a:effectLst/>
                        </a:rPr>
                        <a:t>Proposed</a:t>
                      </a:r>
                      <a:r>
                        <a:rPr lang="fr-FR" sz="1000" u="none" strike="noStrike" dirty="0" smtClean="0">
                          <a:effectLst/>
                        </a:rPr>
                        <a:t> Scope</a:t>
                      </a:r>
                      <a:endParaRPr lang="fr-FR" sz="1000" u="none" strike="noStrike" dirty="0">
                        <a:effectLst/>
                        <a:latin typeface="+mj-lt"/>
                      </a:endParaRPr>
                    </a:p>
                  </a:txBody>
                  <a:tcPr marL="2326" marR="2326" marT="2326" marB="0" anchor="ctr"/>
                </a:tc>
              </a:tr>
              <a:tr h="1279194">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u="none" strike="noStrike" kern="1200" dirty="0" err="1" smtClean="0">
                          <a:effectLst/>
                        </a:rPr>
                        <a:t>Positioning</a:t>
                      </a:r>
                      <a:r>
                        <a:rPr lang="fr-FR" altLang="zh-CN" sz="1000" u="none" strike="noStrike" kern="1200" dirty="0" smtClean="0">
                          <a:effectLst/>
                        </a:rPr>
                        <a:t> </a:t>
                      </a:r>
                      <a:r>
                        <a:rPr lang="fr-FR" altLang="zh-CN" sz="1000" u="none" strike="noStrike" kern="1200" dirty="0" err="1" smtClean="0">
                          <a:effectLst/>
                        </a:rPr>
                        <a:t>enhancements</a:t>
                      </a:r>
                      <a:endParaRPr lang="fr-FR" altLang="zh-CN" sz="1000" b="0" i="0" u="none" strike="noStrike" kern="1200" dirty="0" smtClean="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algn="l" defTabSz="914400" rtl="0" eaLnBrk="1" fontAlgn="ctr" latinLnBrk="0" hangingPunct="1"/>
                      <a:r>
                        <a:rPr lang="en-US" altLang="zh-CN" sz="1000" u="none" strike="noStrike" kern="1200" dirty="0" smtClean="0">
                          <a:solidFill>
                            <a:schemeClr val="dk1"/>
                          </a:solidFill>
                          <a:effectLst/>
                          <a:latin typeface="+mn-lt"/>
                          <a:ea typeface="+mn-ea"/>
                          <a:cs typeface="+mn-cs"/>
                        </a:rPr>
                        <a:t>Specify enhancements to positioning techniques targeting</a:t>
                      </a:r>
                      <a:r>
                        <a:rPr lang="en-US" altLang="zh-CN" sz="1000" u="none" strike="noStrike" kern="1200" baseline="0" dirty="0" smtClean="0">
                          <a:solidFill>
                            <a:schemeClr val="dk1"/>
                          </a:solidFill>
                          <a:effectLst/>
                          <a:latin typeface="+mn-lt"/>
                          <a:ea typeface="+mn-ea"/>
                          <a:cs typeface="+mn-cs"/>
                        </a:rPr>
                        <a:t> the following requirements (may require prioritization among scenarios):</a:t>
                      </a:r>
                      <a:endParaRPr lang="en-US" altLang="zh-CN" sz="1000" u="none" strike="noStrike" kern="1200" dirty="0" smtClean="0">
                        <a:solidFill>
                          <a:schemeClr val="dk1"/>
                        </a:solidFill>
                        <a:effectLst/>
                        <a:latin typeface="+mn-lt"/>
                        <a:ea typeface="+mn-ea"/>
                        <a:cs typeface="+mn-cs"/>
                      </a:endParaRPr>
                    </a:p>
                    <a:p>
                      <a:pPr marL="320040" indent="-228600" algn="l" defTabSz="914400" rtl="0" eaLnBrk="1" fontAlgn="ctr" latinLnBrk="0" hangingPunct="1">
                        <a:buFont typeface="+mj-lt"/>
                        <a:buAutoNum type="arabicPeriod"/>
                      </a:pPr>
                      <a:r>
                        <a:rPr lang="en-US" altLang="zh-CN" sz="1000" u="none" strike="noStrike" kern="1200" dirty="0" smtClean="0">
                          <a:solidFill>
                            <a:schemeClr val="dk1"/>
                          </a:solidFill>
                          <a:effectLst/>
                          <a:latin typeface="+mn-lt"/>
                          <a:ea typeface="+mn-ea"/>
                          <a:cs typeface="+mn-cs"/>
                        </a:rPr>
                        <a:t>Industrial </a:t>
                      </a:r>
                      <a:r>
                        <a:rPr lang="en-US" altLang="zh-CN" sz="1000" u="none" strike="noStrike" kern="1200" dirty="0" err="1" smtClean="0">
                          <a:solidFill>
                            <a:schemeClr val="dk1"/>
                          </a:solidFill>
                          <a:effectLst/>
                          <a:latin typeface="+mn-lt"/>
                          <a:ea typeface="+mn-ea"/>
                          <a:cs typeface="+mn-cs"/>
                        </a:rPr>
                        <a:t>IoT</a:t>
                      </a:r>
                      <a:r>
                        <a:rPr lang="en-US" altLang="zh-CN" sz="1000" u="none" strike="noStrike" kern="1200" dirty="0" smtClean="0">
                          <a:solidFill>
                            <a:schemeClr val="dk1"/>
                          </a:solidFill>
                          <a:effectLst/>
                          <a:latin typeface="+mn-lt"/>
                          <a:ea typeface="+mn-ea"/>
                          <a:cs typeface="+mn-cs"/>
                        </a:rPr>
                        <a:t> environments: 0.5m@90% (Horizontal),</a:t>
                      </a:r>
                      <a:r>
                        <a:rPr lang="en-US" altLang="zh-CN" sz="1000" u="none" strike="noStrike" kern="1200" baseline="0" dirty="0" smtClean="0">
                          <a:solidFill>
                            <a:schemeClr val="dk1"/>
                          </a:solidFill>
                          <a:effectLst/>
                          <a:latin typeface="+mn-lt"/>
                          <a:ea typeface="+mn-ea"/>
                          <a:cs typeface="+mn-cs"/>
                        </a:rPr>
                        <a:t> </a:t>
                      </a:r>
                      <a:r>
                        <a:rPr lang="en-US" altLang="zh-CN" sz="1000" u="none" strike="noStrike" kern="1200" dirty="0" smtClean="0">
                          <a:solidFill>
                            <a:schemeClr val="dk1"/>
                          </a:solidFill>
                          <a:effectLst/>
                          <a:latin typeface="+mn-lt"/>
                          <a:ea typeface="+mn-ea"/>
                          <a:cs typeface="+mn-cs"/>
                        </a:rPr>
                        <a:t>2m@90% (Vertical)</a:t>
                      </a:r>
                    </a:p>
                    <a:p>
                      <a:pPr marL="320040" marR="0" lvl="0" indent="-228600" algn="l" defTabSz="914400" rtl="0" eaLnBrk="1" fontAlgn="ctr" latinLnBrk="0" hangingPunct="1">
                        <a:lnSpc>
                          <a:spcPct val="100000"/>
                        </a:lnSpc>
                        <a:spcBef>
                          <a:spcPts val="0"/>
                        </a:spcBef>
                        <a:spcAft>
                          <a:spcPts val="0"/>
                        </a:spcAft>
                        <a:buClrTx/>
                        <a:buSzTx/>
                        <a:buFont typeface="+mj-lt"/>
                        <a:buAutoNum type="arabicPeriod"/>
                        <a:tabLst/>
                        <a:defRPr/>
                      </a:pPr>
                      <a:r>
                        <a:rPr lang="en-US" altLang="zh-CN" sz="1000" u="none" strike="noStrike" kern="1200" dirty="0" err="1" smtClean="0">
                          <a:solidFill>
                            <a:schemeClr val="dk1"/>
                          </a:solidFill>
                          <a:effectLst/>
                          <a:latin typeface="+mn-lt"/>
                          <a:ea typeface="+mn-ea"/>
                          <a:cs typeface="+mn-cs"/>
                        </a:rPr>
                        <a:t>Sidelink</a:t>
                      </a:r>
                      <a:r>
                        <a:rPr lang="en-US" altLang="zh-CN" sz="1000" u="none" strike="noStrike" kern="1200" dirty="0" smtClean="0">
                          <a:solidFill>
                            <a:schemeClr val="dk1"/>
                          </a:solidFill>
                          <a:effectLst/>
                          <a:latin typeface="+mn-lt"/>
                          <a:ea typeface="+mn-ea"/>
                          <a:cs typeface="+mn-cs"/>
                        </a:rPr>
                        <a:t> relative positioning for V2X: relative lateral position 0.3m@90% and relative longitudinal position 0.5m@90%</a:t>
                      </a:r>
                    </a:p>
                    <a:p>
                      <a:pPr marL="320040" lvl="0" indent="-228600" algn="l" defTabSz="914400" rtl="0" eaLnBrk="1" fontAlgn="ctr" latinLnBrk="0" hangingPunct="1">
                        <a:buFont typeface="+mj-lt"/>
                        <a:buAutoNum type="arabicPeriod"/>
                      </a:pPr>
                      <a:r>
                        <a:rPr lang="zh-CN" altLang="zh-CN" sz="1000" u="none" strike="noStrike" kern="1200" dirty="0" smtClean="0">
                          <a:solidFill>
                            <a:schemeClr val="dk1"/>
                          </a:solidFill>
                          <a:effectLst/>
                          <a:latin typeface="+mn-lt"/>
                          <a:ea typeface="+mn-ea"/>
                          <a:cs typeface="+mn-cs"/>
                        </a:rPr>
                        <a:t>Outdoor scenario (UMi): 5m@80% (Horizonal), 2m@80% (Vertical)</a:t>
                      </a:r>
                    </a:p>
                    <a:p>
                      <a:pPr marL="320040" lvl="0" indent="-228600" algn="l" defTabSz="914400" rtl="0" eaLnBrk="1" fontAlgn="ctr" latinLnBrk="0" hangingPunct="1">
                        <a:buFont typeface="+mj-lt"/>
                        <a:buAutoNum type="arabicPeriod"/>
                      </a:pPr>
                      <a:r>
                        <a:rPr lang="zh-CN" altLang="zh-CN" sz="1000" u="none" strike="noStrike" kern="1200" dirty="0" smtClean="0">
                          <a:solidFill>
                            <a:schemeClr val="dk1"/>
                          </a:solidFill>
                          <a:effectLst/>
                          <a:latin typeface="+mn-lt"/>
                          <a:ea typeface="+mn-ea"/>
                          <a:cs typeface="+mn-cs"/>
                        </a:rPr>
                        <a:t>Indoor scenario (InH): 1m@80% (Horizonal), 2m@80% (Vertical) </a:t>
                      </a:r>
                    </a:p>
                  </a:txBody>
                  <a:tcPr marL="2326" marR="2326" marT="2326" marB="0" anchor="ctr"/>
                </a:tc>
              </a:tr>
              <a:tr h="2020176">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u="none" strike="noStrike" kern="1200" dirty="0" err="1" smtClean="0">
                          <a:solidFill>
                            <a:schemeClr val="tx1"/>
                          </a:solidFill>
                          <a:effectLst/>
                        </a:rPr>
                        <a:t>IIoT</a:t>
                      </a:r>
                      <a:r>
                        <a:rPr lang="fr-FR" altLang="zh-CN" sz="1000" u="none" strike="noStrike" kern="1200" dirty="0" smtClean="0">
                          <a:solidFill>
                            <a:schemeClr val="tx1"/>
                          </a:solidFill>
                          <a:effectLst/>
                        </a:rPr>
                        <a:t> &amp; URLLC</a:t>
                      </a:r>
                      <a:endParaRPr lang="fr-FR" altLang="zh-CN" sz="1000" b="0" i="0" u="none" strike="noStrike" kern="1200" dirty="0" smtClean="0">
                        <a:solidFill>
                          <a:schemeClr val="tx1"/>
                        </a:solidFill>
                        <a:effectLst/>
                        <a:latin typeface="+mj-lt"/>
                        <a:ea typeface="宋体" panose="02010600030101010101" pitchFamily="2" charset="-122"/>
                        <a:cs typeface="+mn-cs"/>
                      </a:endParaRPr>
                    </a:p>
                  </a:txBody>
                  <a:tcPr marL="2326" marR="2326" marT="2326" marB="0" anchor="ctr"/>
                </a:tc>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en-GB" altLang="zh-CN" sz="1000" b="0" dirty="0" smtClean="0"/>
                        <a:t>Enhancements for FR1 and FR2 for high data rate</a:t>
                      </a:r>
                      <a:r>
                        <a:rPr lang="fr-FR" altLang="zh-CN" sz="1000" b="0" i="0" u="none" strike="noStrike" kern="1200" dirty="0" smtClean="0">
                          <a:solidFill>
                            <a:srgbClr val="000000"/>
                          </a:solidFill>
                          <a:effectLst/>
                          <a:latin typeface="+mn-lt"/>
                          <a:ea typeface="宋体" panose="02010600030101010101" pitchFamily="2" charset="-122"/>
                          <a:cs typeface="+mn-cs"/>
                        </a:rPr>
                        <a:t>,</a:t>
                      </a:r>
                      <a:r>
                        <a:rPr lang="en-US" altLang="zh-CN" sz="1000" b="0" dirty="0" smtClean="0"/>
                        <a:t> enhancements for improving system availability and efficiency, </a:t>
                      </a:r>
                      <a:r>
                        <a:rPr lang="en-US" altLang="zh-CN" sz="1000" u="none" strike="noStrike" kern="1200" dirty="0" smtClean="0">
                          <a:effectLst/>
                        </a:rPr>
                        <a:t>TSC enhancement.</a:t>
                      </a: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effectLst/>
                        </a:rPr>
                        <a:t>No UE processing time reduction in Rel-17. No strong need for QoS enhancements for IIoT. No strong motivation to support</a:t>
                      </a:r>
                      <a:r>
                        <a:rPr lang="en-US" altLang="zh-CN" sz="1000" u="none" strike="noStrike" kern="1200" baseline="0" dirty="0" smtClean="0">
                          <a:effectLst/>
                        </a:rPr>
                        <a:t> URLLC/IIoT over NR unlicensed spectrum. </a:t>
                      </a:r>
                      <a:endParaRPr lang="en-US" altLang="zh-CN" sz="1000" b="0" dirty="0" smtClean="0"/>
                    </a:p>
                    <a:p>
                      <a:pPr marL="91440" marR="0" lvl="0" indent="0" algn="l" defTabSz="914400" rtl="0" eaLnBrk="1" fontAlgn="ctr" latinLnBrk="0" hangingPunct="1">
                        <a:lnSpc>
                          <a:spcPct val="100000"/>
                        </a:lnSpc>
                        <a:spcBef>
                          <a:spcPts val="0"/>
                        </a:spcBef>
                        <a:spcAft>
                          <a:spcPts val="0"/>
                        </a:spcAft>
                        <a:buClrTx/>
                        <a:buSzTx/>
                        <a:buFontTx/>
                        <a:buNone/>
                        <a:tabLst/>
                        <a:defRPr/>
                      </a:pPr>
                      <a:endParaRPr lang="en-US" altLang="zh-CN" sz="1000" b="0" dirty="0" smtClean="0"/>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b="0" dirty="0" smtClean="0"/>
                        <a:t>1. Study</a:t>
                      </a:r>
                      <a:r>
                        <a:rPr lang="en-US" altLang="zh-CN" sz="1000" b="0" baseline="0" dirty="0" smtClean="0"/>
                        <a:t> and specify required Physical layer enhancements [RAN1, RAN2]</a:t>
                      </a:r>
                      <a:endParaRPr lang="en-US" altLang="zh-CN" sz="1000" b="0" kern="1200" baseline="0" dirty="0" smtClean="0">
                        <a:solidFill>
                          <a:schemeClr val="dk1"/>
                        </a:solidFill>
                        <a:latin typeface="+mn-lt"/>
                        <a:ea typeface="+mn-ea"/>
                        <a:cs typeface="+mn-cs"/>
                      </a:endParaRPr>
                    </a:p>
                    <a:p>
                      <a:pPr marL="50400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altLang="zh-CN" sz="1000" u="none" strike="noStrike" kern="1200" baseline="0" dirty="0" smtClean="0">
                          <a:solidFill>
                            <a:schemeClr val="tx1"/>
                          </a:solidFill>
                          <a:effectLst/>
                          <a:latin typeface="+mn-lt"/>
                          <a:ea typeface="+mn-ea"/>
                          <a:cs typeface="+mn-cs"/>
                        </a:rPr>
                        <a:t>E</a:t>
                      </a:r>
                      <a:r>
                        <a:rPr lang="en-US" altLang="zh-CN" sz="1000" u="none" strike="noStrike" kern="1200" dirty="0" smtClean="0">
                          <a:solidFill>
                            <a:schemeClr val="tx1"/>
                          </a:solidFill>
                          <a:effectLst/>
                          <a:latin typeface="+mn-lt"/>
                          <a:ea typeface="+mn-ea"/>
                          <a:cs typeface="+mn-cs"/>
                        </a:rPr>
                        <a:t>nhanced MCS indication and/or UE feedback for a more adaptable MCS</a:t>
                      </a:r>
                      <a:r>
                        <a:rPr lang="en-US" altLang="zh-CN" sz="1000" u="none" strike="noStrike" kern="1200" baseline="0" dirty="0" smtClean="0">
                          <a:solidFill>
                            <a:schemeClr val="tx1"/>
                          </a:solidFill>
                          <a:effectLst/>
                          <a:latin typeface="+mn-lt"/>
                          <a:ea typeface="+mn-ea"/>
                          <a:cs typeface="+mn-cs"/>
                        </a:rPr>
                        <a:t> selection </a:t>
                      </a:r>
                    </a:p>
                    <a:p>
                      <a:pPr marL="50400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altLang="zh-CN" sz="1000" b="0" u="none" strike="noStrike" kern="1200" baseline="0" dirty="0" smtClean="0">
                          <a:solidFill>
                            <a:schemeClr val="tx1"/>
                          </a:solidFill>
                          <a:effectLst/>
                          <a:latin typeface="+mn-lt"/>
                          <a:ea typeface="+mn-ea"/>
                          <a:cs typeface="+mn-cs"/>
                        </a:rPr>
                        <a:t>CSI feedback enhancements</a:t>
                      </a:r>
                    </a:p>
                    <a:p>
                      <a:pPr marL="50400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altLang="zh-CN" sz="1000" b="0" u="none" strike="noStrike" kern="1200" baseline="0" dirty="0" smtClean="0">
                          <a:solidFill>
                            <a:schemeClr val="tx1"/>
                          </a:solidFill>
                          <a:effectLst/>
                          <a:latin typeface="+mn-lt"/>
                          <a:ea typeface="+mn-ea"/>
                          <a:cs typeface="+mn-cs"/>
                        </a:rPr>
                        <a:t>HARQ-ACK feedback enhancements </a:t>
                      </a:r>
                      <a:endParaRPr lang="en-US" altLang="zh-CN" sz="1000" b="0" kern="1200" dirty="0" smtClean="0">
                        <a:solidFill>
                          <a:schemeClr val="dk1"/>
                        </a:solidFill>
                        <a:latin typeface="+mn-lt"/>
                        <a:ea typeface="+mn-ea"/>
                        <a:cs typeface="+mn-cs"/>
                      </a:endParaRPr>
                    </a:p>
                    <a:p>
                      <a:pPr marL="91440" marR="0" lvl="0" indent="0" algn="l" defTabSz="914400" rtl="0" eaLnBrk="1" fontAlgn="ctr" latinLnBrk="0" hangingPunct="1">
                        <a:lnSpc>
                          <a:spcPct val="100000"/>
                        </a:lnSpc>
                        <a:spcBef>
                          <a:spcPts val="0"/>
                        </a:spcBef>
                        <a:spcAft>
                          <a:spcPts val="0"/>
                        </a:spcAft>
                        <a:buClrTx/>
                        <a:buSzTx/>
                        <a:buFontTx/>
                        <a:buNone/>
                        <a:tabLst/>
                        <a:defRPr/>
                      </a:pPr>
                      <a:r>
                        <a:rPr lang="en-GB" altLang="zh-CN" sz="1000" b="0" kern="1200" dirty="0" smtClean="0">
                          <a:solidFill>
                            <a:schemeClr val="dk1"/>
                          </a:solidFill>
                          <a:latin typeface="+mn-lt"/>
                          <a:ea typeface="+mn-ea"/>
                          <a:cs typeface="+mn-cs"/>
                        </a:rPr>
                        <a:t>2. Inter-UE multiplexing to address collision between eMBB PUSCH and CG URLLC PUSCH </a:t>
                      </a:r>
                      <a:r>
                        <a:rPr lang="en-US" altLang="zh-CN" sz="1000" b="0" baseline="0" dirty="0" smtClean="0"/>
                        <a:t>[RAN1]</a:t>
                      </a:r>
                    </a:p>
                    <a:p>
                      <a:pPr marL="91440" marR="0" lvl="0" indent="0" algn="l" defTabSz="914400" rtl="0" eaLnBrk="1" fontAlgn="ctr" latinLnBrk="0" hangingPunct="1">
                        <a:lnSpc>
                          <a:spcPct val="100000"/>
                        </a:lnSpc>
                        <a:spcBef>
                          <a:spcPts val="0"/>
                        </a:spcBef>
                        <a:spcAft>
                          <a:spcPts val="0"/>
                        </a:spcAft>
                        <a:buClrTx/>
                        <a:buSzTx/>
                        <a:buFontTx/>
                        <a:buNone/>
                        <a:tabLst/>
                        <a:defRPr/>
                      </a:pPr>
                      <a:r>
                        <a:rPr lang="en-GB" altLang="zh-CN" sz="1000" b="0" kern="1200" dirty="0" smtClean="0">
                          <a:solidFill>
                            <a:schemeClr val="dk1"/>
                          </a:solidFill>
                          <a:latin typeface="+mn-lt"/>
                          <a:ea typeface="+mn-ea"/>
                          <a:cs typeface="+mn-cs"/>
                        </a:rPr>
                        <a:t>3.</a:t>
                      </a:r>
                      <a:r>
                        <a:rPr lang="en-GB" altLang="zh-CN" sz="1000" b="0" kern="1200" baseline="0" dirty="0" smtClean="0">
                          <a:solidFill>
                            <a:schemeClr val="dk1"/>
                          </a:solidFill>
                          <a:latin typeface="+mn-lt"/>
                          <a:ea typeface="+mn-ea"/>
                          <a:cs typeface="+mn-cs"/>
                        </a:rPr>
                        <a:t> </a:t>
                      </a:r>
                      <a:r>
                        <a:rPr lang="en-GB" altLang="zh-CN" sz="1000" b="0" kern="1200" dirty="0" smtClean="0">
                          <a:solidFill>
                            <a:schemeClr val="dk1"/>
                          </a:solidFill>
                          <a:latin typeface="+mn-lt"/>
                          <a:ea typeface="+mn-ea"/>
                          <a:cs typeface="+mn-cs"/>
                        </a:rPr>
                        <a:t>Intra-UE multiplexing and prioritization of traffic with different priority based on work done in Rel.16</a:t>
                      </a:r>
                      <a:r>
                        <a:rPr lang="en-US" altLang="zh-CN" sz="1000" b="0" baseline="0" dirty="0" smtClean="0"/>
                        <a:t> [RAN1, RAN2]</a:t>
                      </a:r>
                      <a:r>
                        <a:rPr lang="en-GB" altLang="zh-CN" sz="1000" b="0" kern="1200" dirty="0" smtClean="0">
                          <a:solidFill>
                            <a:schemeClr val="dk1"/>
                          </a:solidFill>
                          <a:latin typeface="+mn-lt"/>
                          <a:ea typeface="+mn-ea"/>
                          <a:cs typeface="+mn-cs"/>
                        </a:rPr>
                        <a:t> </a:t>
                      </a:r>
                    </a:p>
                    <a:p>
                      <a:pPr marL="91440" marR="0" lvl="0" indent="0" algn="l" defTabSz="914400" rtl="0" eaLnBrk="1" fontAlgn="ctr" latinLnBrk="0" hangingPunct="1">
                        <a:lnSpc>
                          <a:spcPct val="100000"/>
                        </a:lnSpc>
                        <a:spcBef>
                          <a:spcPts val="0"/>
                        </a:spcBef>
                        <a:spcAft>
                          <a:spcPts val="0"/>
                        </a:spcAft>
                        <a:buClrTx/>
                        <a:buSzTx/>
                        <a:buFontTx/>
                        <a:buNone/>
                        <a:tabLst/>
                        <a:defRPr/>
                      </a:pPr>
                      <a:r>
                        <a:rPr lang="en-GB" altLang="zh-CN" sz="1000" b="0" kern="1200" dirty="0" smtClean="0">
                          <a:solidFill>
                            <a:schemeClr val="dk1"/>
                          </a:solidFill>
                          <a:latin typeface="+mn-lt"/>
                          <a:ea typeface="+mn-ea"/>
                          <a:cs typeface="+mn-cs"/>
                        </a:rPr>
                        <a:t>4.</a:t>
                      </a:r>
                      <a:r>
                        <a:rPr lang="en-GB" altLang="zh-CN" sz="1000" b="0" kern="1200" baseline="0" dirty="0" smtClean="0">
                          <a:solidFill>
                            <a:schemeClr val="dk1"/>
                          </a:solidFill>
                          <a:latin typeface="+mn-lt"/>
                          <a:ea typeface="+mn-ea"/>
                          <a:cs typeface="+mn-cs"/>
                        </a:rPr>
                        <a:t> </a:t>
                      </a:r>
                      <a:r>
                        <a:rPr lang="en-GB" altLang="zh-CN" sz="1000" b="0" kern="1200" dirty="0" smtClean="0">
                          <a:solidFill>
                            <a:schemeClr val="dk1"/>
                          </a:solidFill>
                          <a:latin typeface="+mn-lt"/>
                          <a:ea typeface="+mn-ea"/>
                          <a:cs typeface="+mn-cs"/>
                        </a:rPr>
                        <a:t>RAN enhancements based on knowledge of ‘survival time’ [RAN2]</a:t>
                      </a:r>
                    </a:p>
                    <a:p>
                      <a:pPr marL="91440" marR="0" lvl="0" indent="0" algn="l" defTabSz="914400" rtl="0" eaLnBrk="1" fontAlgn="ctr" latinLnBrk="0" hangingPunct="1">
                        <a:lnSpc>
                          <a:spcPct val="100000"/>
                        </a:lnSpc>
                        <a:spcBef>
                          <a:spcPts val="0"/>
                        </a:spcBef>
                        <a:spcAft>
                          <a:spcPts val="0"/>
                        </a:spcAft>
                        <a:buClrTx/>
                        <a:buSzTx/>
                        <a:buFontTx/>
                        <a:buNone/>
                        <a:tabLst/>
                        <a:defRPr/>
                      </a:pPr>
                      <a:r>
                        <a:rPr lang="en-GB" altLang="zh-CN" sz="1000" b="0" kern="1200" dirty="0" smtClean="0">
                          <a:solidFill>
                            <a:schemeClr val="dk1"/>
                          </a:solidFill>
                          <a:latin typeface="+mn-lt"/>
                          <a:ea typeface="+mn-ea"/>
                          <a:cs typeface="+mn-cs"/>
                        </a:rPr>
                        <a:t>5. Propagation delay compensation</a:t>
                      </a:r>
                      <a:r>
                        <a:rPr lang="en-GB" altLang="zh-CN" sz="1000" b="0" kern="1200" baseline="0" dirty="0" smtClean="0">
                          <a:solidFill>
                            <a:schemeClr val="dk1"/>
                          </a:solidFill>
                          <a:latin typeface="+mn-lt"/>
                          <a:ea typeface="+mn-ea"/>
                          <a:cs typeface="+mn-cs"/>
                        </a:rPr>
                        <a:t> </a:t>
                      </a:r>
                      <a:r>
                        <a:rPr lang="en-GB" altLang="zh-CN" sz="1000" b="0" kern="1200" dirty="0" smtClean="0">
                          <a:solidFill>
                            <a:schemeClr val="dk1"/>
                          </a:solidFill>
                          <a:latin typeface="+mn-lt"/>
                          <a:ea typeface="+mn-ea"/>
                          <a:cs typeface="+mn-cs"/>
                        </a:rPr>
                        <a:t>enhancements </a:t>
                      </a:r>
                      <a:r>
                        <a:rPr lang="en-US" altLang="zh-CN" sz="1000" b="0" baseline="0" dirty="0" smtClean="0"/>
                        <a:t>[RAN1, RAN2, RAN4]</a:t>
                      </a:r>
                      <a:r>
                        <a:rPr lang="en-GB" altLang="zh-CN" sz="1000" b="0" kern="1200" dirty="0" smtClean="0">
                          <a:solidFill>
                            <a:schemeClr val="dk1"/>
                          </a:solidFill>
                          <a:latin typeface="+mn-lt"/>
                          <a:ea typeface="+mn-ea"/>
                          <a:cs typeface="+mn-cs"/>
                        </a:rPr>
                        <a:t> </a:t>
                      </a:r>
                      <a:endParaRPr lang="en-US" altLang="zh-CN" sz="1000" b="0" u="none" strike="noStrike" kern="1200" baseline="0" dirty="0" smtClean="0">
                        <a:solidFill>
                          <a:schemeClr val="tx1"/>
                        </a:solidFill>
                        <a:effectLst/>
                        <a:latin typeface="+mn-lt"/>
                        <a:ea typeface="+mn-ea"/>
                        <a:cs typeface="+mn-cs"/>
                      </a:endParaRPr>
                    </a:p>
                  </a:txBody>
                  <a:tcPr marL="2326" marR="2326" marT="2326" marB="0" anchor="ctr"/>
                </a:tc>
              </a:tr>
              <a:tr h="651132">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b="0" i="0" u="none" strike="noStrike" kern="1200" dirty="0" smtClean="0">
                          <a:solidFill>
                            <a:schemeClr val="tx1"/>
                          </a:solidFill>
                          <a:effectLst/>
                          <a:latin typeface="+mj-lt"/>
                          <a:ea typeface="宋体" panose="02010600030101010101" pitchFamily="2" charset="-122"/>
                          <a:cs typeface="+mn-cs"/>
                        </a:rPr>
                        <a:t>XR and</a:t>
                      </a:r>
                      <a:r>
                        <a:rPr lang="fr-FR" altLang="zh-CN" sz="1000" b="0" i="0" u="none" strike="noStrike" kern="1200" baseline="0" dirty="0" smtClean="0">
                          <a:solidFill>
                            <a:schemeClr val="tx1"/>
                          </a:solidFill>
                          <a:effectLst/>
                          <a:latin typeface="+mj-lt"/>
                          <a:ea typeface="宋体" panose="02010600030101010101" pitchFamily="2" charset="-122"/>
                          <a:cs typeface="+mn-cs"/>
                        </a:rPr>
                        <a:t> cloud gaming</a:t>
                      </a:r>
                      <a:endParaRPr lang="fr-FR" altLang="zh-CN" sz="1000" b="0" i="0" u="none" strike="noStrike" kern="1200" dirty="0" smtClean="0">
                        <a:solidFill>
                          <a:schemeClr val="tx1"/>
                        </a:solidFill>
                        <a:effectLst/>
                        <a:latin typeface="+mj-lt"/>
                        <a:ea typeface="宋体" panose="02010600030101010101" pitchFamily="2" charset="-122"/>
                        <a:cs typeface="+mn-cs"/>
                      </a:endParaRPr>
                    </a:p>
                  </a:txBody>
                  <a:tcPr marL="2326" marR="2326" marT="2326" marB="0" anchor="ctr"/>
                </a:tc>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effectLst/>
                        </a:rPr>
                        <a:t>Study to define traffic models</a:t>
                      </a:r>
                      <a:r>
                        <a:rPr lang="en-US" altLang="zh-CN" sz="1000" u="none" strike="noStrike" kern="1200" baseline="0" dirty="0" smtClean="0">
                          <a:effectLst/>
                        </a:rPr>
                        <a:t> and KPIs.</a:t>
                      </a: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baseline="0" dirty="0" smtClean="0">
                          <a:effectLst/>
                        </a:rPr>
                        <a:t>No need for evaluations in the same study (except possibly for verifications)</a:t>
                      </a:r>
                      <a:endParaRPr lang="en-US" altLang="zh-CN" sz="1000" u="none" strike="noStrike" kern="1200" dirty="0" smtClean="0">
                        <a:effectLst/>
                      </a:endParaRPr>
                    </a:p>
                  </a:txBody>
                  <a:tcPr marL="2326" marR="2326" marT="2326" marB="0" anchor="ctr"/>
                </a:tc>
              </a:tr>
              <a:tr h="1101422">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b="0" i="0" u="none" strike="noStrike" kern="1200" dirty="0" smtClean="0">
                          <a:solidFill>
                            <a:srgbClr val="000000"/>
                          </a:solidFill>
                          <a:effectLst/>
                          <a:latin typeface="+mj-lt"/>
                          <a:ea typeface="宋体" panose="02010600030101010101" pitchFamily="2" charset="-122"/>
                          <a:cs typeface="+mn-cs"/>
                        </a:rPr>
                        <a:t>NR IAB </a:t>
                      </a:r>
                      <a:r>
                        <a:rPr lang="fr-FR" altLang="zh-CN" sz="1000" b="0" i="0" u="none" strike="noStrike" kern="1200" dirty="0" err="1" smtClean="0">
                          <a:solidFill>
                            <a:srgbClr val="000000"/>
                          </a:solidFill>
                          <a:effectLst/>
                          <a:latin typeface="+mj-lt"/>
                          <a:ea typeface="宋体" panose="02010600030101010101" pitchFamily="2" charset="-122"/>
                          <a:cs typeface="+mn-cs"/>
                        </a:rPr>
                        <a:t>enhancements</a:t>
                      </a:r>
                      <a:endParaRPr lang="fr-FR" altLang="zh-CN" sz="1000" b="0" i="0" u="none" strike="noStrike" kern="1200" dirty="0" smtClean="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marR="0" lvl="0"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fr-FR" altLang="zh-CN" sz="1000" u="none" strike="noStrike" kern="1200" baseline="0" dirty="0" smtClean="0">
                          <a:effectLst/>
                        </a:rPr>
                        <a:t>IAB </a:t>
                      </a:r>
                      <a:r>
                        <a:rPr lang="fr-FR" altLang="zh-CN" sz="1000" u="none" strike="noStrike" kern="1200" baseline="0" dirty="0" err="1" smtClean="0">
                          <a:effectLst/>
                        </a:rPr>
                        <a:t>enhancements</a:t>
                      </a:r>
                      <a:r>
                        <a:rPr lang="fr-FR" altLang="zh-CN" sz="1000" u="none" strike="noStrike" kern="1200" baseline="0" dirty="0" smtClean="0">
                          <a:effectLst/>
                        </a:rPr>
                        <a:t> </a:t>
                      </a:r>
                      <a:r>
                        <a:rPr lang="fr-FR" altLang="zh-CN" sz="1000" u="none" strike="noStrike" kern="1200" baseline="0" dirty="0" err="1" smtClean="0">
                          <a:effectLst/>
                        </a:rPr>
                        <a:t>could</a:t>
                      </a:r>
                      <a:r>
                        <a:rPr lang="fr-FR" altLang="zh-CN" sz="1000" u="none" strike="noStrike" kern="1200" baseline="0" dirty="0" smtClean="0">
                          <a:effectLst/>
                        </a:rPr>
                        <a:t> skip one release </a:t>
                      </a:r>
                      <a:r>
                        <a:rPr lang="fr-FR" altLang="zh-CN" sz="1000" u="none" strike="noStrike" kern="1200" baseline="0" dirty="0" err="1" smtClean="0">
                          <a:effectLst/>
                        </a:rPr>
                        <a:t>after</a:t>
                      </a:r>
                      <a:r>
                        <a:rPr lang="fr-FR" altLang="zh-CN" sz="1000" u="none" strike="noStrike" kern="1200" baseline="0" dirty="0" smtClean="0">
                          <a:effectLst/>
                        </a:rPr>
                        <a:t> </a:t>
                      </a:r>
                      <a:r>
                        <a:rPr lang="fr-FR" altLang="zh-CN" sz="1000" u="none" strike="noStrike" kern="1200" baseline="0" dirty="0" err="1" smtClean="0">
                          <a:effectLst/>
                        </a:rPr>
                        <a:t>being</a:t>
                      </a:r>
                      <a:r>
                        <a:rPr lang="fr-FR" altLang="zh-CN" sz="1000" u="none" strike="noStrike" kern="1200" baseline="0" dirty="0" smtClean="0">
                          <a:effectLst/>
                        </a:rPr>
                        <a:t> </a:t>
                      </a:r>
                      <a:r>
                        <a:rPr lang="fr-FR" altLang="zh-CN" sz="1000" u="none" strike="noStrike" kern="1200" baseline="0" dirty="0" err="1" smtClean="0">
                          <a:effectLst/>
                        </a:rPr>
                        <a:t>specified</a:t>
                      </a:r>
                      <a:r>
                        <a:rPr lang="fr-FR" altLang="zh-CN" sz="1000" u="none" strike="noStrike" kern="1200" baseline="0" dirty="0" smtClean="0">
                          <a:effectLst/>
                        </a:rPr>
                        <a:t> in release 16.</a:t>
                      </a:r>
                    </a:p>
                    <a:p>
                      <a:pPr marL="91440" marR="0" lvl="0"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endParaRPr lang="fr-FR" altLang="zh-CN" sz="1000" u="none" strike="noStrike" kern="1200" baseline="0" dirty="0" smtClean="0">
                        <a:effectLst/>
                      </a:endParaRPr>
                    </a:p>
                    <a:p>
                      <a:pPr marL="91440" marR="0" lvl="0"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fr-FR" altLang="zh-CN" sz="1000" u="none" strike="noStrike" kern="1200" baseline="0" dirty="0" smtClean="0">
                          <a:effectLst/>
                        </a:rPr>
                        <a:t>If IAB </a:t>
                      </a:r>
                      <a:r>
                        <a:rPr lang="fr-FR" altLang="zh-CN" sz="1000" u="none" strike="noStrike" kern="1200" baseline="0" dirty="0" err="1" smtClean="0">
                          <a:effectLst/>
                        </a:rPr>
                        <a:t>enhancements</a:t>
                      </a:r>
                      <a:r>
                        <a:rPr lang="fr-FR" altLang="zh-CN" sz="1000" u="none" strike="noStrike" kern="1200" baseline="0" dirty="0" smtClean="0">
                          <a:effectLst/>
                        </a:rPr>
                        <a:t> are </a:t>
                      </a:r>
                      <a:r>
                        <a:rPr lang="fr-FR" altLang="zh-CN" sz="1000" u="none" strike="noStrike" kern="1200" baseline="0" dirty="0" err="1" smtClean="0">
                          <a:effectLst/>
                        </a:rPr>
                        <a:t>targeted</a:t>
                      </a:r>
                      <a:r>
                        <a:rPr lang="fr-FR" altLang="zh-CN" sz="1000" u="none" strike="noStrike" kern="1200" baseline="0" dirty="0" smtClean="0">
                          <a:effectLst/>
                        </a:rPr>
                        <a:t> for Rel-17, focus </a:t>
                      </a:r>
                      <a:r>
                        <a:rPr lang="fr-FR" altLang="zh-CN" sz="1000" u="none" strike="noStrike" kern="1200" baseline="0" dirty="0" err="1" smtClean="0">
                          <a:effectLst/>
                        </a:rPr>
                        <a:t>should</a:t>
                      </a:r>
                      <a:r>
                        <a:rPr lang="fr-FR" altLang="zh-CN" sz="1000" u="none" strike="noStrike" kern="1200" baseline="0" dirty="0" smtClean="0">
                          <a:effectLst/>
                        </a:rPr>
                        <a:t> </a:t>
                      </a:r>
                      <a:r>
                        <a:rPr lang="fr-FR" altLang="zh-CN" sz="1000" u="none" strike="noStrike" kern="1200" baseline="0" dirty="0" err="1" smtClean="0">
                          <a:effectLst/>
                        </a:rPr>
                        <a:t>be</a:t>
                      </a:r>
                      <a:r>
                        <a:rPr lang="fr-FR" altLang="zh-CN" sz="1000" u="none" strike="noStrike" kern="1200" baseline="0" dirty="0" smtClean="0">
                          <a:effectLst/>
                        </a:rPr>
                        <a:t> on:</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fr-FR" altLang="zh-CN" sz="1000" u="none" strike="noStrike" kern="1200" dirty="0" err="1" smtClean="0">
                          <a:solidFill>
                            <a:schemeClr val="dk1"/>
                          </a:solidFill>
                          <a:effectLst/>
                          <a:latin typeface="+mn-lt"/>
                          <a:ea typeface="+mn-ea"/>
                          <a:cs typeface="+mn-cs"/>
                        </a:rPr>
                        <a:t>Completing</a:t>
                      </a:r>
                      <a:r>
                        <a:rPr lang="fr-FR" altLang="zh-CN" sz="1000" u="none" strike="noStrike" kern="1200" dirty="0" smtClean="0">
                          <a:solidFill>
                            <a:schemeClr val="dk1"/>
                          </a:solidFill>
                          <a:effectLst/>
                          <a:latin typeface="+mn-lt"/>
                          <a:ea typeface="+mn-ea"/>
                          <a:cs typeface="+mn-cs"/>
                        </a:rPr>
                        <a:t> 256QAM </a:t>
                      </a:r>
                      <a:r>
                        <a:rPr lang="fr-FR" altLang="zh-CN" sz="1000" u="none" strike="noStrike" kern="1200" dirty="0" err="1" smtClean="0">
                          <a:solidFill>
                            <a:schemeClr val="dk1"/>
                          </a:solidFill>
                          <a:effectLst/>
                          <a:latin typeface="+mn-lt"/>
                          <a:ea typeface="+mn-ea"/>
                          <a:cs typeface="+mn-cs"/>
                        </a:rPr>
                        <a:t>requirements</a:t>
                      </a:r>
                      <a:endParaRPr lang="fr-FR" altLang="zh-CN" sz="1000" u="none" strike="noStrike" kern="1200" dirty="0" smtClean="0">
                        <a:solidFill>
                          <a:schemeClr val="dk1"/>
                        </a:solidFill>
                        <a:effectLst/>
                        <a:latin typeface="+mn-lt"/>
                        <a:ea typeface="+mn-ea"/>
                        <a:cs typeface="+mn-cs"/>
                      </a:endParaRP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fr-FR" altLang="zh-CN" sz="1000" u="none" strike="noStrike" kern="1200" dirty="0" err="1" smtClean="0">
                          <a:solidFill>
                            <a:schemeClr val="dk1"/>
                          </a:solidFill>
                          <a:effectLst/>
                          <a:latin typeface="+mn-lt"/>
                          <a:ea typeface="+mn-ea"/>
                          <a:cs typeface="+mn-cs"/>
                        </a:rPr>
                        <a:t>Duplexing</a:t>
                      </a:r>
                      <a:r>
                        <a:rPr lang="fr-FR" altLang="zh-CN" sz="1000" u="none" strike="noStrike" kern="1200" dirty="0" smtClean="0">
                          <a:solidFill>
                            <a:schemeClr val="dk1"/>
                          </a:solidFill>
                          <a:effectLst/>
                          <a:latin typeface="+mn-lt"/>
                          <a:ea typeface="+mn-ea"/>
                          <a:cs typeface="+mn-cs"/>
                        </a:rPr>
                        <a:t> </a:t>
                      </a:r>
                      <a:r>
                        <a:rPr lang="fr-FR" altLang="zh-CN" sz="1000" u="none" strike="noStrike" kern="1200" dirty="0" err="1" smtClean="0">
                          <a:solidFill>
                            <a:schemeClr val="dk1"/>
                          </a:solidFill>
                          <a:effectLst/>
                          <a:latin typeface="+mn-lt"/>
                          <a:ea typeface="+mn-ea"/>
                          <a:cs typeface="+mn-cs"/>
                        </a:rPr>
                        <a:t>enhancements</a:t>
                      </a:r>
                      <a:r>
                        <a:rPr lang="fr-FR" altLang="zh-CN" sz="1000" u="none" strike="noStrike" kern="1200" dirty="0" smtClean="0">
                          <a:solidFill>
                            <a:schemeClr val="dk1"/>
                          </a:solidFill>
                          <a:effectLst/>
                          <a:latin typeface="+mn-lt"/>
                          <a:ea typeface="+mn-ea"/>
                          <a:cs typeface="+mn-cs"/>
                        </a:rPr>
                        <a:t> (FDM, FDM/SDM)</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fr-FR" altLang="zh-CN" sz="1000" u="none" strike="noStrike" kern="1200" dirty="0" err="1" smtClean="0">
                          <a:solidFill>
                            <a:schemeClr val="dk1"/>
                          </a:solidFill>
                          <a:effectLst/>
                          <a:latin typeface="+mn-lt"/>
                          <a:ea typeface="+mn-ea"/>
                          <a:cs typeface="+mn-cs"/>
                        </a:rPr>
                        <a:t>Some</a:t>
                      </a:r>
                      <a:r>
                        <a:rPr lang="fr-FR" altLang="zh-CN" sz="1000" u="none" strike="noStrike" kern="1200" dirty="0" smtClean="0">
                          <a:solidFill>
                            <a:schemeClr val="dk1"/>
                          </a:solidFill>
                          <a:effectLst/>
                          <a:latin typeface="+mn-lt"/>
                          <a:ea typeface="+mn-ea"/>
                          <a:cs typeface="+mn-cs"/>
                        </a:rPr>
                        <a:t> </a:t>
                      </a:r>
                      <a:r>
                        <a:rPr lang="fr-FR" altLang="zh-CN" sz="1000" u="none" strike="noStrike" kern="1200" dirty="0" err="1" smtClean="0">
                          <a:solidFill>
                            <a:schemeClr val="dk1"/>
                          </a:solidFill>
                          <a:effectLst/>
                          <a:latin typeface="+mn-lt"/>
                          <a:ea typeface="+mn-ea"/>
                          <a:cs typeface="+mn-cs"/>
                        </a:rPr>
                        <a:t>topology</a:t>
                      </a:r>
                      <a:r>
                        <a:rPr lang="fr-FR" altLang="zh-CN" sz="1000" u="none" strike="noStrike" kern="1200" baseline="0" dirty="0" smtClean="0">
                          <a:solidFill>
                            <a:schemeClr val="dk1"/>
                          </a:solidFill>
                          <a:effectLst/>
                          <a:latin typeface="+mn-lt"/>
                          <a:ea typeface="+mn-ea"/>
                          <a:cs typeface="+mn-cs"/>
                        </a:rPr>
                        <a:t> </a:t>
                      </a:r>
                      <a:r>
                        <a:rPr lang="en-US" altLang="zh-CN" sz="1000" u="none" strike="noStrike" kern="1200" baseline="0" dirty="0" smtClean="0">
                          <a:solidFill>
                            <a:schemeClr val="dk1"/>
                          </a:solidFill>
                          <a:effectLst/>
                          <a:latin typeface="+mn-lt"/>
                          <a:ea typeface="+mn-ea"/>
                          <a:cs typeface="+mn-cs"/>
                        </a:rPr>
                        <a:t>adaptation </a:t>
                      </a:r>
                      <a:r>
                        <a:rPr lang="fr-FR" altLang="zh-CN" sz="1000" u="none" strike="noStrike" kern="1200" baseline="0" dirty="0" err="1" smtClean="0">
                          <a:solidFill>
                            <a:schemeClr val="dk1"/>
                          </a:solidFill>
                          <a:effectLst/>
                          <a:latin typeface="+mn-lt"/>
                          <a:ea typeface="+mn-ea"/>
                          <a:cs typeface="+mn-cs"/>
                        </a:rPr>
                        <a:t>enhancements</a:t>
                      </a:r>
                      <a:endParaRPr lang="fr-FR" altLang="zh-CN" sz="1000" u="none" strike="noStrike" kern="1200" dirty="0" smtClean="0">
                        <a:solidFill>
                          <a:schemeClr val="dk1"/>
                        </a:solidFill>
                        <a:effectLst/>
                        <a:latin typeface="+mn-lt"/>
                        <a:ea typeface="+mn-ea"/>
                        <a:cs typeface="+mn-cs"/>
                      </a:endParaRPr>
                    </a:p>
                  </a:txBody>
                  <a:tcPr marL="2326" marR="2326" marT="2326" marB="0" anchor="ctr"/>
                </a:tc>
              </a:tr>
            </a:tbl>
          </a:graphicData>
        </a:graphic>
      </p:graphicFrame>
    </p:spTree>
    <p:extLst>
      <p:ext uri="{BB962C8B-B14F-4D97-AF65-F5344CB8AC3E}">
        <p14:creationId xmlns:p14="http://schemas.microsoft.com/office/powerpoint/2010/main" val="9510707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720531114"/>
              </p:ext>
            </p:extLst>
          </p:nvPr>
        </p:nvGraphicFramePr>
        <p:xfrm>
          <a:off x="423604" y="455681"/>
          <a:ext cx="11542742" cy="5477813"/>
        </p:xfrm>
        <a:graphic>
          <a:graphicData uri="http://schemas.openxmlformats.org/drawingml/2006/table">
            <a:tbl>
              <a:tblPr firstRow="1" bandRow="1">
                <a:tableStyleId>{C4B1156A-380E-4F78-BDF5-A606A8083BF9}</a:tableStyleId>
              </a:tblPr>
              <a:tblGrid>
                <a:gridCol w="2078500"/>
                <a:gridCol w="9464242"/>
              </a:tblGrid>
              <a:tr h="381252">
                <a:tc>
                  <a:txBody>
                    <a:bodyPr/>
                    <a:lstStyle/>
                    <a:p>
                      <a:pPr algn="ctr" fontAlgn="ctr"/>
                      <a:r>
                        <a:rPr lang="fr-FR" sz="1000" u="none" strike="noStrike" dirty="0" err="1">
                          <a:effectLst/>
                        </a:rPr>
                        <a:t>Topic</a:t>
                      </a:r>
                      <a:endParaRPr lang="fr-FR" sz="1000" b="0" i="0" u="none" strike="noStrike" dirty="0">
                        <a:solidFill>
                          <a:srgbClr val="000000"/>
                        </a:solidFill>
                        <a:effectLst/>
                        <a:latin typeface="+mj-lt"/>
                        <a:ea typeface="宋体" panose="02010600030101010101" pitchFamily="2" charset="-122"/>
                      </a:endParaRPr>
                    </a:p>
                  </a:txBody>
                  <a:tcPr marL="2326" marR="2326" marT="2326" marB="0" anchor="ctr"/>
                </a:tc>
                <a:tc>
                  <a:txBody>
                    <a:bodyPr/>
                    <a:lstStyle/>
                    <a:p>
                      <a:pPr algn="ctr" fontAlgn="ctr"/>
                      <a:r>
                        <a:rPr lang="fr-FR" sz="1000" u="none" strike="noStrike" dirty="0" smtClean="0">
                          <a:effectLst/>
                        </a:rPr>
                        <a:t>Scope</a:t>
                      </a:r>
                      <a:endParaRPr lang="fr-FR" sz="1000" u="none" strike="noStrike" dirty="0">
                        <a:effectLst/>
                        <a:latin typeface="+mj-lt"/>
                      </a:endParaRPr>
                    </a:p>
                  </a:txBody>
                  <a:tcPr marL="2326" marR="2326" marT="2326" marB="0" anchor="ctr"/>
                </a:tc>
              </a:tr>
              <a:tr h="726641">
                <a:tc>
                  <a:txBody>
                    <a:bodyPr/>
                    <a:lstStyle/>
                    <a:p>
                      <a:pPr marL="91440" algn="l" defTabSz="914400" rtl="0" eaLnBrk="1" fontAlgn="ctr" latinLnBrk="0" hangingPunct="1"/>
                      <a:r>
                        <a:rPr lang="fr-FR" sz="1000" u="none" strike="noStrike" kern="1200" dirty="0">
                          <a:effectLst/>
                        </a:rPr>
                        <a:t>RAN </a:t>
                      </a:r>
                      <a:r>
                        <a:rPr lang="fr-FR" sz="1000" u="none" strike="noStrike" kern="1200" dirty="0" err="1">
                          <a:effectLst/>
                        </a:rPr>
                        <a:t>slicing</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algn="l" defTabSz="914400" rtl="0" eaLnBrk="1" fontAlgn="ctr" latinLnBrk="0" hangingPunct="1"/>
                      <a:r>
                        <a:rPr lang="en-US" altLang="zh-CN" sz="1000" u="none" strike="noStrike" kern="1200" dirty="0" smtClean="0">
                          <a:effectLst/>
                        </a:rPr>
                        <a:t>Slicing-specific mobility management for idle/connected UEs</a:t>
                      </a:r>
                    </a:p>
                    <a:p>
                      <a:pPr marL="262890" indent="-171450" algn="l" defTabSz="914400" rtl="0" eaLnBrk="1" fontAlgn="ctr" latinLnBrk="0" hangingPunct="1">
                        <a:buFont typeface="Arial" panose="020B0604020202020204" pitchFamily="34" charset="0"/>
                        <a:buChar char="•"/>
                      </a:pPr>
                      <a:r>
                        <a:rPr lang="en-US" altLang="zh-CN" sz="1000" b="0" i="0" u="none" strike="noStrike" kern="1200" dirty="0" smtClean="0">
                          <a:solidFill>
                            <a:srgbClr val="000000"/>
                          </a:solidFill>
                          <a:effectLst/>
                          <a:latin typeface="+mj-lt"/>
                          <a:ea typeface="宋体" panose="02010600030101010101" pitchFamily="2" charset="-122"/>
                          <a:cs typeface="+mn-cs"/>
                        </a:rPr>
                        <a:t>Fast access to the intended slice,</a:t>
                      </a:r>
                      <a:r>
                        <a:rPr lang="en-US" altLang="zh-CN" sz="1000" b="0" i="0" u="none" strike="noStrike" kern="1200" baseline="0" dirty="0" smtClean="0">
                          <a:solidFill>
                            <a:srgbClr val="000000"/>
                          </a:solidFill>
                          <a:effectLst/>
                          <a:latin typeface="+mj-lt"/>
                          <a:ea typeface="宋体" panose="02010600030101010101" pitchFamily="2" charset="-122"/>
                          <a:cs typeface="+mn-cs"/>
                        </a:rPr>
                        <a:t> e.g., </a:t>
                      </a:r>
                      <a:r>
                        <a:rPr lang="en-US" altLang="zh-CN" sz="1000" b="0" i="0" u="none" strike="noStrike" kern="1200" dirty="0" smtClean="0">
                          <a:solidFill>
                            <a:srgbClr val="000000"/>
                          </a:solidFill>
                          <a:effectLst/>
                          <a:latin typeface="+mj-lt"/>
                          <a:ea typeface="宋体" panose="02010600030101010101" pitchFamily="2" charset="-122"/>
                          <a:cs typeface="+mn-cs"/>
                        </a:rPr>
                        <a:t>UE awareness</a:t>
                      </a:r>
                      <a:r>
                        <a:rPr lang="en-US" altLang="zh-CN" sz="1000" b="0" i="0" u="none" strike="noStrike" kern="1200" baseline="0" dirty="0" smtClean="0">
                          <a:solidFill>
                            <a:srgbClr val="000000"/>
                          </a:solidFill>
                          <a:effectLst/>
                          <a:latin typeface="+mj-lt"/>
                          <a:ea typeface="宋体" panose="02010600030101010101" pitchFamily="2" charset="-122"/>
                          <a:cs typeface="+mn-cs"/>
                        </a:rPr>
                        <a:t>, Cell (re)selection, slice based RACH/Paging</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altLang="zh-CN" sz="1000" b="0" i="0" u="none" strike="noStrike" kern="1200" dirty="0" smtClean="0">
                          <a:solidFill>
                            <a:srgbClr val="000000"/>
                          </a:solidFill>
                          <a:effectLst/>
                          <a:latin typeface="+mn-lt"/>
                          <a:ea typeface="宋体" panose="02010600030101010101" pitchFamily="2" charset="-122"/>
                          <a:cs typeface="+mn-cs"/>
                        </a:rPr>
                        <a:t>Slice re-mapping</a:t>
                      </a:r>
                      <a:r>
                        <a:rPr lang="en-US" altLang="zh-CN" sz="1000" b="0" i="0" u="none" strike="noStrike" kern="1200" baseline="0" dirty="0" smtClean="0">
                          <a:solidFill>
                            <a:srgbClr val="000000"/>
                          </a:solidFill>
                          <a:effectLst/>
                          <a:latin typeface="+mn-lt"/>
                          <a:ea typeface="宋体" panose="02010600030101010101" pitchFamily="2" charset="-122"/>
                          <a:cs typeface="+mn-cs"/>
                        </a:rPr>
                        <a:t> </a:t>
                      </a:r>
                      <a:endParaRPr lang="en-US" altLang="zh-CN" sz="1000" b="0" i="0" u="none" strike="noStrike" kern="1200" dirty="0" smtClean="0">
                        <a:solidFill>
                          <a:srgbClr val="000000"/>
                        </a:solidFill>
                        <a:effectLst/>
                        <a:latin typeface="+mn-lt"/>
                        <a:ea typeface="宋体" panose="02010600030101010101" pitchFamily="2" charset="-122"/>
                        <a:cs typeface="+mn-cs"/>
                      </a:endParaRPr>
                    </a:p>
                    <a:p>
                      <a:pPr marL="262890" indent="-171450" algn="l" defTabSz="914400" rtl="0" eaLnBrk="1" fontAlgn="ctr" latinLnBrk="0" hangingPunct="1">
                        <a:buFont typeface="Arial" panose="020B0604020202020204" pitchFamily="34" charset="0"/>
                        <a:buChar char="•"/>
                      </a:pPr>
                      <a:r>
                        <a:rPr lang="en-US" altLang="zh-CN" sz="1000" b="0" i="0" u="none" strike="noStrike" kern="1200" dirty="0" smtClean="0">
                          <a:solidFill>
                            <a:srgbClr val="000000"/>
                          </a:solidFill>
                          <a:effectLst/>
                          <a:latin typeface="+mj-lt"/>
                          <a:ea typeface="宋体" panose="02010600030101010101" pitchFamily="2" charset="-122"/>
                          <a:cs typeface="+mn-cs"/>
                        </a:rPr>
                        <a:t>Support smaller granularity than Tracking</a:t>
                      </a:r>
                      <a:r>
                        <a:rPr lang="en-US" altLang="zh-CN" sz="1000" b="0" i="0" u="none" strike="noStrike" kern="1200" baseline="0" dirty="0" smtClean="0">
                          <a:solidFill>
                            <a:srgbClr val="000000"/>
                          </a:solidFill>
                          <a:effectLst/>
                          <a:latin typeface="+mj-lt"/>
                          <a:ea typeface="宋体" panose="02010600030101010101" pitchFamily="2" charset="-122"/>
                          <a:cs typeface="+mn-cs"/>
                        </a:rPr>
                        <a:t> Area</a:t>
                      </a:r>
                      <a:r>
                        <a:rPr lang="en-US" altLang="zh-CN" sz="1000" b="0" i="0" u="none" strike="noStrike" kern="1200" dirty="0" smtClean="0">
                          <a:solidFill>
                            <a:srgbClr val="000000"/>
                          </a:solidFill>
                          <a:effectLst/>
                          <a:latin typeface="+mj-lt"/>
                          <a:ea typeface="宋体" panose="02010600030101010101" pitchFamily="2" charset="-122"/>
                          <a:cs typeface="+mn-cs"/>
                        </a:rPr>
                        <a:t> for slice deployment</a:t>
                      </a:r>
                    </a:p>
                  </a:txBody>
                  <a:tcPr marL="2326" marR="2326" marT="2326" marB="0" anchor="ctr"/>
                </a:tc>
              </a:tr>
              <a:tr h="297363">
                <a:tc>
                  <a:txBody>
                    <a:bodyPr/>
                    <a:lstStyle/>
                    <a:p>
                      <a:pPr marL="91440" algn="l" defTabSz="914400" rtl="0" eaLnBrk="1" fontAlgn="ctr" latinLnBrk="0" hangingPunct="1"/>
                      <a:r>
                        <a:rPr lang="fr-FR" sz="1000" u="none" strike="noStrike" kern="1200" dirty="0">
                          <a:effectLst/>
                        </a:rPr>
                        <a:t>NR UDC</a:t>
                      </a:r>
                      <a:endParaRPr lang="fr-FR"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c>
                  <a:txBody>
                    <a:bodyPr/>
                    <a:lstStyle/>
                    <a:p>
                      <a:pPr marL="91440" algn="l" defTabSz="914400" rtl="0" eaLnBrk="1" fontAlgn="ctr" latinLnBrk="0" hangingPunct="1"/>
                      <a:r>
                        <a:rPr lang="en-US" altLang="zh-CN" sz="1000" u="none" strike="noStrike" kern="1200" dirty="0" smtClean="0">
                          <a:effectLst/>
                        </a:rPr>
                        <a:t>Specify LTE UDC solution for NR SA and for NR in EN-DC</a:t>
                      </a:r>
                      <a:endParaRPr lang="en-US" altLang="zh-CN" sz="1000" b="0" i="0" u="none" strike="noStrike" kern="1200" dirty="0">
                        <a:solidFill>
                          <a:srgbClr val="000000"/>
                        </a:solidFill>
                        <a:effectLst/>
                        <a:latin typeface="+mj-lt"/>
                        <a:ea typeface="宋体" panose="02010600030101010101" pitchFamily="2" charset="-122"/>
                        <a:cs typeface="+mn-cs"/>
                      </a:endParaRPr>
                    </a:p>
                  </a:txBody>
                  <a:tcPr marL="2326" marR="2326" marT="2326" marB="0" anchor="ctr"/>
                </a:tc>
              </a:tr>
              <a:tr h="288877">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b="0" i="0" u="none" strike="noStrike" kern="1200" dirty="0" smtClean="0">
                          <a:solidFill>
                            <a:schemeClr val="tx1"/>
                          </a:solidFill>
                          <a:effectLst/>
                          <a:latin typeface="+mj-lt"/>
                          <a:ea typeface="宋体" panose="02010600030101010101" pitchFamily="2" charset="-122"/>
                          <a:cs typeface="+mn-cs"/>
                        </a:rPr>
                        <a:t>NR UAV</a:t>
                      </a:r>
                    </a:p>
                  </a:txBody>
                  <a:tcPr marL="2326" marR="2326" marT="2326" marB="0" anchor="ctr"/>
                </a:tc>
                <a:tc>
                  <a:txBody>
                    <a:bodyPr/>
                    <a:lstStyle/>
                    <a:p>
                      <a:pPr marL="91440" lvl="2" indent="0" algn="l" defTabSz="914400" rtl="0" eaLnBrk="1" fontAlgn="ctr" latinLnBrk="0" hangingPunct="1">
                        <a:buFont typeface="Arial" panose="020B0604020202020204" pitchFamily="34" charset="0"/>
                        <a:buNone/>
                      </a:pPr>
                      <a:r>
                        <a:rPr lang="en-US" altLang="zh-CN" sz="1000" u="none" strike="noStrike" kern="1200" dirty="0" smtClean="0">
                          <a:solidFill>
                            <a:schemeClr val="dk1"/>
                          </a:solidFill>
                          <a:effectLst/>
                          <a:latin typeface="+mn-lt"/>
                          <a:ea typeface="+mn-ea"/>
                          <a:cs typeface="+mn-cs"/>
                        </a:rPr>
                        <a:t>Specify as in LTE (no RAN1 impact for NR)</a:t>
                      </a:r>
                    </a:p>
                  </a:txBody>
                  <a:tcPr marL="2326" marR="2326" marT="2326" marB="0" anchor="ctr"/>
                </a:tc>
              </a:tr>
              <a:tr h="1631489">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sz="1000" u="none" strike="noStrike" kern="1200" dirty="0" err="1">
                          <a:effectLst/>
                        </a:rPr>
                        <a:t>Multi_SIM</a:t>
                      </a:r>
                      <a:endParaRPr lang="fr-FR" sz="1000" b="0" i="0" u="none" strike="noStrike" kern="1200" dirty="0">
                        <a:solidFill>
                          <a:srgbClr val="000000"/>
                        </a:solidFill>
                        <a:effectLst/>
                        <a:latin typeface="+mn-lt"/>
                        <a:ea typeface="宋体" panose="02010600030101010101" pitchFamily="2" charset="-122"/>
                        <a:cs typeface="+mn-cs"/>
                      </a:endParaRPr>
                    </a:p>
                  </a:txBody>
                  <a:tcPr marL="2326" marR="2326" marT="2326" marB="0" anchor="ctr"/>
                </a:tc>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u="none" strike="noStrike" kern="1200" dirty="0" err="1" smtClean="0">
                          <a:effectLst/>
                        </a:rPr>
                        <a:t>Study</a:t>
                      </a:r>
                      <a:r>
                        <a:rPr lang="fr-FR" altLang="zh-CN" sz="1000" u="none" strike="noStrike" kern="1200" baseline="0" dirty="0" smtClean="0">
                          <a:effectLst/>
                        </a:rPr>
                        <a:t> and </a:t>
                      </a:r>
                      <a:r>
                        <a:rPr lang="fr-FR" altLang="zh-CN" sz="1000" u="none" strike="noStrike" kern="1200" baseline="0" dirty="0" err="1" smtClean="0">
                          <a:effectLst/>
                        </a:rPr>
                        <a:t>specify</a:t>
                      </a:r>
                      <a:r>
                        <a:rPr lang="fr-FR" altLang="zh-CN" sz="1000" u="none" strike="noStrike" kern="1200" baseline="0" dirty="0" smtClean="0">
                          <a:effectLst/>
                        </a:rPr>
                        <a:t> </a:t>
                      </a:r>
                      <a:r>
                        <a:rPr lang="en-US" altLang="zh-CN" sz="1000" b="0" i="0" u="none" strike="noStrike" kern="1200" dirty="0" smtClean="0">
                          <a:solidFill>
                            <a:srgbClr val="000000"/>
                          </a:solidFill>
                          <a:effectLst/>
                          <a:latin typeface="+mn-lt"/>
                          <a:ea typeface="宋体" panose="02010600030101010101" pitchFamily="2" charset="-122"/>
                          <a:cs typeface="+mn-cs"/>
                        </a:rPr>
                        <a:t>DL and UL capability adjustment </a:t>
                      </a:r>
                      <a:r>
                        <a:rPr lang="en-US" altLang="zh-CN" sz="1000" b="0" i="0" u="none" strike="noStrike" kern="1200" baseline="0" dirty="0" smtClean="0">
                          <a:solidFill>
                            <a:srgbClr val="000000"/>
                          </a:solidFill>
                          <a:effectLst/>
                          <a:latin typeface="+mn-lt"/>
                          <a:ea typeface="宋体" panose="02010600030101010101" pitchFamily="2" charset="-122"/>
                          <a:cs typeface="+mn-cs"/>
                        </a:rPr>
                        <a:t>for using capabilities on a SIM while reducing capabilities on the other SIM, for dual-SIM UEs with 2 Rx chains </a:t>
                      </a: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altLang="zh-CN" sz="1000" b="0" i="0" u="none" strike="noStrike" kern="1200" baseline="0" dirty="0" smtClean="0">
                          <a:solidFill>
                            <a:srgbClr val="000000"/>
                          </a:solidFill>
                          <a:effectLst/>
                          <a:latin typeface="+mn-lt"/>
                          <a:ea typeface="宋体" panose="02010600030101010101" pitchFamily="2" charset="-122"/>
                          <a:cs typeface="+mn-cs"/>
                        </a:rPr>
                        <a:t>Target scenario: </a:t>
                      </a:r>
                      <a:r>
                        <a:rPr lang="fr-FR" altLang="zh-CN" sz="1000" u="none" strike="noStrike" kern="1200" dirty="0" smtClean="0">
                          <a:solidFill>
                            <a:schemeClr val="tx1"/>
                          </a:solidFill>
                          <a:effectLst/>
                        </a:rPr>
                        <a:t>inter-MNO</a:t>
                      </a:r>
                      <a:r>
                        <a:rPr lang="fr-FR" altLang="zh-CN" sz="1000" u="none" strike="noStrike" kern="1200" dirty="0" smtClean="0">
                          <a:effectLst/>
                        </a:rPr>
                        <a:t> case NR SA + NR SA dual-SIM UE </a:t>
                      </a:r>
                      <a:r>
                        <a:rPr lang="fr-FR" altLang="zh-CN" sz="1000" u="none" strike="noStrike" kern="1200" dirty="0" err="1" smtClean="0">
                          <a:effectLst/>
                        </a:rPr>
                        <a:t>connected-idle</a:t>
                      </a:r>
                      <a:r>
                        <a:rPr lang="fr-FR" altLang="zh-CN" sz="1000" u="none" strike="noStrike" kern="1200" baseline="0" dirty="0" smtClean="0">
                          <a:effectLst/>
                        </a:rPr>
                        <a:t> states </a:t>
                      </a:r>
                      <a:r>
                        <a:rPr lang="fr-FR" altLang="zh-CN" sz="1000" u="none" strike="noStrike" kern="1200" baseline="0" dirty="0" err="1" smtClean="0">
                          <a:effectLst/>
                        </a:rPr>
                        <a:t>combination</a:t>
                      </a:r>
                      <a:endParaRPr lang="fr-FR" altLang="zh-CN" sz="1000" u="none" strike="noStrike" kern="1200" dirty="0" smtClean="0">
                        <a:effectLst/>
                      </a:endParaRPr>
                    </a:p>
                    <a:p>
                      <a:pPr marL="262890" marR="0" lvl="0" indent="-1714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fr-FR" altLang="zh-CN" sz="1000" u="none" strike="noStrike" kern="1200" dirty="0" smtClean="0">
                          <a:effectLst/>
                        </a:rPr>
                        <a:t>Second </a:t>
                      </a:r>
                      <a:r>
                        <a:rPr lang="fr-FR" altLang="zh-CN" sz="1000" u="none" strike="noStrike" kern="1200" dirty="0" err="1" smtClean="0">
                          <a:effectLst/>
                        </a:rPr>
                        <a:t>priority</a:t>
                      </a:r>
                      <a:r>
                        <a:rPr lang="fr-FR" altLang="zh-CN" sz="1000" u="none" strike="noStrike" kern="1200" dirty="0" smtClean="0">
                          <a:effectLst/>
                        </a:rPr>
                        <a:t> (if </a:t>
                      </a:r>
                      <a:r>
                        <a:rPr lang="fr-FR" altLang="zh-CN" sz="1000" u="none" strike="noStrike" kern="1200" dirty="0" err="1" smtClean="0">
                          <a:effectLst/>
                        </a:rPr>
                        <a:t>needed</a:t>
                      </a:r>
                      <a:r>
                        <a:rPr lang="fr-FR" altLang="zh-CN" sz="1000" u="none" strike="noStrike" kern="1200" dirty="0" smtClean="0">
                          <a:effectLst/>
                        </a:rPr>
                        <a:t>): LTE+NR SA and EN-DC+NR SA</a:t>
                      </a:r>
                    </a:p>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u="none" strike="noStrike" kern="1200" dirty="0" err="1" smtClean="0">
                          <a:effectLst/>
                        </a:rPr>
                        <a:t>Study</a:t>
                      </a:r>
                      <a:r>
                        <a:rPr lang="fr-FR" altLang="zh-CN" sz="1000" u="none" strike="noStrike" kern="1200" dirty="0" smtClean="0">
                          <a:effectLst/>
                        </a:rPr>
                        <a:t> in-</a:t>
                      </a:r>
                      <a:r>
                        <a:rPr lang="fr-FR" altLang="zh-CN" sz="1000" u="none" strike="noStrike" kern="1200" dirty="0" err="1" smtClean="0">
                          <a:effectLst/>
                        </a:rPr>
                        <a:t>device</a:t>
                      </a:r>
                      <a:r>
                        <a:rPr lang="fr-FR" altLang="zh-CN" sz="1000" u="none" strike="noStrike" kern="1200" dirty="0" smtClean="0">
                          <a:effectLst/>
                        </a:rPr>
                        <a:t> coexistence for dual SIM </a:t>
                      </a:r>
                      <a:r>
                        <a:rPr lang="fr-FR" altLang="zh-CN" sz="1000" u="none" strike="noStrike" kern="1200" dirty="0" err="1" smtClean="0">
                          <a:effectLst/>
                        </a:rPr>
                        <a:t>UEs</a:t>
                      </a:r>
                      <a:endParaRPr lang="fr-FR" altLang="zh-CN" sz="1000" u="none" strike="noStrike" kern="1200" dirty="0" smtClean="0">
                        <a:effectLst/>
                      </a:endParaRPr>
                    </a:p>
                    <a:p>
                      <a:pPr marL="91440" marR="0" lvl="0" indent="0" algn="l"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smtClean="0">
                        <a:solidFill>
                          <a:srgbClr val="000000"/>
                        </a:solidFill>
                        <a:effectLst/>
                        <a:latin typeface="+mn-lt"/>
                        <a:ea typeface="宋体" panose="02010600030101010101" pitchFamily="2" charset="-122"/>
                        <a:cs typeface="+mn-cs"/>
                      </a:endParaRPr>
                    </a:p>
                    <a:p>
                      <a:pPr marL="91440" algn="l" defTabSz="914400" rtl="0" eaLnBrk="1" fontAlgn="ctr" latinLnBrk="0" hangingPunct="1"/>
                      <a:r>
                        <a:rPr lang="fr-FR" altLang="zh-CN" sz="1000" u="none" strike="noStrike" kern="1200" dirty="0" smtClean="0">
                          <a:effectLst/>
                        </a:rPr>
                        <a:t>No </a:t>
                      </a:r>
                      <a:r>
                        <a:rPr lang="fr-FR" altLang="zh-CN" sz="1000" u="none" strike="noStrike" kern="1200" dirty="0" err="1" smtClean="0">
                          <a:effectLst/>
                        </a:rPr>
                        <a:t>need</a:t>
                      </a:r>
                      <a:r>
                        <a:rPr lang="fr-FR" altLang="zh-CN" sz="1000" u="none" strike="noStrike" kern="1200" dirty="0" smtClean="0">
                          <a:effectLst/>
                        </a:rPr>
                        <a:t> to </a:t>
                      </a:r>
                      <a:r>
                        <a:rPr lang="fr-FR" altLang="zh-CN" sz="1000" u="none" strike="noStrike" kern="1200" dirty="0" err="1" smtClean="0">
                          <a:effectLst/>
                        </a:rPr>
                        <a:t>enhance</a:t>
                      </a:r>
                      <a:r>
                        <a:rPr lang="fr-FR" altLang="zh-CN" sz="1000" u="none" strike="noStrike" kern="1200" dirty="0" smtClean="0">
                          <a:effectLst/>
                        </a:rPr>
                        <a:t> LTE+LTE and LTE+EN-DC (solutions </a:t>
                      </a:r>
                      <a:r>
                        <a:rPr lang="fr-FR" altLang="zh-CN" sz="1000" u="none" strike="noStrike" kern="1200" dirty="0" err="1" smtClean="0">
                          <a:effectLst/>
                        </a:rPr>
                        <a:t>exist</a:t>
                      </a:r>
                      <a:r>
                        <a:rPr lang="fr-FR" altLang="zh-CN" sz="1000" u="none" strike="noStrike" kern="1200" dirty="0" smtClean="0">
                          <a:effectLst/>
                        </a:rPr>
                        <a:t> and are </a:t>
                      </a:r>
                      <a:r>
                        <a:rPr lang="fr-FR" altLang="zh-CN" sz="1000" u="none" strike="noStrike" kern="1200" dirty="0" err="1" smtClean="0">
                          <a:effectLst/>
                        </a:rPr>
                        <a:t>implemented</a:t>
                      </a:r>
                      <a:r>
                        <a:rPr lang="fr-FR" altLang="zh-CN" sz="1000" u="none" strike="noStrike" kern="1200" dirty="0" smtClean="0">
                          <a:effectLst/>
                        </a:rPr>
                        <a:t> in commercial </a:t>
                      </a:r>
                      <a:r>
                        <a:rPr lang="fr-FR" altLang="zh-CN" sz="1000" u="none" strike="noStrike" kern="1200" dirty="0" err="1" smtClean="0">
                          <a:effectLst/>
                        </a:rPr>
                        <a:t>devices</a:t>
                      </a:r>
                      <a:r>
                        <a:rPr lang="fr-FR" altLang="zh-CN" sz="1000" u="none" strike="noStrike" kern="1200" dirty="0" smtClean="0">
                          <a:effectLst/>
                        </a:rPr>
                        <a:t>),</a:t>
                      </a:r>
                      <a:r>
                        <a:rPr lang="fr-FR" altLang="zh-CN" sz="1000" u="none" strike="noStrike" kern="1200" baseline="0" dirty="0" smtClean="0">
                          <a:effectLst/>
                        </a:rPr>
                        <a:t> no LTE </a:t>
                      </a:r>
                      <a:r>
                        <a:rPr lang="fr-FR" altLang="zh-CN" sz="1000" u="none" strike="noStrike" kern="1200" baseline="0" dirty="0" err="1" smtClean="0">
                          <a:effectLst/>
                        </a:rPr>
                        <a:t>specification</a:t>
                      </a:r>
                      <a:r>
                        <a:rPr lang="fr-FR" altLang="zh-CN" sz="1000" u="none" strike="noStrike" kern="1200" baseline="0" dirty="0" smtClean="0">
                          <a:effectLst/>
                        </a:rPr>
                        <a:t> impact.</a:t>
                      </a:r>
                      <a:endParaRPr lang="fr-FR" altLang="zh-CN" sz="1000" u="none" strike="noStrike" kern="1200" dirty="0" smtClean="0">
                        <a:effectLst/>
                      </a:endParaRPr>
                    </a:p>
                    <a:p>
                      <a:pPr marL="91440" algn="l" defTabSz="914400" rtl="0" eaLnBrk="1" fontAlgn="ctr" latinLnBrk="0" hangingPunct="1"/>
                      <a:r>
                        <a:rPr lang="en-US" altLang="zh-CN" sz="1000" u="none" strike="noStrike" kern="1200" dirty="0" smtClean="0">
                          <a:effectLst/>
                        </a:rPr>
                        <a:t>Problems coming from ‘Single Rx UE’ can been addressed by implementation (reusing RF channels)</a:t>
                      </a:r>
                      <a:r>
                        <a:rPr lang="en-US" altLang="zh-CN" sz="1000" u="none" strike="noStrike" kern="1200" baseline="0" dirty="0" smtClean="0">
                          <a:effectLst/>
                        </a:rPr>
                        <a:t> to address paging collisions.</a:t>
                      </a:r>
                    </a:p>
                  </a:txBody>
                  <a:tcPr marL="2326" marR="2326" marT="2326" marB="0" anchor="ctr"/>
                </a:tc>
              </a:tr>
              <a:tr h="520702">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sz="1000" b="0" i="0" u="none" strike="noStrike" kern="1200" dirty="0" smtClean="0">
                          <a:solidFill>
                            <a:srgbClr val="000000"/>
                          </a:solidFill>
                          <a:effectLst/>
                          <a:latin typeface="+mn-lt"/>
                          <a:ea typeface="宋体" panose="02010600030101010101" pitchFamily="2" charset="-122"/>
                          <a:cs typeface="+mn-cs"/>
                        </a:rPr>
                        <a:t>Q</a:t>
                      </a:r>
                      <a:r>
                        <a:rPr lang="en-US" altLang="zh-CN" sz="1000" b="0" i="0" u="none" strike="noStrike" kern="1200" dirty="0" err="1" smtClean="0">
                          <a:solidFill>
                            <a:srgbClr val="000000"/>
                          </a:solidFill>
                          <a:effectLst/>
                          <a:latin typeface="+mn-lt"/>
                          <a:ea typeface="宋体" panose="02010600030101010101" pitchFamily="2" charset="-122"/>
                          <a:cs typeface="+mn-cs"/>
                        </a:rPr>
                        <a:t>oE</a:t>
                      </a:r>
                      <a:endParaRPr lang="fr-FR" sz="1000" b="0" i="0" u="none" strike="noStrike" kern="1200" dirty="0">
                        <a:solidFill>
                          <a:srgbClr val="000000"/>
                        </a:solidFill>
                        <a:effectLst/>
                        <a:latin typeface="+mn-lt"/>
                        <a:ea typeface="宋体" panose="02010600030101010101" pitchFamily="2" charset="-122"/>
                        <a:cs typeface="+mn-cs"/>
                      </a:endParaRPr>
                    </a:p>
                  </a:txBody>
                  <a:tcPr marL="2326" marR="2326" marT="2326" marB="0" anchor="ctr"/>
                </a:tc>
                <a:tc>
                  <a:txBody>
                    <a:bodyPr/>
                    <a:lstStyle/>
                    <a:p>
                      <a:pPr marL="91440" lvl="0" algn="l" defTabSz="914400" rtl="0" eaLnBrk="1" fontAlgn="ctr" latinLnBrk="0" hangingPunct="1"/>
                      <a:r>
                        <a:rPr lang="en-US" altLang="zh-CN" sz="1000" u="none" strike="noStrike" kern="1200" dirty="0" smtClean="0">
                          <a:solidFill>
                            <a:schemeClr val="tx1"/>
                          </a:solidFill>
                          <a:effectLst/>
                          <a:latin typeface="+mn-lt"/>
                          <a:ea typeface="+mn-ea"/>
                          <a:cs typeface="+mn-cs"/>
                        </a:rPr>
                        <a:t>Support to collect the UE KPI report for certain services to optimize the UE </a:t>
                      </a:r>
                      <a:r>
                        <a:rPr lang="en-US" altLang="zh-CN" sz="1000" u="none" strike="noStrike" kern="1200" dirty="0" err="1" smtClean="0">
                          <a:solidFill>
                            <a:schemeClr val="tx1"/>
                          </a:solidFill>
                          <a:effectLst/>
                          <a:latin typeface="+mn-lt"/>
                          <a:ea typeface="+mn-ea"/>
                          <a:cs typeface="+mn-cs"/>
                        </a:rPr>
                        <a:t>QoE</a:t>
                      </a:r>
                      <a:endParaRPr lang="zh-CN" altLang="zh-CN" sz="1000" u="none" strike="noStrike" kern="1200" dirty="0" smtClean="0">
                        <a:solidFill>
                          <a:schemeClr val="tx1"/>
                        </a:solidFill>
                        <a:effectLst/>
                        <a:latin typeface="+mn-lt"/>
                        <a:ea typeface="+mn-ea"/>
                        <a:cs typeface="+mn-cs"/>
                      </a:endParaRPr>
                    </a:p>
                    <a:p>
                      <a:pPr marL="91440" lvl="0" algn="l" defTabSz="914400" rtl="0" eaLnBrk="1" fontAlgn="ctr" latinLnBrk="0" hangingPunct="1"/>
                      <a:r>
                        <a:rPr lang="en-US" altLang="zh-CN" sz="1000" u="none" strike="noStrike" kern="1200" dirty="0" smtClean="0">
                          <a:solidFill>
                            <a:schemeClr val="tx1"/>
                          </a:solidFill>
                          <a:effectLst/>
                          <a:latin typeface="+mn-lt"/>
                          <a:ea typeface="+mn-ea"/>
                          <a:cs typeface="+mn-cs"/>
                        </a:rPr>
                        <a:t>Support general framework for triggering, configuring, measurement collection and reporting for various 5G use cases.</a:t>
                      </a:r>
                      <a:endParaRPr lang="en-US" altLang="zh-CN" sz="1000" u="none" strike="noStrike" kern="1200" baseline="0" dirty="0" smtClean="0">
                        <a:solidFill>
                          <a:schemeClr val="tx1"/>
                        </a:solidFill>
                        <a:effectLst/>
                      </a:endParaRPr>
                    </a:p>
                  </a:txBody>
                  <a:tcPr marL="2326" marR="2326" marT="2326" marB="0" anchor="ctr"/>
                </a:tc>
              </a:tr>
              <a:tr h="1631489">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fr-FR" altLang="zh-CN" sz="1000" u="none" strike="noStrike" kern="1200" dirty="0" smtClean="0">
                          <a:solidFill>
                            <a:schemeClr val="tx1"/>
                          </a:solidFill>
                          <a:effectLst/>
                        </a:rPr>
                        <a:t>RAN Data Collection (SON/MDT) </a:t>
                      </a:r>
                      <a:r>
                        <a:rPr lang="fr-FR" altLang="zh-CN" sz="1000" u="none" strike="noStrike" kern="1200" dirty="0" err="1" smtClean="0">
                          <a:solidFill>
                            <a:schemeClr val="tx1"/>
                          </a:solidFill>
                          <a:effectLst/>
                        </a:rPr>
                        <a:t>enhancements</a:t>
                      </a:r>
                      <a:endParaRPr lang="fr-FR" altLang="zh-CN" sz="1000" u="none" strike="noStrike" kern="1200" dirty="0" smtClean="0">
                        <a:solidFill>
                          <a:schemeClr val="tx1"/>
                        </a:solidFill>
                        <a:effectLst/>
                      </a:endParaRPr>
                    </a:p>
                  </a:txBody>
                  <a:tcPr marL="2326" marR="2326" marT="2326" marB="0" anchor="ctr"/>
                </a:tc>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solidFill>
                            <a:schemeClr val="tx1"/>
                          </a:solidFill>
                          <a:effectLst/>
                          <a:latin typeface="+mn-lt"/>
                          <a:ea typeface="+mn-ea"/>
                          <a:cs typeface="+mn-cs"/>
                        </a:rPr>
                        <a:t>Priority for real market needs, Continuation of Rel-16 WI, Network energy efficiency part of this item</a:t>
                      </a: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solidFill>
                            <a:schemeClr val="tx1"/>
                          </a:solidFill>
                          <a:effectLst/>
                          <a:latin typeface="+mn-lt"/>
                          <a:ea typeface="+mn-ea"/>
                          <a:cs typeface="+mn-cs"/>
                        </a:rPr>
                        <a:t>Left over from Rel-16</a:t>
                      </a:r>
                    </a:p>
                    <a:p>
                      <a:pPr marL="548640" lvl="2" indent="-273023" algn="l" defTabSz="914400" rtl="0" eaLnBrk="1" fontAlgn="ctr" latinLnBrk="0" hangingPunct="1">
                        <a:buFont typeface="Arial" panose="020B0604020202020204" pitchFamily="34" charset="0"/>
                        <a:buChar char="•"/>
                      </a:pPr>
                      <a:r>
                        <a:rPr lang="en-US" altLang="zh-CN" sz="1000" u="none" strike="noStrike" kern="1200" dirty="0" smtClean="0">
                          <a:solidFill>
                            <a:schemeClr val="tx1"/>
                          </a:solidFill>
                          <a:effectLst/>
                          <a:latin typeface="+mn-lt"/>
                          <a:ea typeface="+mn-ea"/>
                          <a:cs typeface="+mn-cs"/>
                        </a:rPr>
                        <a:t>Rel-16 WI e.g. PCI selection, Energy Saving, at least … </a:t>
                      </a:r>
                    </a:p>
                    <a:p>
                      <a:pPr marL="548640" lvl="2" indent="-273023" algn="l" defTabSz="914400" rtl="0" eaLnBrk="1" fontAlgn="ctr" latinLnBrk="0" hangingPunct="1">
                        <a:buFont typeface="Arial" panose="020B0604020202020204" pitchFamily="34" charset="0"/>
                        <a:buChar char="•"/>
                      </a:pPr>
                      <a:r>
                        <a:rPr lang="en-US" altLang="zh-CN" sz="1000" u="none" strike="noStrike" kern="1200" dirty="0" smtClean="0">
                          <a:solidFill>
                            <a:schemeClr val="tx1"/>
                          </a:solidFill>
                          <a:effectLst/>
                          <a:latin typeface="+mn-lt"/>
                          <a:ea typeface="+mn-ea"/>
                          <a:cs typeface="+mn-cs"/>
                        </a:rPr>
                        <a:t>Rel-16 SI concluded but not conducted: e.g. CCO, Inter-system inter-RAT energy saving, Inter-system inter-RAT load balancing, …</a:t>
                      </a:r>
                    </a:p>
                    <a:p>
                      <a:pPr marL="548640" lvl="2" indent="-273023" algn="l" defTabSz="914400" rtl="0" eaLnBrk="1" fontAlgn="ctr" latinLnBrk="0" hangingPunct="1">
                        <a:buFont typeface="Arial" panose="020B0604020202020204" pitchFamily="34" charset="0"/>
                        <a:buChar char="•"/>
                      </a:pPr>
                      <a:r>
                        <a:rPr lang="en-US" altLang="zh-CN" sz="1000" u="none" strike="noStrike" kern="1200" dirty="0" smtClean="0">
                          <a:solidFill>
                            <a:schemeClr val="tx1"/>
                          </a:solidFill>
                          <a:effectLst/>
                          <a:latin typeface="+mn-lt"/>
                          <a:ea typeface="+mn-ea"/>
                          <a:cs typeface="+mn-cs"/>
                        </a:rPr>
                        <a:t>Rel-16 SI not concluded due to lack of time and deserve more study, e.g. Per UE local RRM policy, …</a:t>
                      </a:r>
                    </a:p>
                    <a:p>
                      <a:pPr marL="91440" marR="0" lvl="0" indent="0" algn="l" defTabSz="914400" rtl="0" eaLnBrk="1" fontAlgn="ctr" latinLnBrk="0" hangingPunct="1">
                        <a:lnSpc>
                          <a:spcPct val="100000"/>
                        </a:lnSpc>
                        <a:spcBef>
                          <a:spcPts val="0"/>
                        </a:spcBef>
                        <a:spcAft>
                          <a:spcPts val="0"/>
                        </a:spcAft>
                        <a:buClrTx/>
                        <a:buSzTx/>
                        <a:buFontTx/>
                        <a:buNone/>
                        <a:tabLst/>
                        <a:defRPr/>
                      </a:pPr>
                      <a:r>
                        <a:rPr lang="en-US" altLang="zh-CN" sz="1000" u="none" strike="noStrike" kern="1200" dirty="0" smtClean="0">
                          <a:solidFill>
                            <a:schemeClr val="tx1"/>
                          </a:solidFill>
                          <a:effectLst/>
                          <a:latin typeface="+mn-lt"/>
                          <a:ea typeface="+mn-ea"/>
                          <a:cs typeface="+mn-cs"/>
                        </a:rPr>
                        <a:t>SON/MDT enhancement should be considered at early stage for Rel-17 e.g.</a:t>
                      </a:r>
                    </a:p>
                    <a:p>
                      <a:pPr marL="548640" lvl="2" indent="-273023" algn="l" defTabSz="914400" rtl="0" eaLnBrk="1" fontAlgn="ctr" latinLnBrk="0" hangingPunct="1">
                        <a:buFont typeface="Arial" panose="020B0604020202020204" pitchFamily="34" charset="0"/>
                        <a:buChar char="•"/>
                      </a:pPr>
                      <a:r>
                        <a:rPr lang="en-US" altLang="zh-CN" sz="1000" u="none" strike="noStrike" kern="1200" dirty="0" smtClean="0">
                          <a:solidFill>
                            <a:schemeClr val="tx1"/>
                          </a:solidFill>
                          <a:effectLst/>
                          <a:latin typeface="+mn-lt"/>
                          <a:ea typeface="+mn-ea"/>
                          <a:cs typeface="+mn-cs"/>
                        </a:rPr>
                        <a:t>V2X MDT e.g. SL QoS monitoring and feedback, RAT/Path selection optimization, ….</a:t>
                      </a:r>
                    </a:p>
                    <a:p>
                      <a:pPr marL="548640" lvl="2" indent="-273023" algn="l" defTabSz="914400" rtl="0" eaLnBrk="1" fontAlgn="ctr" latinLnBrk="0" hangingPunct="1">
                        <a:buFont typeface="Arial" panose="020B0604020202020204" pitchFamily="34" charset="0"/>
                        <a:buChar char="•"/>
                      </a:pPr>
                      <a:r>
                        <a:rPr lang="en-US" altLang="zh-CN" sz="1000" u="none" strike="noStrike" kern="1200" dirty="0" smtClean="0">
                          <a:solidFill>
                            <a:schemeClr val="tx1"/>
                          </a:solidFill>
                          <a:effectLst/>
                          <a:latin typeface="+mn-lt"/>
                          <a:ea typeface="+mn-ea"/>
                          <a:cs typeface="+mn-cs"/>
                        </a:rPr>
                        <a:t>Other Rel-16 features e.g. CHO (conditional handover), RACH-less, etc.</a:t>
                      </a:r>
                    </a:p>
                  </a:txBody>
                  <a:tcPr marL="2326" marR="2326" marT="2326" marB="0" anchor="ctr"/>
                </a:tc>
              </a:tr>
            </a:tbl>
          </a:graphicData>
        </a:graphic>
      </p:graphicFrame>
    </p:spTree>
    <p:extLst>
      <p:ext uri="{BB962C8B-B14F-4D97-AF65-F5344CB8AC3E}">
        <p14:creationId xmlns:p14="http://schemas.microsoft.com/office/powerpoint/2010/main" val="365160600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72034</TotalTime>
  <Words>2179</Words>
  <Application>Microsoft Office PowerPoint</Application>
  <PresentationFormat>Custom</PresentationFormat>
  <Paragraphs>229</Paragraphs>
  <Slides>9</Slides>
  <Notes>0</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9</vt:i4>
      </vt:variant>
    </vt:vector>
  </HeadingPairs>
  <TitlesOfParts>
    <vt:vector size="26" baseType="lpstr">
      <vt:lpstr>FrutigerNext LT Light</vt:lpstr>
      <vt:lpstr>FrutigerNext LT Medium</vt:lpstr>
      <vt:lpstr>FrutigerNext LT Regular</vt:lpstr>
      <vt:lpstr>MS PGothic</vt:lpstr>
      <vt:lpstr>华文细黑</vt:lpstr>
      <vt:lpstr>宋体</vt:lpstr>
      <vt:lpstr>宋体</vt:lpstr>
      <vt:lpstr>微软雅黑</vt:lpstr>
      <vt:lpstr>微软雅黑</vt:lpstr>
      <vt:lpstr>黑体</vt:lpstr>
      <vt:lpstr>Arial</vt:lpstr>
      <vt:lpstr>Calibri</vt:lpstr>
      <vt:lpstr>Times New Roman</vt:lpstr>
      <vt:lpstr>Wingdings</vt:lpstr>
      <vt:lpstr>1_16-9 PPT Temp</vt:lpstr>
      <vt:lpstr>2_默认设计模板</vt:lpstr>
      <vt:lpstr>5_default</vt:lpstr>
      <vt:lpstr>Views on Rel-17 package</vt:lpstr>
      <vt:lpstr>PowerPoint Presentation</vt:lpstr>
      <vt:lpstr>Available Capacity in WGs</vt:lpstr>
      <vt:lpstr>Possible Rel-17 Package (RAN1/2/3)</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David mazzarese</cp:lastModifiedBy>
  <cp:revision>2629</cp:revision>
  <cp:lastPrinted>2019-11-06T00:44:52Z</cp:lastPrinted>
  <dcterms:created xsi:type="dcterms:W3CDTF">2016-03-01T06:13:35Z</dcterms:created>
  <dcterms:modified xsi:type="dcterms:W3CDTF">2019-12-08T23:47:21Z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(3)7RWGECfxPuXV/fa9eIw6G5zc4RK2KJus8VZuuFmWatOIovXlxJAJhZHpqMV03W8fYu4MccQV
8ljZ3y2RP/IQe0/nFXWkTO0H/RMJeonCWumxZmWDU+R85NI/MITY3EYqxqBGVV17cJZElBlQ
ksDQRB8nFvsrekxcQYyqUoA65SHfmEDh0bjIAZ6+ZiFF3oTcu8MKj8SOLXuZFm8yFK44aefq
ODl0/xXqJZKvgRzVqB</vt:lpwstr>
  </property>
  <property fmtid="{D5CDD505-2E9C-101B-9397-08002B2CF9AE}" pid="8" name="_2015_ms_pID_7253431">
    <vt:lpwstr>aM2EpIDpFkN8j+yJj+O+F5RaWRngG9mXl0yurhs4N7asVkpC2KmvA0
2wAsx0zRXSHTixE48ZvvBg03fltXRlTaEMeC5XY5KmvPNJYRcjNCZ4NuWKst5SI/1XQev0Fp
dRbfpFR6Xm36HiWW/4LNe/JjmFCf05Ib4FVLv68QaX8Y+DZ5sl6iuq40kCPpwZvbXxqks9xK
jMJpgn/CNm9CE73pXJh1ENqDhVMB/BpGAy7E</vt:lpwstr>
  </property>
  <property fmtid="{D5CDD505-2E9C-101B-9397-08002B2CF9AE}" pid="9" name="_2015_ms_pID_7253432">
    <vt:lpwstr>AT8xJFnOPX7CY8uyjL5ZO6QhwvyfI7Vl6Psp
ppRwiO/yL3cPKyTT+YDPR5/THLrfMX6fFo8vfW7BKl+PiyV1HTs=</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1575820583</vt:lpwstr>
  </property>
</Properties>
</file>