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jp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72" r:id="rId1"/>
  </p:sldMasterIdLst>
  <p:notesMasterIdLst>
    <p:notesMasterId r:id="rId9"/>
  </p:notesMasterIdLst>
  <p:handoutMasterIdLst>
    <p:handoutMasterId r:id="rId10"/>
  </p:handoutMasterIdLst>
  <p:sldIdLst>
    <p:sldId id="817" r:id="rId2"/>
    <p:sldId id="826" r:id="rId3"/>
    <p:sldId id="830" r:id="rId4"/>
    <p:sldId id="832" r:id="rId5"/>
    <p:sldId id="827" r:id="rId6"/>
    <p:sldId id="828" r:id="rId7"/>
    <p:sldId id="831" r:id="rId8"/>
  </p:sldIdLst>
  <p:sldSz cx="9144000" cy="5143500" type="screen16x9"/>
  <p:notesSz cx="6797675" cy="9872663"/>
  <p:defaultTextStyle>
    <a:defPPr>
      <a:defRPr lang="fr-F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  <p15:guide id="3" orient="horz" pos="162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  <p15:guide id="3" orient="horz" pos="3110">
          <p15:clr>
            <a:srgbClr val="A4A3A4"/>
          </p15:clr>
        </p15:guide>
        <p15:guide id="4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7F92C"/>
    <a:srgbClr val="00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3934" autoAdjust="0"/>
    <p:restoredTop sz="94576" autoAdjust="0"/>
  </p:normalViewPr>
  <p:slideViewPr>
    <p:cSldViewPr>
      <p:cViewPr varScale="1">
        <p:scale>
          <a:sx n="108" d="100"/>
          <a:sy n="108" d="100"/>
        </p:scale>
        <p:origin x="632" y="184"/>
      </p:cViewPr>
      <p:guideLst>
        <p:guide orient="horz" pos="2160"/>
        <p:guide pos="2880"/>
        <p:guide orient="horz" pos="162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646"/>
    </p:cViewPr>
  </p:sorterViewPr>
  <p:notesViewPr>
    <p:cSldViewPr>
      <p:cViewPr varScale="1">
        <p:scale>
          <a:sx n="53" d="100"/>
          <a:sy n="53" d="100"/>
        </p:scale>
        <p:origin x="-2856" y="-90"/>
      </p:cViewPr>
      <p:guideLst>
        <p:guide orient="horz" pos="2880"/>
        <p:guide pos="2160"/>
        <p:guide orient="horz" pos="3110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presProps" Target="presProps.xml"/><Relationship Id="rId12" Type="http://schemas.openxmlformats.org/officeDocument/2006/relationships/viewProps" Target="viewProps.xml"/><Relationship Id="rId13" Type="http://schemas.openxmlformats.org/officeDocument/2006/relationships/theme" Target="theme/theme1.xml"/><Relationship Id="rId1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notesMaster" Target="notesMasters/notesMaster1.xml"/><Relationship Id="rId10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1C419B2F-358F-49E8-AA4C-3CCBF980E92D}" type="datetimeFigureOut">
              <a:rPr lang="fr-FR"/>
              <a:pPr>
                <a:defRPr/>
              </a:pPr>
              <a:t>06/12/2019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9377316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50443" y="9377316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5EA41666-3582-438F-AF1B-B5FBB2EC317F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9521984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3A0DADF3-1C88-41A0-B138-876CB3C20240}" type="datetimeFigureOut">
              <a:rPr lang="fr-FR"/>
              <a:pPr>
                <a:defRPr/>
              </a:pPr>
              <a:t>06/12/2019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07950" y="739775"/>
            <a:ext cx="6581775" cy="37036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fr-FR" noProof="0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79768" y="4689515"/>
            <a:ext cx="5438140" cy="444269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noProof="0"/>
              <a:t>Modifiez les styles du texte du masque</a:t>
            </a:r>
          </a:p>
          <a:p>
            <a:pPr lvl="1"/>
            <a:r>
              <a:rPr lang="fr-FR" noProof="0"/>
              <a:t>Deuxième niveau</a:t>
            </a:r>
          </a:p>
          <a:p>
            <a:pPr lvl="2"/>
            <a:r>
              <a:rPr lang="fr-FR" noProof="0"/>
              <a:t>Troisième niveau</a:t>
            </a:r>
          </a:p>
          <a:p>
            <a:pPr lvl="3"/>
            <a:r>
              <a:rPr lang="fr-FR" noProof="0"/>
              <a:t>Quatrième niveau</a:t>
            </a:r>
          </a:p>
          <a:p>
            <a:pPr lvl="4"/>
            <a:r>
              <a:rPr lang="fr-FR" noProof="0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9377316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50443" y="9377316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2A602E30-61EE-4150-94DB-FBB717E710B3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9645607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/>
          <p:cNvSpPr txBox="1">
            <a:spLocks noGrp="1" noChangeArrowheads="1"/>
          </p:cNvSpPr>
          <p:nvPr/>
        </p:nvSpPr>
        <p:spPr bwMode="auto">
          <a:xfrm>
            <a:off x="3848869" y="9377316"/>
            <a:ext cx="2945659" cy="4919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87431" tIns="43887" rIns="87431" bIns="43887" anchor="b"/>
          <a:lstStyle>
            <a:lvl1pPr defTabSz="463550" eaLnBrk="0" hangingPunct="0">
              <a:spcBef>
                <a:spcPct val="30000"/>
              </a:spcBef>
              <a:tabLst>
                <a:tab pos="0" algn="l"/>
                <a:tab pos="942975" algn="l"/>
                <a:tab pos="1887538" algn="l"/>
                <a:tab pos="2830513" algn="l"/>
                <a:tab pos="3773488" algn="l"/>
                <a:tab pos="4718050" algn="l"/>
                <a:tab pos="5659438" algn="l"/>
                <a:tab pos="6605588" algn="l"/>
                <a:tab pos="7546975" algn="l"/>
                <a:tab pos="8493125" algn="l"/>
                <a:tab pos="9434513" algn="l"/>
                <a:tab pos="10375900" algn="l"/>
              </a:tabLst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12788" indent="-274638" defTabSz="463550" eaLnBrk="0" hangingPunct="0">
              <a:spcBef>
                <a:spcPct val="30000"/>
              </a:spcBef>
              <a:tabLst>
                <a:tab pos="0" algn="l"/>
                <a:tab pos="942975" algn="l"/>
                <a:tab pos="1887538" algn="l"/>
                <a:tab pos="2830513" algn="l"/>
                <a:tab pos="3773488" algn="l"/>
                <a:tab pos="4718050" algn="l"/>
                <a:tab pos="5659438" algn="l"/>
                <a:tab pos="6605588" algn="l"/>
                <a:tab pos="7546975" algn="l"/>
                <a:tab pos="8493125" algn="l"/>
                <a:tab pos="9434513" algn="l"/>
                <a:tab pos="10375900" algn="l"/>
              </a:tabLst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095375" indent="-219075" defTabSz="463550" eaLnBrk="0" hangingPunct="0">
              <a:spcBef>
                <a:spcPct val="30000"/>
              </a:spcBef>
              <a:tabLst>
                <a:tab pos="0" algn="l"/>
                <a:tab pos="942975" algn="l"/>
                <a:tab pos="1887538" algn="l"/>
                <a:tab pos="2830513" algn="l"/>
                <a:tab pos="3773488" algn="l"/>
                <a:tab pos="4718050" algn="l"/>
                <a:tab pos="5659438" algn="l"/>
                <a:tab pos="6605588" algn="l"/>
                <a:tab pos="7546975" algn="l"/>
                <a:tab pos="8493125" algn="l"/>
                <a:tab pos="9434513" algn="l"/>
                <a:tab pos="10375900" algn="l"/>
              </a:tabLst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533525" indent="-219075" defTabSz="463550" eaLnBrk="0" hangingPunct="0">
              <a:spcBef>
                <a:spcPct val="30000"/>
              </a:spcBef>
              <a:tabLst>
                <a:tab pos="0" algn="l"/>
                <a:tab pos="942975" algn="l"/>
                <a:tab pos="1887538" algn="l"/>
                <a:tab pos="2830513" algn="l"/>
                <a:tab pos="3773488" algn="l"/>
                <a:tab pos="4718050" algn="l"/>
                <a:tab pos="5659438" algn="l"/>
                <a:tab pos="6605588" algn="l"/>
                <a:tab pos="7546975" algn="l"/>
                <a:tab pos="8493125" algn="l"/>
                <a:tab pos="9434513" algn="l"/>
                <a:tab pos="10375900" algn="l"/>
              </a:tabLst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1971675" indent="-219075" defTabSz="463550" eaLnBrk="0" hangingPunct="0">
              <a:spcBef>
                <a:spcPct val="30000"/>
              </a:spcBef>
              <a:tabLst>
                <a:tab pos="0" algn="l"/>
                <a:tab pos="942975" algn="l"/>
                <a:tab pos="1887538" algn="l"/>
                <a:tab pos="2830513" algn="l"/>
                <a:tab pos="3773488" algn="l"/>
                <a:tab pos="4718050" algn="l"/>
                <a:tab pos="5659438" algn="l"/>
                <a:tab pos="6605588" algn="l"/>
                <a:tab pos="7546975" algn="l"/>
                <a:tab pos="8493125" algn="l"/>
                <a:tab pos="9434513" algn="l"/>
                <a:tab pos="10375900" algn="l"/>
              </a:tabLst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428875" indent="-219075" defTabSz="463550" eaLnBrk="0" fontAlgn="base" hangingPunct="0">
              <a:spcBef>
                <a:spcPct val="30000"/>
              </a:spcBef>
              <a:spcAft>
                <a:spcPct val="0"/>
              </a:spcAft>
              <a:tabLst>
                <a:tab pos="0" algn="l"/>
                <a:tab pos="942975" algn="l"/>
                <a:tab pos="1887538" algn="l"/>
                <a:tab pos="2830513" algn="l"/>
                <a:tab pos="3773488" algn="l"/>
                <a:tab pos="4718050" algn="l"/>
                <a:tab pos="5659438" algn="l"/>
                <a:tab pos="6605588" algn="l"/>
                <a:tab pos="7546975" algn="l"/>
                <a:tab pos="8493125" algn="l"/>
                <a:tab pos="9434513" algn="l"/>
                <a:tab pos="10375900" algn="l"/>
              </a:tabLs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886075" indent="-219075" defTabSz="463550" eaLnBrk="0" fontAlgn="base" hangingPunct="0">
              <a:spcBef>
                <a:spcPct val="30000"/>
              </a:spcBef>
              <a:spcAft>
                <a:spcPct val="0"/>
              </a:spcAft>
              <a:tabLst>
                <a:tab pos="0" algn="l"/>
                <a:tab pos="942975" algn="l"/>
                <a:tab pos="1887538" algn="l"/>
                <a:tab pos="2830513" algn="l"/>
                <a:tab pos="3773488" algn="l"/>
                <a:tab pos="4718050" algn="l"/>
                <a:tab pos="5659438" algn="l"/>
                <a:tab pos="6605588" algn="l"/>
                <a:tab pos="7546975" algn="l"/>
                <a:tab pos="8493125" algn="l"/>
                <a:tab pos="9434513" algn="l"/>
                <a:tab pos="10375900" algn="l"/>
              </a:tabLs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343275" indent="-219075" defTabSz="463550" eaLnBrk="0" fontAlgn="base" hangingPunct="0">
              <a:spcBef>
                <a:spcPct val="30000"/>
              </a:spcBef>
              <a:spcAft>
                <a:spcPct val="0"/>
              </a:spcAft>
              <a:tabLst>
                <a:tab pos="0" algn="l"/>
                <a:tab pos="942975" algn="l"/>
                <a:tab pos="1887538" algn="l"/>
                <a:tab pos="2830513" algn="l"/>
                <a:tab pos="3773488" algn="l"/>
                <a:tab pos="4718050" algn="l"/>
                <a:tab pos="5659438" algn="l"/>
                <a:tab pos="6605588" algn="l"/>
                <a:tab pos="7546975" algn="l"/>
                <a:tab pos="8493125" algn="l"/>
                <a:tab pos="9434513" algn="l"/>
                <a:tab pos="10375900" algn="l"/>
              </a:tabLs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00475" indent="-219075" defTabSz="463550" eaLnBrk="0" fontAlgn="base" hangingPunct="0">
              <a:spcBef>
                <a:spcPct val="30000"/>
              </a:spcBef>
              <a:spcAft>
                <a:spcPct val="0"/>
              </a:spcAft>
              <a:tabLst>
                <a:tab pos="0" algn="l"/>
                <a:tab pos="942975" algn="l"/>
                <a:tab pos="1887538" algn="l"/>
                <a:tab pos="2830513" algn="l"/>
                <a:tab pos="3773488" algn="l"/>
                <a:tab pos="4718050" algn="l"/>
                <a:tab pos="5659438" algn="l"/>
                <a:tab pos="6605588" algn="l"/>
                <a:tab pos="7546975" algn="l"/>
                <a:tab pos="8493125" algn="l"/>
                <a:tab pos="9434513" algn="l"/>
                <a:tab pos="10375900" algn="l"/>
              </a:tabLs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Clr>
                <a:srgbClr val="000000"/>
              </a:buClr>
              <a:buFont typeface="Times New Roman" pitchFamily="18" charset="0"/>
              <a:buNone/>
            </a:pPr>
            <a:fld id="{0A39EADD-1A09-441E-8D81-C0584DDA40FB}" type="slidenum">
              <a:rPr lang="en-GB" altLang="en-US">
                <a:solidFill>
                  <a:srgbClr val="000000"/>
                </a:solidFill>
                <a:latin typeface="Times New Roman" pitchFamily="18" charset="0"/>
                <a:ea typeface="MS Gothic" pitchFamily="49" charset="-128"/>
                <a:cs typeface="ヒラギノ角ゴ Pro W3"/>
              </a:rPr>
              <a:pPr algn="r" eaLnBrk="1" hangingPunct="1">
                <a:spcBef>
                  <a:spcPct val="0"/>
                </a:spcBef>
                <a:buClr>
                  <a:srgbClr val="000000"/>
                </a:buClr>
                <a:buFont typeface="Times New Roman" pitchFamily="18" charset="0"/>
                <a:buNone/>
              </a:pPr>
              <a:t>1</a:t>
            </a:fld>
            <a:endParaRPr lang="en-GB" altLang="en-US" dirty="0">
              <a:solidFill>
                <a:srgbClr val="000000"/>
              </a:solidFill>
              <a:latin typeface="Times New Roman" pitchFamily="18" charset="0"/>
              <a:ea typeface="MS Gothic" pitchFamily="49" charset="-128"/>
              <a:cs typeface="ヒラギノ角ゴ Pro W3"/>
            </a:endParaRPr>
          </a:p>
        </p:txBody>
      </p:sp>
      <p:sp>
        <p:nvSpPr>
          <p:cNvPr id="29699" name="Text Box 1"/>
          <p:cNvSpPr txBox="1">
            <a:spLocks noChangeArrowheads="1"/>
          </p:cNvSpPr>
          <p:nvPr/>
        </p:nvSpPr>
        <p:spPr bwMode="auto">
          <a:xfrm>
            <a:off x="1235226" y="740450"/>
            <a:ext cx="4327224" cy="3703963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lIns="87090" tIns="43545" rIns="87090" bIns="43545" anchor="ctr"/>
          <a:lstStyle>
            <a:lvl1pPr defTabSz="4635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12788" indent="-274638" defTabSz="4635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095375" indent="-219075" defTabSz="4635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533525" indent="-219075" defTabSz="4635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1971675" indent="-219075" defTabSz="4635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428875" indent="-219075" defTabSz="4635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886075" indent="-219075" defTabSz="4635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343275" indent="-219075" defTabSz="4635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00475" indent="-219075" defTabSz="4635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95000"/>
              </a:lnSpc>
              <a:spcBef>
                <a:spcPct val="0"/>
              </a:spcBef>
              <a:buClr>
                <a:srgbClr val="000000"/>
              </a:buClr>
              <a:buFont typeface="Times New Roman" pitchFamily="18" charset="0"/>
              <a:buNone/>
            </a:pPr>
            <a:endParaRPr lang="fr-FR" altLang="en-US" sz="2300" dirty="0">
              <a:solidFill>
                <a:schemeClr val="bg1"/>
              </a:solidFill>
              <a:latin typeface="Times New Roman" pitchFamily="18" charset="0"/>
              <a:ea typeface="MS Gothic" pitchFamily="49" charset="-128"/>
              <a:cs typeface="ヒラギノ角ゴ Pro W3"/>
            </a:endParaRPr>
          </a:p>
        </p:txBody>
      </p:sp>
      <p:sp>
        <p:nvSpPr>
          <p:cNvPr id="29700" name="Rectangle 2"/>
          <p:cNvSpPr>
            <a:spLocks noGrp="1" noChangeArrowheads="1"/>
          </p:cNvSpPr>
          <p:nvPr>
            <p:ph type="body"/>
          </p:nvPr>
        </p:nvSpPr>
        <p:spPr bwMode="auto">
          <a:xfrm>
            <a:off x="679768" y="4691229"/>
            <a:ext cx="5438140" cy="4440984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7431" tIns="43887" rIns="87431" bIns="43887" numCol="1" anchor="ctr" anchorCtr="0" compatLnSpc="1">
            <a:prstTxWarp prst="textNoShape">
              <a:avLst/>
            </a:prstTxWarp>
          </a:bodyPr>
          <a:lstStyle/>
          <a:p>
            <a:endParaRPr lang="fr-FR" altLang="en-US" dirty="0">
              <a:ea typeface="ヒラギノ角ゴ Pro W3"/>
              <a:cs typeface="ヒラギノ角ゴ Pro W3"/>
            </a:endParaRPr>
          </a:p>
        </p:txBody>
      </p:sp>
    </p:spTree>
    <p:extLst>
      <p:ext uri="{BB962C8B-B14F-4D97-AF65-F5344CB8AC3E}">
        <p14:creationId xmlns:p14="http://schemas.microsoft.com/office/powerpoint/2010/main" val="41165630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199660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3" y="4876805"/>
            <a:ext cx="1439862" cy="273844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z="900">
                <a:latin typeface="+mn-lt"/>
                <a:cs typeface="+mn-cs"/>
              </a:defRPr>
            </a:lvl1pPr>
          </a:lstStyle>
          <a:p>
            <a:pPr>
              <a:defRPr/>
            </a:pPr>
            <a:fld id="{B843D4B4-55EE-47AE-9227-24BAD3C53284}" type="slidenum">
              <a:rPr lang="fr-BE"/>
              <a:pPr>
                <a:defRPr/>
              </a:pPr>
              <a:t>‹#›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4360912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5"/>
          <p:cNvSpPr>
            <a:spLocks noGrp="1"/>
          </p:cNvSpPr>
          <p:nvPr>
            <p:ph type="sldNum" sz="quarter" idx="10"/>
          </p:nvPr>
        </p:nvSpPr>
        <p:spPr>
          <a:xfrm>
            <a:off x="3" y="4850613"/>
            <a:ext cx="1439862" cy="273844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18F10661-D2CE-4F87-86FC-7210DF7E11CD}" type="slidenum">
              <a:rPr lang="fr-BE"/>
              <a:pPr>
                <a:defRPr/>
              </a:pPr>
              <a:t>‹#›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2918090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6"/>
          <p:cNvSpPr>
            <a:spLocks noGrp="1"/>
          </p:cNvSpPr>
          <p:nvPr>
            <p:ph type="sldNum" sz="quarter" idx="10"/>
          </p:nvPr>
        </p:nvSpPr>
        <p:spPr>
          <a:xfrm>
            <a:off x="3" y="4850613"/>
            <a:ext cx="1439862" cy="273844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86FFA80B-994F-4D36-825D-293B142DA013}" type="slidenum">
              <a:rPr lang="fr-BE"/>
              <a:pPr>
                <a:defRPr/>
              </a:pPr>
              <a:t>‹#›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30447023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30487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-3924942" y="7044933"/>
            <a:ext cx="1439862" cy="273844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z="900">
                <a:latin typeface="+mn-lt"/>
                <a:cs typeface="+mn-cs"/>
              </a:defRPr>
            </a:lvl1pPr>
          </a:lstStyle>
          <a:p>
            <a:pPr>
              <a:defRPr/>
            </a:pPr>
            <a:fld id="{B843D4B4-55EE-47AE-9227-24BAD3C53284}" type="slidenum">
              <a:rPr lang="fr-BE"/>
              <a:pPr>
                <a:defRPr/>
              </a:pPr>
              <a:t>‹#›</a:t>
            </a:fld>
            <a:endParaRPr lang="fr-BE"/>
          </a:p>
        </p:txBody>
      </p:sp>
      <p:sp>
        <p:nvSpPr>
          <p:cNvPr id="18" name="Espace réservé du numéro de diapositive 5"/>
          <p:cNvSpPr txBox="1">
            <a:spLocks/>
          </p:cNvSpPr>
          <p:nvPr userDrawn="1"/>
        </p:nvSpPr>
        <p:spPr>
          <a:xfrm>
            <a:off x="35496" y="4918720"/>
            <a:ext cx="539552" cy="173310"/>
          </a:xfrm>
          <a:prstGeom prst="rect">
            <a:avLst/>
          </a:prstGeom>
        </p:spPr>
        <p:txBody>
          <a:bodyPr/>
          <a:lstStyle>
            <a:defPPr>
              <a:defRPr lang="fr-FR"/>
            </a:defPPr>
            <a:lvl1pPr algn="l" rtl="0" fontAlgn="auto">
              <a:spcBef>
                <a:spcPts val="0"/>
              </a:spcBef>
              <a:spcAft>
                <a:spcPts val="0"/>
              </a:spcAft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>
              <a:defRPr/>
            </a:pPr>
            <a:fld id="{B843D4B4-55EE-47AE-9227-24BAD3C53284}" type="slidenum">
              <a:rPr lang="fr-BE" sz="700" smtClean="0">
                <a:solidFill>
                  <a:srgbClr val="002060"/>
                </a:solidFill>
              </a:rPr>
              <a:pPr>
                <a:defRPr/>
              </a:pPr>
              <a:t>‹#›</a:t>
            </a:fld>
            <a:endParaRPr lang="fr-BE" sz="700" dirty="0">
              <a:solidFill>
                <a:srgbClr val="00206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6" r:id="rId5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jpeg"/><Relationship Id="rId5" Type="http://schemas.openxmlformats.org/officeDocument/2006/relationships/image" Target="../media/image4.png"/><Relationship Id="rId6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="" xmlns:a16="http://schemas.microsoft.com/office/drawing/2014/main" id="{256BA809-8D02-4AB6-920A-F1592FB06586}"/>
              </a:ext>
            </a:extLst>
          </p:cNvPr>
          <p:cNvSpPr/>
          <p:nvPr/>
        </p:nvSpPr>
        <p:spPr>
          <a:xfrm>
            <a:off x="2208128" y="2021720"/>
            <a:ext cx="532859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Clr>
                <a:srgbClr val="003471"/>
              </a:buClr>
            </a:pPr>
            <a:r>
              <a:rPr lang="en-GB" altLang="en-US" sz="3600" dirty="0">
                <a:solidFill>
                  <a:srgbClr val="002060"/>
                </a:solidFill>
                <a:latin typeface="+mn-lt"/>
                <a:ea typeface="MS Gothic" pitchFamily="49" charset="-128"/>
              </a:rPr>
              <a:t>Massive </a:t>
            </a:r>
            <a:r>
              <a:rPr lang="en-GB" altLang="en-US" sz="3600" dirty="0" err="1">
                <a:solidFill>
                  <a:srgbClr val="002060"/>
                </a:solidFill>
                <a:latin typeface="+mn-lt"/>
                <a:ea typeface="MS Gothic" pitchFamily="49" charset="-128"/>
              </a:rPr>
              <a:t>IoT</a:t>
            </a:r>
            <a:r>
              <a:rPr lang="en-GB" altLang="en-US" sz="3600" dirty="0">
                <a:solidFill>
                  <a:srgbClr val="002060"/>
                </a:solidFill>
                <a:latin typeface="+mn-lt"/>
                <a:ea typeface="MS Gothic" pitchFamily="49" charset="-128"/>
              </a:rPr>
              <a:t>: call for a game changer in Release 17</a:t>
            </a:r>
            <a:endParaRPr lang="en-US" altLang="en-US" sz="3600" dirty="0">
              <a:solidFill>
                <a:srgbClr val="002060"/>
              </a:solidFill>
              <a:latin typeface="+mn-lt"/>
              <a:ea typeface="MS Gothic" pitchFamily="49" charset="-128"/>
            </a:endParaRPr>
          </a:p>
        </p:txBody>
      </p:sp>
      <p:sp>
        <p:nvSpPr>
          <p:cNvPr id="13" name="テキスト ボックス 4"/>
          <p:cNvSpPr txBox="1">
            <a:spLocks noChangeArrowheads="1"/>
          </p:cNvSpPr>
          <p:nvPr/>
        </p:nvSpPr>
        <p:spPr bwMode="auto">
          <a:xfrm>
            <a:off x="0" y="31531"/>
            <a:ext cx="2473754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r>
              <a:rPr kumimoji="1" lang="en-GB" altLang="ja-JP" dirty="0">
                <a:solidFill>
                  <a:srgbClr val="002060"/>
                </a:solidFill>
                <a:latin typeface="+mn-lt"/>
              </a:rPr>
              <a:t>3GPP TSG-RAN #</a:t>
            </a:r>
            <a:r>
              <a:rPr kumimoji="1" lang="en-GB" altLang="ja-JP" dirty="0" smtClean="0">
                <a:solidFill>
                  <a:srgbClr val="002060"/>
                </a:solidFill>
                <a:latin typeface="+mn-lt"/>
              </a:rPr>
              <a:t>86</a:t>
            </a:r>
            <a:endParaRPr kumimoji="1" lang="en-GB" altLang="ja-JP" dirty="0">
              <a:solidFill>
                <a:srgbClr val="002060"/>
              </a:solidFill>
              <a:latin typeface="+mn-lt"/>
            </a:endParaRPr>
          </a:p>
          <a:p>
            <a:r>
              <a:rPr kumimoji="1" lang="en-GB" altLang="ja-JP" dirty="0" err="1">
                <a:solidFill>
                  <a:srgbClr val="002060"/>
                </a:solidFill>
                <a:latin typeface="+mn-lt"/>
              </a:rPr>
              <a:t>Sitges</a:t>
            </a:r>
            <a:r>
              <a:rPr kumimoji="1" lang="en-GB" altLang="ja-JP" dirty="0">
                <a:solidFill>
                  <a:srgbClr val="002060"/>
                </a:solidFill>
                <a:latin typeface="+mn-lt"/>
              </a:rPr>
              <a:t>, </a:t>
            </a:r>
            <a:r>
              <a:rPr kumimoji="1" lang="en-GB" altLang="ja-JP" dirty="0" smtClean="0">
                <a:solidFill>
                  <a:srgbClr val="002060"/>
                </a:solidFill>
                <a:latin typeface="+mn-lt"/>
              </a:rPr>
              <a:t>Spain</a:t>
            </a:r>
          </a:p>
          <a:p>
            <a:r>
              <a:rPr kumimoji="1" lang="en-GB" altLang="ja-JP" dirty="0" smtClean="0">
                <a:solidFill>
                  <a:srgbClr val="002060"/>
                </a:solidFill>
                <a:latin typeface="+mn-lt"/>
              </a:rPr>
              <a:t>December 9</a:t>
            </a:r>
            <a:r>
              <a:rPr kumimoji="1" lang="en-GB" altLang="ja-JP" baseline="30000" dirty="0" smtClean="0">
                <a:solidFill>
                  <a:srgbClr val="002060"/>
                </a:solidFill>
                <a:latin typeface="+mn-lt"/>
              </a:rPr>
              <a:t>th</a:t>
            </a:r>
            <a:r>
              <a:rPr kumimoji="1" lang="en-GB" altLang="ja-JP" dirty="0" smtClean="0">
                <a:solidFill>
                  <a:srgbClr val="002060"/>
                </a:solidFill>
                <a:latin typeface="+mn-lt"/>
              </a:rPr>
              <a:t>-12</a:t>
            </a:r>
            <a:r>
              <a:rPr kumimoji="1" lang="en-GB" altLang="ja-JP" baseline="30000" dirty="0" smtClean="0">
                <a:solidFill>
                  <a:srgbClr val="002060"/>
                </a:solidFill>
                <a:latin typeface="+mn-lt"/>
              </a:rPr>
              <a:t>th</a:t>
            </a:r>
            <a:r>
              <a:rPr kumimoji="1" lang="en-GB" altLang="ja-JP" dirty="0" smtClean="0">
                <a:solidFill>
                  <a:srgbClr val="002060"/>
                </a:solidFill>
                <a:latin typeface="+mn-lt"/>
              </a:rPr>
              <a:t>, 2019</a:t>
            </a:r>
            <a:endParaRPr kumimoji="1" lang="en-GB" altLang="ja-JP" dirty="0">
              <a:solidFill>
                <a:srgbClr val="002060"/>
              </a:solidFill>
              <a:latin typeface="+mn-lt"/>
            </a:endParaRPr>
          </a:p>
          <a:p>
            <a:r>
              <a:rPr kumimoji="1" lang="en-GB" altLang="ja-JP" dirty="0">
                <a:solidFill>
                  <a:srgbClr val="002060"/>
                </a:solidFill>
                <a:latin typeface="+mn-lt"/>
              </a:rPr>
              <a:t>Agenda item: </a:t>
            </a:r>
            <a:r>
              <a:rPr kumimoji="1" lang="en-GB" altLang="ja-JP" dirty="0" smtClean="0">
                <a:solidFill>
                  <a:srgbClr val="002060"/>
                </a:solidFill>
                <a:latin typeface="+mn-lt"/>
              </a:rPr>
              <a:t>10.1.1</a:t>
            </a:r>
            <a:endParaRPr kumimoji="1" lang="en-GB" altLang="ja-JP" dirty="0">
              <a:solidFill>
                <a:srgbClr val="002060"/>
              </a:solidFill>
              <a:latin typeface="+mn-lt"/>
            </a:endParaRPr>
          </a:p>
        </p:txBody>
      </p:sp>
      <p:sp>
        <p:nvSpPr>
          <p:cNvPr id="14" name="テキスト ボックス 3"/>
          <p:cNvSpPr txBox="1">
            <a:spLocks noChangeArrowheads="1"/>
          </p:cNvSpPr>
          <p:nvPr/>
        </p:nvSpPr>
        <p:spPr bwMode="auto">
          <a:xfrm>
            <a:off x="6941564" y="31531"/>
            <a:ext cx="2166940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pPr algn="r" eaLnBrk="1" hangingPunct="1"/>
            <a:r>
              <a:rPr lang="en-GB" altLang="zh-CN" sz="1800" dirty="0" smtClean="0">
                <a:solidFill>
                  <a:srgbClr val="002060"/>
                </a:solidFill>
                <a:latin typeface="+mn-lt"/>
              </a:rPr>
              <a:t>RP-193081</a:t>
            </a:r>
          </a:p>
          <a:p>
            <a:pPr algn="r" eaLnBrk="1" hangingPunct="1"/>
            <a:r>
              <a:rPr kumimoji="1" lang="en-GB" altLang="ja-JP" sz="1600" dirty="0" smtClean="0">
                <a:solidFill>
                  <a:srgbClr val="002060"/>
                </a:solidFill>
                <a:latin typeface="+mn-lt"/>
              </a:rPr>
              <a:t>(Revision of RP-192970)</a:t>
            </a:r>
            <a:endParaRPr kumimoji="1" lang="en-GB" altLang="ja-JP" sz="1600" dirty="0">
              <a:solidFill>
                <a:srgbClr val="002060"/>
              </a:solidFill>
              <a:latin typeface="+mn-lt"/>
            </a:endParaRPr>
          </a:p>
        </p:txBody>
      </p:sp>
      <p:sp>
        <p:nvSpPr>
          <p:cNvPr id="15" name="Subtitle 6"/>
          <p:cNvSpPr txBox="1">
            <a:spLocks/>
          </p:cNvSpPr>
          <p:nvPr/>
        </p:nvSpPr>
        <p:spPr>
          <a:xfrm>
            <a:off x="467543" y="4011909"/>
            <a:ext cx="7069178" cy="422165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800" b="1" dirty="0" smtClean="0">
                <a:solidFill>
                  <a:srgbClr val="002060"/>
                </a:solidFill>
              </a:rPr>
              <a:t>Source: </a:t>
            </a:r>
            <a:r>
              <a:rPr lang="en-US" sz="1800" dirty="0" err="1" smtClean="0">
                <a:solidFill>
                  <a:srgbClr val="002060"/>
                </a:solidFill>
              </a:rPr>
              <a:t>Novamint</a:t>
            </a:r>
            <a:r>
              <a:rPr lang="en-US" sz="1800" dirty="0" smtClean="0">
                <a:solidFill>
                  <a:srgbClr val="002060"/>
                </a:solidFill>
              </a:rPr>
              <a:t>, Continental, </a:t>
            </a:r>
            <a:r>
              <a:rPr lang="en-US" sz="1800" dirty="0" err="1" smtClean="0">
                <a:solidFill>
                  <a:srgbClr val="002060"/>
                </a:solidFill>
              </a:rPr>
              <a:t>Sequans</a:t>
            </a:r>
            <a:r>
              <a:rPr lang="en-US" sz="1800" dirty="0" smtClean="0">
                <a:solidFill>
                  <a:srgbClr val="002060"/>
                </a:solidFill>
              </a:rPr>
              <a:t>, Veolia</a:t>
            </a:r>
            <a:endParaRPr lang="en-US" sz="18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863488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3"/>
          <p:cNvSpPr txBox="1">
            <a:spLocks/>
          </p:cNvSpPr>
          <p:nvPr/>
        </p:nvSpPr>
        <p:spPr bwMode="auto">
          <a:xfrm>
            <a:off x="521550" y="771550"/>
            <a:ext cx="8298922" cy="40529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 eaLnBrk="1" hangingPunct="1">
              <a:lnSpc>
                <a:spcPct val="200000"/>
              </a:lnSpc>
              <a:buClr>
                <a:srgbClr val="002060"/>
              </a:buClr>
              <a:buFont typeface="Wingdings" panose="05000000000000000000" pitchFamily="2" charset="2"/>
              <a:buChar char="µ"/>
            </a:pPr>
            <a:r>
              <a:rPr lang="en-GB" sz="1600" dirty="0" smtClean="0">
                <a:solidFill>
                  <a:srgbClr val="002060"/>
                </a:solidFill>
              </a:rPr>
              <a:t>Mobile </a:t>
            </a:r>
            <a:r>
              <a:rPr lang="en-GB" sz="1600" dirty="0" err="1" smtClean="0">
                <a:solidFill>
                  <a:srgbClr val="002060"/>
                </a:solidFill>
              </a:rPr>
              <a:t>IoT</a:t>
            </a:r>
            <a:r>
              <a:rPr lang="en-GB" sz="1600" dirty="0" smtClean="0">
                <a:solidFill>
                  <a:srgbClr val="002060"/>
                </a:solidFill>
              </a:rPr>
              <a:t> </a:t>
            </a:r>
            <a:r>
              <a:rPr lang="en-GB" sz="1600" dirty="0">
                <a:solidFill>
                  <a:srgbClr val="002060"/>
                </a:solidFill>
              </a:rPr>
              <a:t>market growing steadily </a:t>
            </a:r>
          </a:p>
          <a:p>
            <a:pPr lvl="1" eaLnBrk="1" hangingPunct="1">
              <a:lnSpc>
                <a:spcPct val="200000"/>
              </a:lnSpc>
              <a:buClr>
                <a:srgbClr val="002060"/>
              </a:buClr>
              <a:buFont typeface="Wingdings" panose="05000000000000000000" pitchFamily="2" charset="2"/>
              <a:buChar char="µ"/>
            </a:pPr>
            <a:r>
              <a:rPr lang="en-GB" sz="1600" dirty="0">
                <a:solidFill>
                  <a:srgbClr val="002060"/>
                </a:solidFill>
              </a:rPr>
              <a:t>But far away from projections </a:t>
            </a:r>
            <a:r>
              <a:rPr lang="en-GB" sz="1600" dirty="0" smtClean="0">
                <a:solidFill>
                  <a:srgbClr val="002060"/>
                </a:solidFill>
              </a:rPr>
              <a:t>(where are the 50 Billions devices? !!!)</a:t>
            </a:r>
            <a:endParaRPr lang="en-GB" sz="1600" dirty="0">
              <a:solidFill>
                <a:srgbClr val="002060"/>
              </a:solidFill>
            </a:endParaRPr>
          </a:p>
          <a:p>
            <a:pPr lvl="1" eaLnBrk="1" hangingPunct="1">
              <a:lnSpc>
                <a:spcPct val="200000"/>
              </a:lnSpc>
              <a:buClr>
                <a:srgbClr val="002060"/>
              </a:buClr>
              <a:buFont typeface="Wingdings" panose="05000000000000000000" pitchFamily="2" charset="2"/>
              <a:buChar char="µ"/>
            </a:pPr>
            <a:r>
              <a:rPr lang="en-GB" sz="1600" dirty="0" smtClean="0">
                <a:solidFill>
                  <a:srgbClr val="002060"/>
                </a:solidFill>
              </a:rPr>
              <a:t>10 times more 2G </a:t>
            </a:r>
            <a:r>
              <a:rPr lang="en-GB" sz="1600" dirty="0" err="1" smtClean="0">
                <a:solidFill>
                  <a:srgbClr val="002060"/>
                </a:solidFill>
              </a:rPr>
              <a:t>IoT</a:t>
            </a:r>
            <a:r>
              <a:rPr lang="en-GB" sz="1600" dirty="0" smtClean="0">
                <a:solidFill>
                  <a:srgbClr val="002060"/>
                </a:solidFill>
              </a:rPr>
              <a:t> than NB-</a:t>
            </a:r>
            <a:r>
              <a:rPr lang="en-GB" sz="1600" dirty="0" err="1" smtClean="0">
                <a:solidFill>
                  <a:srgbClr val="002060"/>
                </a:solidFill>
              </a:rPr>
              <a:t>IoT</a:t>
            </a:r>
            <a:r>
              <a:rPr lang="en-GB" sz="1600" dirty="0" smtClean="0">
                <a:solidFill>
                  <a:srgbClr val="002060"/>
                </a:solidFill>
              </a:rPr>
              <a:t>/LTE-M</a:t>
            </a:r>
            <a:endParaRPr lang="en-GB" sz="1600" dirty="0">
              <a:solidFill>
                <a:srgbClr val="002060"/>
              </a:solidFill>
            </a:endParaRPr>
          </a:p>
          <a:p>
            <a:pPr lvl="1" eaLnBrk="1" hangingPunct="1">
              <a:lnSpc>
                <a:spcPct val="200000"/>
              </a:lnSpc>
              <a:buClr>
                <a:srgbClr val="002060"/>
              </a:buClr>
              <a:buFont typeface="Wingdings" panose="05000000000000000000" pitchFamily="2" charset="2"/>
              <a:buChar char="µ"/>
            </a:pPr>
            <a:r>
              <a:rPr lang="en-GB" sz="1600" dirty="0" smtClean="0">
                <a:solidFill>
                  <a:srgbClr val="002060"/>
                </a:solidFill>
              </a:rPr>
              <a:t>Market still </a:t>
            </a:r>
            <a:r>
              <a:rPr lang="en-GB" sz="1600" dirty="0">
                <a:solidFill>
                  <a:srgbClr val="002060"/>
                </a:solidFill>
              </a:rPr>
              <a:t>confused and expecting </a:t>
            </a:r>
            <a:r>
              <a:rPr lang="en-GB" sz="1600" dirty="0" smtClean="0">
                <a:solidFill>
                  <a:srgbClr val="002060"/>
                </a:solidFill>
              </a:rPr>
              <a:t>much more from mobile </a:t>
            </a:r>
            <a:r>
              <a:rPr lang="en-GB" sz="1600" dirty="0" err="1" smtClean="0">
                <a:solidFill>
                  <a:srgbClr val="002060"/>
                </a:solidFill>
              </a:rPr>
              <a:t>IoT</a:t>
            </a:r>
            <a:endParaRPr lang="en-GB" sz="1600" dirty="0">
              <a:solidFill>
                <a:srgbClr val="002060"/>
              </a:solidFill>
            </a:endParaRPr>
          </a:p>
          <a:p>
            <a:pPr lvl="1" eaLnBrk="1" hangingPunct="1">
              <a:lnSpc>
                <a:spcPct val="200000"/>
              </a:lnSpc>
              <a:buClr>
                <a:srgbClr val="002060"/>
              </a:buClr>
              <a:buFont typeface="Wingdings" panose="05000000000000000000" pitchFamily="2" charset="2"/>
              <a:buChar char="µ"/>
            </a:pPr>
            <a:r>
              <a:rPr lang="en-GB" sz="1600" dirty="0">
                <a:solidFill>
                  <a:srgbClr val="002060"/>
                </a:solidFill>
              </a:rPr>
              <a:t>Universal coverage, easy deployment and power savings are </a:t>
            </a:r>
            <a:r>
              <a:rPr lang="en-GB" sz="1600" dirty="0" smtClean="0">
                <a:solidFill>
                  <a:srgbClr val="002060"/>
                </a:solidFill>
              </a:rPr>
              <a:t>paramount</a:t>
            </a:r>
          </a:p>
          <a:p>
            <a:pPr lvl="1" eaLnBrk="1" hangingPunct="1">
              <a:lnSpc>
                <a:spcPct val="200000"/>
              </a:lnSpc>
              <a:buClr>
                <a:srgbClr val="002060"/>
              </a:buClr>
              <a:buFont typeface="Wingdings" panose="05000000000000000000" pitchFamily="2" charset="2"/>
              <a:buChar char="µ"/>
            </a:pPr>
            <a:r>
              <a:rPr lang="en-GB" sz="1600" dirty="0" smtClean="0">
                <a:solidFill>
                  <a:srgbClr val="002060"/>
                </a:solidFill>
              </a:rPr>
              <a:t>Proprietary Wireless Mesh </a:t>
            </a:r>
            <a:r>
              <a:rPr lang="en-GB" sz="1600" dirty="0">
                <a:solidFill>
                  <a:srgbClr val="002060"/>
                </a:solidFill>
              </a:rPr>
              <a:t>&amp; Satellite </a:t>
            </a:r>
            <a:r>
              <a:rPr lang="en-GB" sz="1600" dirty="0" err="1">
                <a:solidFill>
                  <a:srgbClr val="002060"/>
                </a:solidFill>
              </a:rPr>
              <a:t>IoT</a:t>
            </a:r>
            <a:r>
              <a:rPr lang="en-GB" sz="1600" dirty="0">
                <a:solidFill>
                  <a:srgbClr val="002060"/>
                </a:solidFill>
              </a:rPr>
              <a:t> </a:t>
            </a:r>
            <a:r>
              <a:rPr lang="en-GB" sz="1600" dirty="0" smtClean="0">
                <a:solidFill>
                  <a:srgbClr val="002060"/>
                </a:solidFill>
              </a:rPr>
              <a:t>are emerging strongly</a:t>
            </a:r>
            <a:endParaRPr lang="en-GB" sz="1600" dirty="0">
              <a:solidFill>
                <a:srgbClr val="002060"/>
              </a:solidFill>
            </a:endParaRPr>
          </a:p>
          <a:p>
            <a:pPr lvl="1" eaLnBrk="1" hangingPunct="1">
              <a:lnSpc>
                <a:spcPct val="200000"/>
              </a:lnSpc>
              <a:buClr>
                <a:srgbClr val="002060"/>
              </a:buClr>
              <a:buFont typeface="Wingdings" panose="05000000000000000000" pitchFamily="2" charset="2"/>
              <a:buChar char="µ"/>
            </a:pPr>
            <a:r>
              <a:rPr lang="en-GB" sz="1600" dirty="0" smtClean="0">
                <a:solidFill>
                  <a:srgbClr val="002060"/>
                </a:solidFill>
              </a:rPr>
              <a:t>Urgency for a game changer in Release 17 without bringing burden on the operator side</a:t>
            </a:r>
            <a:endParaRPr lang="en-GB" sz="1600" dirty="0">
              <a:solidFill>
                <a:srgbClr val="002060"/>
              </a:solidFill>
            </a:endParaRPr>
          </a:p>
          <a:p>
            <a:pPr lvl="1" eaLnBrk="1" hangingPunct="1">
              <a:lnSpc>
                <a:spcPct val="200000"/>
              </a:lnSpc>
              <a:buClr>
                <a:srgbClr val="002060"/>
              </a:buClr>
              <a:buFont typeface="Wingdings" panose="05000000000000000000" pitchFamily="2" charset="2"/>
              <a:buChar char="µ"/>
            </a:pPr>
            <a:endParaRPr lang="en-GB" sz="1600" dirty="0">
              <a:solidFill>
                <a:srgbClr val="002060"/>
              </a:solidFill>
            </a:endParaRPr>
          </a:p>
          <a:p>
            <a:pPr lvl="1" eaLnBrk="1" hangingPunct="1">
              <a:lnSpc>
                <a:spcPct val="200000"/>
              </a:lnSpc>
              <a:buClr>
                <a:srgbClr val="002060"/>
              </a:buClr>
              <a:buFont typeface="Wingdings" panose="05000000000000000000" pitchFamily="2" charset="2"/>
              <a:buChar char="µ"/>
            </a:pPr>
            <a:endParaRPr lang="en-GB" sz="1600" dirty="0">
              <a:solidFill>
                <a:srgbClr val="002060"/>
              </a:solidFill>
            </a:endParaRPr>
          </a:p>
          <a:p>
            <a:pPr lvl="1" eaLnBrk="1" hangingPunct="1">
              <a:lnSpc>
                <a:spcPct val="200000"/>
              </a:lnSpc>
              <a:buClr>
                <a:srgbClr val="002060"/>
              </a:buClr>
              <a:buFont typeface="Wingdings" panose="05000000000000000000" pitchFamily="2" charset="2"/>
              <a:buChar char="µ"/>
            </a:pPr>
            <a:endParaRPr lang="en-GB" sz="1600" dirty="0">
              <a:solidFill>
                <a:srgbClr val="002060"/>
              </a:solidFill>
            </a:endParaRPr>
          </a:p>
          <a:p>
            <a:pPr lvl="1" eaLnBrk="1" hangingPunct="1">
              <a:lnSpc>
                <a:spcPct val="200000"/>
              </a:lnSpc>
              <a:buClr>
                <a:srgbClr val="002060"/>
              </a:buClr>
              <a:buFont typeface="Wingdings" panose="05000000000000000000" pitchFamily="2" charset="2"/>
              <a:buChar char="µ"/>
            </a:pPr>
            <a:endParaRPr lang="en-GB" sz="1600" dirty="0">
              <a:solidFill>
                <a:srgbClr val="002060"/>
              </a:solidFill>
            </a:endParaRPr>
          </a:p>
          <a:p>
            <a:pPr lvl="1" eaLnBrk="1" hangingPunct="1">
              <a:lnSpc>
                <a:spcPct val="200000"/>
              </a:lnSpc>
              <a:buClr>
                <a:srgbClr val="002060"/>
              </a:buClr>
              <a:buFont typeface="Wingdings" panose="05000000000000000000" pitchFamily="2" charset="2"/>
              <a:buChar char="µ"/>
            </a:pPr>
            <a:endParaRPr lang="en-GB" sz="1600" dirty="0">
              <a:solidFill>
                <a:srgbClr val="002060"/>
              </a:solidFill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179512" y="51470"/>
            <a:ext cx="8640960" cy="546178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9pPr>
          </a:lstStyle>
          <a:p>
            <a:r>
              <a:rPr lang="en-GB" sz="3200" dirty="0" smtClean="0">
                <a:solidFill>
                  <a:srgbClr val="002060"/>
                </a:solidFill>
                <a:latin typeface="+mn-lt"/>
              </a:rPr>
              <a:t>Mobile </a:t>
            </a:r>
            <a:r>
              <a:rPr lang="en-GB" sz="3200" dirty="0" err="1" smtClean="0">
                <a:solidFill>
                  <a:srgbClr val="002060"/>
                </a:solidFill>
                <a:latin typeface="+mn-lt"/>
              </a:rPr>
              <a:t>IoT</a:t>
            </a:r>
            <a:r>
              <a:rPr lang="en-GB" sz="3200" dirty="0" smtClean="0">
                <a:solidFill>
                  <a:srgbClr val="002060"/>
                </a:solidFill>
                <a:latin typeface="+mn-lt"/>
              </a:rPr>
              <a:t> - commercial status </a:t>
            </a:r>
            <a:r>
              <a:rPr lang="en-GB" sz="3200" dirty="0">
                <a:solidFill>
                  <a:srgbClr val="002060"/>
                </a:solidFill>
                <a:latin typeface="+mn-lt"/>
              </a:rPr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12573228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3"/>
          <p:cNvSpPr txBox="1">
            <a:spLocks/>
          </p:cNvSpPr>
          <p:nvPr/>
        </p:nvSpPr>
        <p:spPr bwMode="auto">
          <a:xfrm>
            <a:off x="323528" y="699542"/>
            <a:ext cx="8712968" cy="40529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 eaLnBrk="1" hangingPunct="1">
              <a:lnSpc>
                <a:spcPct val="200000"/>
              </a:lnSpc>
              <a:buClr>
                <a:srgbClr val="002060"/>
              </a:buClr>
              <a:buFont typeface="Wingdings" panose="05000000000000000000" pitchFamily="2" charset="2"/>
              <a:buChar char="µ"/>
            </a:pPr>
            <a:r>
              <a:rPr lang="en-GB" sz="1400" dirty="0" smtClean="0">
                <a:solidFill>
                  <a:srgbClr val="002060"/>
                </a:solidFill>
              </a:rPr>
              <a:t>Multi Hop UE relays can lower </a:t>
            </a:r>
            <a:r>
              <a:rPr lang="en-GB" sz="1400" dirty="0">
                <a:solidFill>
                  <a:srgbClr val="002060"/>
                </a:solidFill>
              </a:rPr>
              <a:t>10 times and more power consumption </a:t>
            </a:r>
            <a:r>
              <a:rPr lang="en-GB" sz="1400" dirty="0" smtClean="0">
                <a:solidFill>
                  <a:srgbClr val="002060"/>
                </a:solidFill>
              </a:rPr>
              <a:t>when many devices involved (Utilities, Logistics, Factory…) = Edge Networking</a:t>
            </a:r>
          </a:p>
          <a:p>
            <a:pPr lvl="1" eaLnBrk="1" hangingPunct="1">
              <a:lnSpc>
                <a:spcPct val="200000"/>
              </a:lnSpc>
              <a:buClr>
                <a:srgbClr val="002060"/>
              </a:buClr>
              <a:buFont typeface="Wingdings" panose="05000000000000000000" pitchFamily="2" charset="2"/>
              <a:buChar char="µ"/>
            </a:pPr>
            <a:r>
              <a:rPr lang="en-GB" sz="1400" dirty="0" smtClean="0">
                <a:solidFill>
                  <a:srgbClr val="002060"/>
                </a:solidFill>
              </a:rPr>
              <a:t>While providing coverage in deep indoor, harsh environment…</a:t>
            </a:r>
          </a:p>
          <a:p>
            <a:pPr lvl="1" eaLnBrk="1" hangingPunct="1">
              <a:lnSpc>
                <a:spcPct val="200000"/>
              </a:lnSpc>
              <a:buClr>
                <a:srgbClr val="002060"/>
              </a:buClr>
              <a:buFont typeface="Wingdings" panose="05000000000000000000" pitchFamily="2" charset="2"/>
              <a:buChar char="µ"/>
            </a:pPr>
            <a:r>
              <a:rPr lang="en-GB" sz="1400" dirty="0" smtClean="0">
                <a:solidFill>
                  <a:srgbClr val="002060"/>
                </a:solidFill>
              </a:rPr>
              <a:t> Supports stationary and non stationary devices</a:t>
            </a:r>
          </a:p>
          <a:p>
            <a:pPr lvl="1" eaLnBrk="1" hangingPunct="1">
              <a:lnSpc>
                <a:spcPct val="200000"/>
              </a:lnSpc>
              <a:buClr>
                <a:srgbClr val="002060"/>
              </a:buClr>
              <a:buFont typeface="Wingdings" panose="05000000000000000000" pitchFamily="2" charset="2"/>
              <a:buChar char="µ"/>
            </a:pPr>
            <a:r>
              <a:rPr lang="en-GB" sz="1400" dirty="0" smtClean="0">
                <a:solidFill>
                  <a:srgbClr val="002060"/>
                </a:solidFill>
              </a:rPr>
              <a:t>Will not increase TCO: No specialized devices</a:t>
            </a:r>
          </a:p>
          <a:p>
            <a:pPr lvl="1" eaLnBrk="1" hangingPunct="1">
              <a:lnSpc>
                <a:spcPct val="200000"/>
              </a:lnSpc>
              <a:buClr>
                <a:srgbClr val="002060"/>
              </a:buClr>
              <a:buFont typeface="Wingdings" panose="05000000000000000000" pitchFamily="2" charset="2"/>
              <a:buChar char="µ"/>
            </a:pPr>
            <a:r>
              <a:rPr lang="en-GB" sz="1400" dirty="0" smtClean="0">
                <a:solidFill>
                  <a:srgbClr val="002060"/>
                </a:solidFill>
              </a:rPr>
              <a:t>UE Feature </a:t>
            </a:r>
          </a:p>
          <a:p>
            <a:pPr lvl="2" eaLnBrk="1" hangingPunct="1">
              <a:lnSpc>
                <a:spcPct val="200000"/>
              </a:lnSpc>
              <a:buClr>
                <a:srgbClr val="002060"/>
              </a:buClr>
              <a:buFont typeface="Wingdings" panose="05000000000000000000" pitchFamily="2" charset="2"/>
              <a:buChar char="µ"/>
            </a:pPr>
            <a:r>
              <a:rPr lang="en-GB" sz="1400" dirty="0" smtClean="0">
                <a:solidFill>
                  <a:srgbClr val="002060"/>
                </a:solidFill>
              </a:rPr>
              <a:t>Can </a:t>
            </a:r>
            <a:r>
              <a:rPr lang="en-GB" sz="1400" dirty="0">
                <a:solidFill>
                  <a:srgbClr val="002060"/>
                </a:solidFill>
              </a:rPr>
              <a:t>be supported on existing NB-</a:t>
            </a:r>
            <a:r>
              <a:rPr lang="en-GB" sz="1400" dirty="0" err="1">
                <a:solidFill>
                  <a:srgbClr val="002060"/>
                </a:solidFill>
              </a:rPr>
              <a:t>IoT</a:t>
            </a:r>
            <a:r>
              <a:rPr lang="en-GB" sz="1400" dirty="0">
                <a:solidFill>
                  <a:srgbClr val="002060"/>
                </a:solidFill>
              </a:rPr>
              <a:t> </a:t>
            </a:r>
            <a:r>
              <a:rPr lang="en-GB" sz="1400" dirty="0" smtClean="0">
                <a:solidFill>
                  <a:srgbClr val="002060"/>
                </a:solidFill>
              </a:rPr>
              <a:t>design and maintaining low complexity/low cost</a:t>
            </a:r>
            <a:endParaRPr lang="en-GB" sz="1400" dirty="0">
              <a:solidFill>
                <a:srgbClr val="002060"/>
              </a:solidFill>
            </a:endParaRPr>
          </a:p>
          <a:p>
            <a:pPr lvl="2" eaLnBrk="1" hangingPunct="1">
              <a:lnSpc>
                <a:spcPct val="200000"/>
              </a:lnSpc>
              <a:buClr>
                <a:srgbClr val="002060"/>
              </a:buClr>
              <a:buFont typeface="Wingdings" panose="05000000000000000000" pitchFamily="2" charset="2"/>
              <a:buChar char="µ"/>
            </a:pPr>
            <a:r>
              <a:rPr lang="en-GB" sz="1400" dirty="0" smtClean="0">
                <a:solidFill>
                  <a:srgbClr val="002060"/>
                </a:solidFill>
              </a:rPr>
              <a:t>Very </a:t>
            </a:r>
            <a:r>
              <a:rPr lang="en-GB" sz="1400" dirty="0">
                <a:solidFill>
                  <a:srgbClr val="002060"/>
                </a:solidFill>
              </a:rPr>
              <a:t>limited impacts on the network </a:t>
            </a:r>
            <a:r>
              <a:rPr lang="en-GB" sz="1400" dirty="0" smtClean="0">
                <a:solidFill>
                  <a:srgbClr val="002060"/>
                </a:solidFill>
              </a:rPr>
              <a:t>side (not a network feature, use of unlicensed bands…)</a:t>
            </a:r>
          </a:p>
          <a:p>
            <a:pPr lvl="2" eaLnBrk="1" hangingPunct="1">
              <a:lnSpc>
                <a:spcPct val="200000"/>
              </a:lnSpc>
              <a:buClr>
                <a:srgbClr val="002060"/>
              </a:buClr>
              <a:buFont typeface="Wingdings" panose="05000000000000000000" pitchFamily="2" charset="2"/>
              <a:buChar char="µ"/>
            </a:pPr>
            <a:r>
              <a:rPr lang="en-GB" sz="1400" dirty="0" smtClean="0">
                <a:solidFill>
                  <a:srgbClr val="002060"/>
                </a:solidFill>
              </a:rPr>
              <a:t>while </a:t>
            </a:r>
            <a:r>
              <a:rPr lang="en-GB" sz="1400" dirty="0">
                <a:solidFill>
                  <a:srgbClr val="002060"/>
                </a:solidFill>
              </a:rPr>
              <a:t>being </a:t>
            </a:r>
            <a:r>
              <a:rPr lang="en-GB" sz="1400" dirty="0" smtClean="0">
                <a:solidFill>
                  <a:srgbClr val="002060"/>
                </a:solidFill>
              </a:rPr>
              <a:t>beneficial by optimizing traffic (less devices connected at the same time…) </a:t>
            </a:r>
            <a:endParaRPr lang="en-GB" sz="1400" dirty="0">
              <a:solidFill>
                <a:srgbClr val="002060"/>
              </a:solidFill>
            </a:endParaRPr>
          </a:p>
          <a:p>
            <a:pPr lvl="1" eaLnBrk="1" hangingPunct="1">
              <a:lnSpc>
                <a:spcPct val="200000"/>
              </a:lnSpc>
              <a:buClr>
                <a:srgbClr val="002060"/>
              </a:buClr>
              <a:buFont typeface="Wingdings" panose="05000000000000000000" pitchFamily="2" charset="2"/>
              <a:buChar char="µ"/>
            </a:pPr>
            <a:endParaRPr lang="en-GB" sz="1600" dirty="0">
              <a:solidFill>
                <a:srgbClr val="002060"/>
              </a:solidFill>
            </a:endParaRPr>
          </a:p>
          <a:p>
            <a:pPr lvl="1" eaLnBrk="1" hangingPunct="1">
              <a:lnSpc>
                <a:spcPct val="200000"/>
              </a:lnSpc>
              <a:buClr>
                <a:srgbClr val="002060"/>
              </a:buClr>
              <a:buFont typeface="Wingdings" panose="05000000000000000000" pitchFamily="2" charset="2"/>
              <a:buChar char="µ"/>
            </a:pPr>
            <a:endParaRPr lang="en-GB" sz="1600" dirty="0">
              <a:solidFill>
                <a:srgbClr val="002060"/>
              </a:solidFill>
            </a:endParaRPr>
          </a:p>
          <a:p>
            <a:pPr lvl="1" eaLnBrk="1" hangingPunct="1">
              <a:lnSpc>
                <a:spcPct val="200000"/>
              </a:lnSpc>
              <a:buClr>
                <a:srgbClr val="002060"/>
              </a:buClr>
              <a:buFont typeface="Wingdings" panose="05000000000000000000" pitchFamily="2" charset="2"/>
              <a:buChar char="µ"/>
            </a:pPr>
            <a:endParaRPr lang="en-GB" sz="1600" dirty="0">
              <a:solidFill>
                <a:srgbClr val="002060"/>
              </a:solidFill>
            </a:endParaRPr>
          </a:p>
          <a:p>
            <a:pPr lvl="1" eaLnBrk="1" hangingPunct="1">
              <a:lnSpc>
                <a:spcPct val="200000"/>
              </a:lnSpc>
              <a:buClr>
                <a:srgbClr val="002060"/>
              </a:buClr>
              <a:buFont typeface="Wingdings" panose="05000000000000000000" pitchFamily="2" charset="2"/>
              <a:buChar char="µ"/>
            </a:pPr>
            <a:endParaRPr lang="en-GB" sz="1600" dirty="0">
              <a:solidFill>
                <a:srgbClr val="002060"/>
              </a:solidFill>
            </a:endParaRPr>
          </a:p>
          <a:p>
            <a:pPr lvl="1" eaLnBrk="1" hangingPunct="1">
              <a:lnSpc>
                <a:spcPct val="200000"/>
              </a:lnSpc>
              <a:buClr>
                <a:srgbClr val="002060"/>
              </a:buClr>
              <a:buFont typeface="Wingdings" panose="05000000000000000000" pitchFamily="2" charset="2"/>
              <a:buChar char="µ"/>
            </a:pPr>
            <a:endParaRPr lang="en-GB" sz="1600" dirty="0">
              <a:solidFill>
                <a:srgbClr val="002060"/>
              </a:solidFill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179512" y="51470"/>
            <a:ext cx="8640960" cy="546178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9pPr>
          </a:lstStyle>
          <a:p>
            <a:r>
              <a:rPr lang="en-GB" sz="3200" dirty="0">
                <a:solidFill>
                  <a:srgbClr val="002060"/>
                </a:solidFill>
              </a:rPr>
              <a:t>Multi Hop UE relays – Huge benefits for all</a:t>
            </a:r>
          </a:p>
          <a:p>
            <a:r>
              <a:rPr lang="en-GB" sz="3200" dirty="0">
                <a:solidFill>
                  <a:srgbClr val="002060"/>
                </a:solidFill>
                <a:latin typeface="+mn-lt"/>
              </a:rPr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9379465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3"/>
          <p:cNvSpPr txBox="1">
            <a:spLocks/>
          </p:cNvSpPr>
          <p:nvPr/>
        </p:nvSpPr>
        <p:spPr bwMode="auto">
          <a:xfrm>
            <a:off x="179512" y="771550"/>
            <a:ext cx="8640960" cy="40529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 eaLnBrk="1" hangingPunct="1">
              <a:lnSpc>
                <a:spcPct val="200000"/>
              </a:lnSpc>
              <a:buClr>
                <a:srgbClr val="002060"/>
              </a:buClr>
              <a:buFont typeface="Wingdings" panose="05000000000000000000" pitchFamily="2" charset="2"/>
              <a:buChar char="µ"/>
            </a:pPr>
            <a:r>
              <a:rPr lang="en-GB" sz="1300" dirty="0" smtClean="0">
                <a:solidFill>
                  <a:srgbClr val="002060"/>
                </a:solidFill>
              </a:rPr>
              <a:t>Strong </a:t>
            </a:r>
            <a:r>
              <a:rPr lang="en-GB" sz="1300" dirty="0">
                <a:solidFill>
                  <a:srgbClr val="002060"/>
                </a:solidFill>
              </a:rPr>
              <a:t>demand for Industrial Wireless Sensor Networks solutions with high density devices to be supported</a:t>
            </a:r>
          </a:p>
          <a:p>
            <a:pPr lvl="1" eaLnBrk="1" hangingPunct="1">
              <a:lnSpc>
                <a:spcPct val="200000"/>
              </a:lnSpc>
              <a:buClr>
                <a:srgbClr val="002060"/>
              </a:buClr>
              <a:buFont typeface="Wingdings" panose="05000000000000000000" pitchFamily="2" charset="2"/>
              <a:buChar char="µ"/>
            </a:pPr>
            <a:r>
              <a:rPr lang="en-GB" sz="1300" dirty="0">
                <a:solidFill>
                  <a:srgbClr val="002060"/>
                </a:solidFill>
              </a:rPr>
              <a:t>On going large number of deployments of proprietary I-WSN solutions (Mesh or similar) in warehouses, factories… </a:t>
            </a:r>
          </a:p>
          <a:p>
            <a:pPr lvl="1" eaLnBrk="1" hangingPunct="1">
              <a:lnSpc>
                <a:spcPct val="200000"/>
              </a:lnSpc>
              <a:buClr>
                <a:srgbClr val="002060"/>
              </a:buClr>
              <a:buFont typeface="Wingdings" panose="05000000000000000000" pitchFamily="2" charset="2"/>
              <a:buChar char="µ"/>
            </a:pPr>
            <a:r>
              <a:rPr lang="en-GB" sz="1300" dirty="0">
                <a:solidFill>
                  <a:srgbClr val="002060"/>
                </a:solidFill>
              </a:rPr>
              <a:t>Present all characteristics of LPWA (low power, low complexity, low cost…) on unlicensed bands.</a:t>
            </a:r>
          </a:p>
          <a:p>
            <a:pPr lvl="1" eaLnBrk="1" hangingPunct="1">
              <a:lnSpc>
                <a:spcPct val="200000"/>
              </a:lnSpc>
              <a:buClr>
                <a:srgbClr val="002060"/>
              </a:buClr>
              <a:buFont typeface="Wingdings" panose="05000000000000000000" pitchFamily="2" charset="2"/>
              <a:buChar char="µ"/>
            </a:pPr>
            <a:r>
              <a:rPr lang="en-GB" sz="1300" b="1" dirty="0">
                <a:solidFill>
                  <a:srgbClr val="002060"/>
                </a:solidFill>
              </a:rPr>
              <a:t>I-WSN = </a:t>
            </a:r>
            <a:r>
              <a:rPr lang="en-GB" sz="1300" dirty="0">
                <a:solidFill>
                  <a:srgbClr val="002060"/>
                </a:solidFill>
              </a:rPr>
              <a:t>nothing more than </a:t>
            </a:r>
            <a:r>
              <a:rPr lang="en-GB" sz="1300" b="1" dirty="0">
                <a:solidFill>
                  <a:srgbClr val="002060"/>
                </a:solidFill>
              </a:rPr>
              <a:t>Multi-Hop UE relays </a:t>
            </a:r>
            <a:r>
              <a:rPr lang="en-GB" sz="1300" dirty="0">
                <a:solidFill>
                  <a:srgbClr val="002060"/>
                </a:solidFill>
              </a:rPr>
              <a:t>added to NB-</a:t>
            </a:r>
            <a:r>
              <a:rPr lang="en-GB" sz="1300" dirty="0" err="1">
                <a:solidFill>
                  <a:srgbClr val="002060"/>
                </a:solidFill>
              </a:rPr>
              <a:t>IoT</a:t>
            </a:r>
            <a:r>
              <a:rPr lang="en-GB" sz="1300" dirty="0">
                <a:solidFill>
                  <a:srgbClr val="002060"/>
                </a:solidFill>
              </a:rPr>
              <a:t> type of devices</a:t>
            </a:r>
          </a:p>
          <a:p>
            <a:pPr lvl="1" eaLnBrk="1" hangingPunct="1">
              <a:lnSpc>
                <a:spcPct val="200000"/>
              </a:lnSpc>
              <a:buClr>
                <a:srgbClr val="002060"/>
              </a:buClr>
              <a:buFont typeface="Wingdings" panose="05000000000000000000" pitchFamily="2" charset="2"/>
              <a:buChar char="µ"/>
            </a:pPr>
            <a:r>
              <a:rPr lang="en-GB" sz="1300" dirty="0">
                <a:solidFill>
                  <a:srgbClr val="002060"/>
                </a:solidFill>
              </a:rPr>
              <a:t>During discussion on NR-light, I-WSN identified as </a:t>
            </a:r>
            <a:r>
              <a:rPr lang="en-GB" sz="1300" b="1" dirty="0">
                <a:solidFill>
                  <a:srgbClr val="002060"/>
                </a:solidFill>
              </a:rPr>
              <a:t>the top priority by 26 companies </a:t>
            </a:r>
            <a:r>
              <a:rPr lang="en-GB" sz="1300" dirty="0">
                <a:solidFill>
                  <a:srgbClr val="002060"/>
                </a:solidFill>
              </a:rPr>
              <a:t>out of 34 (RP-192160)</a:t>
            </a:r>
          </a:p>
          <a:p>
            <a:pPr lvl="1" eaLnBrk="1" hangingPunct="1">
              <a:lnSpc>
                <a:spcPct val="200000"/>
              </a:lnSpc>
              <a:buClr>
                <a:srgbClr val="002060"/>
              </a:buClr>
              <a:buFont typeface="Wingdings" panose="05000000000000000000" pitchFamily="2" charset="2"/>
              <a:buChar char="µ"/>
            </a:pPr>
            <a:r>
              <a:rPr lang="en-GB" sz="1300" dirty="0">
                <a:solidFill>
                  <a:srgbClr val="002060"/>
                </a:solidFill>
              </a:rPr>
              <a:t>If not addressed by </a:t>
            </a:r>
            <a:r>
              <a:rPr lang="en-GB" sz="1300" dirty="0" err="1">
                <a:solidFill>
                  <a:srgbClr val="002060"/>
                </a:solidFill>
              </a:rPr>
              <a:t>mMTC</a:t>
            </a:r>
            <a:r>
              <a:rPr lang="en-GB" sz="1300" dirty="0">
                <a:solidFill>
                  <a:srgbClr val="002060"/>
                </a:solidFill>
              </a:rPr>
              <a:t> stream (NB-</a:t>
            </a:r>
            <a:r>
              <a:rPr lang="en-GB" sz="1300" dirty="0" err="1">
                <a:solidFill>
                  <a:srgbClr val="002060"/>
                </a:solidFill>
              </a:rPr>
              <a:t>IoT</a:t>
            </a:r>
            <a:r>
              <a:rPr lang="en-GB" sz="1300" dirty="0">
                <a:solidFill>
                  <a:srgbClr val="002060"/>
                </a:solidFill>
              </a:rPr>
              <a:t>/</a:t>
            </a:r>
            <a:r>
              <a:rPr lang="en-GB" sz="1300" dirty="0" err="1">
                <a:solidFill>
                  <a:srgbClr val="002060"/>
                </a:solidFill>
              </a:rPr>
              <a:t>eMTC</a:t>
            </a:r>
            <a:r>
              <a:rPr lang="en-GB" sz="1300" dirty="0">
                <a:solidFill>
                  <a:srgbClr val="002060"/>
                </a:solidFill>
              </a:rPr>
              <a:t> enhancements) in Release 17, </a:t>
            </a:r>
            <a:r>
              <a:rPr lang="en-GB" sz="1300" b="1" dirty="0">
                <a:solidFill>
                  <a:srgbClr val="002060"/>
                </a:solidFill>
              </a:rPr>
              <a:t>huge risk </a:t>
            </a:r>
            <a:r>
              <a:rPr lang="en-GB" sz="1300" dirty="0">
                <a:solidFill>
                  <a:srgbClr val="002060"/>
                </a:solidFill>
              </a:rPr>
              <a:t>of </a:t>
            </a:r>
            <a:br>
              <a:rPr lang="en-GB" sz="1300" dirty="0">
                <a:solidFill>
                  <a:srgbClr val="002060"/>
                </a:solidFill>
              </a:rPr>
            </a:br>
            <a:r>
              <a:rPr lang="en-GB" sz="1300" dirty="0">
                <a:solidFill>
                  <a:srgbClr val="002060"/>
                </a:solidFill>
              </a:rPr>
              <a:t> </a:t>
            </a:r>
            <a:r>
              <a:rPr lang="en-GB" sz="1300" b="1" dirty="0">
                <a:solidFill>
                  <a:srgbClr val="002060"/>
                </a:solidFill>
              </a:rPr>
              <a:t>- either not satisfying </a:t>
            </a:r>
            <a:r>
              <a:rPr lang="en-GB" sz="1300" dirty="0">
                <a:solidFill>
                  <a:srgbClr val="002060"/>
                </a:solidFill>
              </a:rPr>
              <a:t>the verticals needs (low cost, low power type of device, scalable, fast and easy UE deployment, unlicensed device 2 device…)…</a:t>
            </a:r>
            <a:br>
              <a:rPr lang="en-GB" sz="1300" dirty="0">
                <a:solidFill>
                  <a:srgbClr val="002060"/>
                </a:solidFill>
              </a:rPr>
            </a:br>
            <a:r>
              <a:rPr lang="en-GB" sz="1300" dirty="0">
                <a:solidFill>
                  <a:srgbClr val="002060"/>
                </a:solidFill>
              </a:rPr>
              <a:t>… </a:t>
            </a:r>
            <a:r>
              <a:rPr lang="en-GB" sz="1300" b="1" dirty="0">
                <a:solidFill>
                  <a:srgbClr val="002060"/>
                </a:solidFill>
              </a:rPr>
              <a:t>or cannibalizing NB-</a:t>
            </a:r>
            <a:r>
              <a:rPr lang="en-GB" sz="1300" b="1" dirty="0" err="1">
                <a:solidFill>
                  <a:srgbClr val="002060"/>
                </a:solidFill>
              </a:rPr>
              <a:t>IoT</a:t>
            </a:r>
            <a:r>
              <a:rPr lang="en-GB" sz="1300" b="1" dirty="0">
                <a:solidFill>
                  <a:srgbClr val="002060"/>
                </a:solidFill>
              </a:rPr>
              <a:t>/LTE-M </a:t>
            </a:r>
            <a:r>
              <a:rPr lang="en-GB" sz="1300" dirty="0">
                <a:solidFill>
                  <a:srgbClr val="002060"/>
                </a:solidFill>
              </a:rPr>
              <a:t>by introducing </a:t>
            </a:r>
            <a:r>
              <a:rPr lang="en-GB" sz="1300" dirty="0" smtClean="0">
                <a:solidFill>
                  <a:srgbClr val="002060"/>
                </a:solidFill>
              </a:rPr>
              <a:t>3</a:t>
            </a:r>
            <a:r>
              <a:rPr lang="en-GB" sz="1300" baseline="30000" dirty="0" smtClean="0">
                <a:solidFill>
                  <a:srgbClr val="002060"/>
                </a:solidFill>
              </a:rPr>
              <a:t>rd</a:t>
            </a:r>
            <a:r>
              <a:rPr lang="en-GB" sz="1300" dirty="0" smtClean="0">
                <a:solidFill>
                  <a:srgbClr val="002060"/>
                </a:solidFill>
              </a:rPr>
              <a:t> solution </a:t>
            </a:r>
            <a:r>
              <a:rPr lang="en-GB" sz="1300" dirty="0">
                <a:solidFill>
                  <a:srgbClr val="002060"/>
                </a:solidFill>
              </a:rPr>
              <a:t>for </a:t>
            </a:r>
            <a:r>
              <a:rPr lang="en-GB" sz="1300" dirty="0" err="1">
                <a:solidFill>
                  <a:srgbClr val="002060"/>
                </a:solidFill>
              </a:rPr>
              <a:t>mMTC</a:t>
            </a:r>
            <a:endParaRPr lang="en-GB" sz="1300" dirty="0">
              <a:solidFill>
                <a:srgbClr val="002060"/>
              </a:solidFill>
            </a:endParaRPr>
          </a:p>
          <a:p>
            <a:pPr lvl="1" eaLnBrk="1" hangingPunct="1">
              <a:lnSpc>
                <a:spcPct val="200000"/>
              </a:lnSpc>
              <a:buClr>
                <a:srgbClr val="002060"/>
              </a:buClr>
              <a:buFont typeface="Wingdings" panose="05000000000000000000" pitchFamily="2" charset="2"/>
              <a:buChar char="µ"/>
            </a:pPr>
            <a:endParaRPr lang="en-GB" sz="1600" dirty="0">
              <a:solidFill>
                <a:srgbClr val="002060"/>
              </a:solidFill>
            </a:endParaRPr>
          </a:p>
          <a:p>
            <a:pPr lvl="1" eaLnBrk="1" hangingPunct="1">
              <a:lnSpc>
                <a:spcPct val="200000"/>
              </a:lnSpc>
              <a:buClr>
                <a:srgbClr val="002060"/>
              </a:buClr>
              <a:buFont typeface="Wingdings" panose="05000000000000000000" pitchFamily="2" charset="2"/>
              <a:buChar char="µ"/>
            </a:pPr>
            <a:endParaRPr lang="en-GB" sz="1600" dirty="0">
              <a:solidFill>
                <a:srgbClr val="002060"/>
              </a:solidFill>
            </a:endParaRPr>
          </a:p>
          <a:p>
            <a:pPr lvl="1" eaLnBrk="1" hangingPunct="1">
              <a:lnSpc>
                <a:spcPct val="200000"/>
              </a:lnSpc>
              <a:buClr>
                <a:srgbClr val="002060"/>
              </a:buClr>
              <a:buFont typeface="Wingdings" panose="05000000000000000000" pitchFamily="2" charset="2"/>
              <a:buChar char="µ"/>
            </a:pPr>
            <a:endParaRPr lang="en-GB" sz="1600" dirty="0">
              <a:solidFill>
                <a:srgbClr val="002060"/>
              </a:solidFill>
            </a:endParaRPr>
          </a:p>
          <a:p>
            <a:pPr lvl="1" eaLnBrk="1" hangingPunct="1">
              <a:lnSpc>
                <a:spcPct val="200000"/>
              </a:lnSpc>
              <a:buClr>
                <a:srgbClr val="002060"/>
              </a:buClr>
              <a:buFont typeface="Wingdings" panose="05000000000000000000" pitchFamily="2" charset="2"/>
              <a:buChar char="µ"/>
            </a:pPr>
            <a:endParaRPr lang="en-GB" sz="1600" dirty="0">
              <a:solidFill>
                <a:srgbClr val="002060"/>
              </a:solidFill>
            </a:endParaRPr>
          </a:p>
          <a:p>
            <a:pPr lvl="1" eaLnBrk="1" hangingPunct="1">
              <a:lnSpc>
                <a:spcPct val="200000"/>
              </a:lnSpc>
              <a:buClr>
                <a:srgbClr val="002060"/>
              </a:buClr>
              <a:buFont typeface="Wingdings" panose="05000000000000000000" pitchFamily="2" charset="2"/>
              <a:buChar char="µ"/>
            </a:pPr>
            <a:endParaRPr lang="en-GB" sz="1600" dirty="0">
              <a:solidFill>
                <a:srgbClr val="002060"/>
              </a:solidFill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179512" y="51470"/>
            <a:ext cx="8640960" cy="546178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9pPr>
          </a:lstStyle>
          <a:p>
            <a:r>
              <a:rPr lang="en-GB" sz="3200" dirty="0" smtClean="0">
                <a:solidFill>
                  <a:srgbClr val="002060"/>
                </a:solidFill>
                <a:latin typeface="+mn-lt"/>
              </a:rPr>
              <a:t>On Industrial WSN </a:t>
            </a:r>
            <a:r>
              <a:rPr lang="en-GB" sz="3200" dirty="0">
                <a:solidFill>
                  <a:srgbClr val="002060"/>
                </a:solidFill>
                <a:latin typeface="+mn-lt"/>
              </a:rPr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6718250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3"/>
          <p:cNvSpPr txBox="1">
            <a:spLocks/>
          </p:cNvSpPr>
          <p:nvPr/>
        </p:nvSpPr>
        <p:spPr bwMode="auto">
          <a:xfrm>
            <a:off x="157208" y="771550"/>
            <a:ext cx="8964996" cy="40529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 eaLnBrk="1" hangingPunct="1">
              <a:lnSpc>
                <a:spcPct val="200000"/>
              </a:lnSpc>
              <a:buClr>
                <a:srgbClr val="002060"/>
              </a:buClr>
              <a:buFont typeface="Wingdings" panose="05000000000000000000" pitchFamily="2" charset="2"/>
              <a:buChar char="µ"/>
            </a:pPr>
            <a:r>
              <a:rPr lang="en-GB" sz="1600" dirty="0" smtClean="0">
                <a:solidFill>
                  <a:srgbClr val="002060"/>
                </a:solidFill>
              </a:rPr>
              <a:t>Release 17 need to be marketable with features with significant potential for market acceptance and commercial success of Mobile </a:t>
            </a:r>
            <a:r>
              <a:rPr lang="en-GB" sz="1600" dirty="0" err="1" smtClean="0">
                <a:solidFill>
                  <a:srgbClr val="002060"/>
                </a:solidFill>
              </a:rPr>
              <a:t>IoT</a:t>
            </a:r>
            <a:endParaRPr lang="en-GB" sz="1600" dirty="0" smtClean="0">
              <a:solidFill>
                <a:srgbClr val="002060"/>
              </a:solidFill>
            </a:endParaRPr>
          </a:p>
          <a:p>
            <a:pPr lvl="1" eaLnBrk="1" hangingPunct="1">
              <a:lnSpc>
                <a:spcPct val="200000"/>
              </a:lnSpc>
              <a:buClr>
                <a:srgbClr val="002060"/>
              </a:buClr>
              <a:buFont typeface="Wingdings" panose="05000000000000000000" pitchFamily="2" charset="2"/>
              <a:buChar char="µ"/>
            </a:pPr>
            <a:r>
              <a:rPr lang="en-GB" sz="1600" dirty="0" smtClean="0">
                <a:solidFill>
                  <a:srgbClr val="002060"/>
                </a:solidFill>
              </a:rPr>
              <a:t>Everything not aligned with this objective should be de-prioritized</a:t>
            </a:r>
          </a:p>
          <a:p>
            <a:pPr lvl="1" eaLnBrk="1" hangingPunct="1">
              <a:lnSpc>
                <a:spcPct val="200000"/>
              </a:lnSpc>
              <a:buClr>
                <a:srgbClr val="002060"/>
              </a:buClr>
              <a:buFont typeface="Wingdings" panose="05000000000000000000" pitchFamily="2" charset="2"/>
              <a:buChar char="µ"/>
            </a:pPr>
            <a:r>
              <a:rPr lang="en-GB" sz="1600" dirty="0" smtClean="0">
                <a:solidFill>
                  <a:srgbClr val="002060"/>
                </a:solidFill>
              </a:rPr>
              <a:t>Multi-Hop UE Relays (&amp; Satellite) needed/expected by many verticals </a:t>
            </a:r>
            <a:endParaRPr lang="en-GB" sz="1600" dirty="0">
              <a:solidFill>
                <a:srgbClr val="002060"/>
              </a:solidFill>
            </a:endParaRPr>
          </a:p>
          <a:p>
            <a:pPr lvl="1" eaLnBrk="1" hangingPunct="1">
              <a:lnSpc>
                <a:spcPct val="200000"/>
              </a:lnSpc>
              <a:buClr>
                <a:srgbClr val="002060"/>
              </a:buClr>
              <a:buFont typeface="Wingdings" panose="05000000000000000000" pitchFamily="2" charset="2"/>
              <a:buChar char="µ"/>
            </a:pPr>
            <a:r>
              <a:rPr lang="en-GB" sz="1600" dirty="0" smtClean="0">
                <a:solidFill>
                  <a:srgbClr val="002060"/>
                </a:solidFill>
              </a:rPr>
              <a:t>Strong benefits for all (verticals &amp; operators)</a:t>
            </a:r>
          </a:p>
          <a:p>
            <a:pPr lvl="1" eaLnBrk="1" hangingPunct="1">
              <a:lnSpc>
                <a:spcPct val="200000"/>
              </a:lnSpc>
              <a:buClr>
                <a:srgbClr val="002060"/>
              </a:buClr>
              <a:buFont typeface="Wingdings" panose="05000000000000000000" pitchFamily="2" charset="2"/>
              <a:buChar char="µ"/>
            </a:pPr>
            <a:r>
              <a:rPr lang="en-GB" sz="1600" dirty="0">
                <a:solidFill>
                  <a:srgbClr val="002060"/>
                </a:solidFill>
              </a:rPr>
              <a:t>Standardization in 5G strong ecosystem is key for success</a:t>
            </a:r>
          </a:p>
          <a:p>
            <a:pPr lvl="1" eaLnBrk="1" hangingPunct="1">
              <a:lnSpc>
                <a:spcPct val="200000"/>
              </a:lnSpc>
              <a:buClr>
                <a:srgbClr val="002060"/>
              </a:buClr>
              <a:buFont typeface="Wingdings" panose="05000000000000000000" pitchFamily="2" charset="2"/>
              <a:buChar char="µ"/>
            </a:pPr>
            <a:r>
              <a:rPr lang="en-GB" sz="1600" dirty="0" smtClean="0">
                <a:solidFill>
                  <a:srgbClr val="002060"/>
                </a:solidFill>
              </a:rPr>
              <a:t>The </a:t>
            </a:r>
            <a:r>
              <a:rPr lang="en-GB" sz="1600" dirty="0">
                <a:solidFill>
                  <a:srgbClr val="002060"/>
                </a:solidFill>
              </a:rPr>
              <a:t>right time is…now!</a:t>
            </a:r>
          </a:p>
          <a:p>
            <a:pPr lvl="1" eaLnBrk="1" hangingPunct="1">
              <a:lnSpc>
                <a:spcPct val="200000"/>
              </a:lnSpc>
              <a:buClr>
                <a:srgbClr val="002060"/>
              </a:buClr>
              <a:buFont typeface="Wingdings" panose="05000000000000000000" pitchFamily="2" charset="2"/>
              <a:buChar char="µ"/>
            </a:pPr>
            <a:r>
              <a:rPr lang="en-GB" sz="1600" dirty="0">
                <a:solidFill>
                  <a:srgbClr val="002060"/>
                </a:solidFill>
              </a:rPr>
              <a:t>Achievable in a reasonable time </a:t>
            </a:r>
            <a:r>
              <a:rPr lang="en-GB" sz="1600" dirty="0" smtClean="0">
                <a:solidFill>
                  <a:srgbClr val="002060"/>
                </a:solidFill>
              </a:rPr>
              <a:t>frame – should be the focus of R17</a:t>
            </a:r>
          </a:p>
          <a:p>
            <a:pPr lvl="1" eaLnBrk="1" hangingPunct="1">
              <a:lnSpc>
                <a:spcPct val="200000"/>
              </a:lnSpc>
              <a:buClr>
                <a:srgbClr val="002060"/>
              </a:buClr>
              <a:buFont typeface="Wingdings" panose="05000000000000000000" pitchFamily="2" charset="2"/>
              <a:buChar char="µ"/>
            </a:pPr>
            <a:endParaRPr lang="en-GB" sz="1600" dirty="0">
              <a:solidFill>
                <a:srgbClr val="002060"/>
              </a:solidFill>
            </a:endParaRPr>
          </a:p>
          <a:p>
            <a:pPr lvl="1" eaLnBrk="1" hangingPunct="1">
              <a:lnSpc>
                <a:spcPct val="200000"/>
              </a:lnSpc>
              <a:buClr>
                <a:srgbClr val="002060"/>
              </a:buClr>
              <a:buFont typeface="Wingdings" panose="05000000000000000000" pitchFamily="2" charset="2"/>
              <a:buChar char="µ"/>
            </a:pPr>
            <a:endParaRPr lang="en-GB" sz="1400" dirty="0">
              <a:solidFill>
                <a:srgbClr val="002060"/>
              </a:solidFill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179512" y="123478"/>
            <a:ext cx="8640960" cy="546178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9pPr>
          </a:lstStyle>
          <a:p>
            <a:r>
              <a:rPr lang="en-GB" sz="3200" dirty="0" smtClean="0">
                <a:solidFill>
                  <a:srgbClr val="002060"/>
                </a:solidFill>
                <a:latin typeface="+mn-lt"/>
              </a:rPr>
              <a:t>Key objective for Release 17 </a:t>
            </a:r>
            <a:endParaRPr lang="en-GB" sz="3200" dirty="0">
              <a:solidFill>
                <a:srgbClr val="00206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1083680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179512" y="51470"/>
            <a:ext cx="8640960" cy="546178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9pPr>
          </a:lstStyle>
          <a:p>
            <a:r>
              <a:rPr lang="en-GB" sz="2800" dirty="0" smtClean="0">
                <a:solidFill>
                  <a:srgbClr val="002060"/>
                </a:solidFill>
                <a:latin typeface="+mn-lt"/>
              </a:rPr>
              <a:t>The new promise of Mobile </a:t>
            </a:r>
            <a:r>
              <a:rPr lang="en-GB" sz="2800" dirty="0" err="1" smtClean="0">
                <a:solidFill>
                  <a:srgbClr val="002060"/>
                </a:solidFill>
                <a:latin typeface="+mn-lt"/>
              </a:rPr>
              <a:t>IoT</a:t>
            </a:r>
            <a:r>
              <a:rPr lang="en-GB" sz="2800" dirty="0" smtClean="0">
                <a:solidFill>
                  <a:srgbClr val="002060"/>
                </a:solidFill>
                <a:latin typeface="+mn-lt"/>
              </a:rPr>
              <a:t> – Achievable in R17</a:t>
            </a:r>
            <a:endParaRPr lang="en-GB" sz="2800" dirty="0">
              <a:solidFill>
                <a:srgbClr val="002060"/>
              </a:solidFill>
              <a:latin typeface="+mn-lt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224" y="1479416"/>
            <a:ext cx="762108" cy="36914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0733" y="915566"/>
            <a:ext cx="1065083" cy="533393"/>
          </a:xfrm>
          <a:prstGeom prst="rect">
            <a:avLst/>
          </a:prstGeom>
        </p:spPr>
      </p:pic>
      <p:sp>
        <p:nvSpPr>
          <p:cNvPr id="10" name="Cross 9"/>
          <p:cNvSpPr/>
          <p:nvPr/>
        </p:nvSpPr>
        <p:spPr>
          <a:xfrm>
            <a:off x="3149645" y="1355489"/>
            <a:ext cx="245986" cy="220214"/>
          </a:xfrm>
          <a:prstGeom prst="plus">
            <a:avLst>
              <a:gd name="adj" fmla="val 45454"/>
            </a:avLst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" name="Group 10"/>
          <p:cNvGrpSpPr/>
          <p:nvPr/>
        </p:nvGrpSpPr>
        <p:grpSpPr>
          <a:xfrm>
            <a:off x="2509312" y="3069982"/>
            <a:ext cx="3985957" cy="1734016"/>
            <a:chOff x="1887700" y="2268051"/>
            <a:chExt cx="3985957" cy="1734016"/>
          </a:xfrm>
        </p:grpSpPr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81055" y="3009465"/>
              <a:ext cx="992602" cy="992602"/>
            </a:xfrm>
            <a:prstGeom prst="rect">
              <a:avLst/>
            </a:prstGeom>
          </p:spPr>
        </p:pic>
        <p:sp>
          <p:nvSpPr>
            <p:cNvPr id="13" name="Rectangle 12"/>
            <p:cNvSpPr/>
            <p:nvPr/>
          </p:nvSpPr>
          <p:spPr>
            <a:xfrm>
              <a:off x="1887700" y="2268051"/>
              <a:ext cx="3836428" cy="1734016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4" name="Picture 13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64716" y="2439175"/>
              <a:ext cx="658711" cy="658711"/>
            </a:xfrm>
            <a:prstGeom prst="rect">
              <a:avLst/>
            </a:prstGeom>
            <a:ln w="3175">
              <a:solidFill>
                <a:schemeClr val="tx1">
                  <a:lumMod val="50000"/>
                  <a:lumOff val="50000"/>
                </a:schemeClr>
              </a:solidFill>
              <a:prstDash val="solid"/>
            </a:ln>
          </p:spPr>
        </p:pic>
        <p:sp>
          <p:nvSpPr>
            <p:cNvPr id="15" name="TextBox 14"/>
            <p:cNvSpPr txBox="1"/>
            <p:nvPr/>
          </p:nvSpPr>
          <p:spPr>
            <a:xfrm>
              <a:off x="2861921" y="2493696"/>
              <a:ext cx="2281394" cy="138499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dirty="0">
                  <a:latin typeface="Avenir Next" charset="0"/>
                  <a:ea typeface="Avenir Next" charset="0"/>
                  <a:cs typeface="Avenir Next" charset="0"/>
                </a:rPr>
                <a:t>Always </a:t>
              </a:r>
              <a:r>
                <a:rPr lang="en-US" sz="2800" dirty="0" smtClean="0">
                  <a:latin typeface="Avenir Next" charset="0"/>
                  <a:ea typeface="Avenir Next" charset="0"/>
                  <a:cs typeface="Avenir Next" charset="0"/>
                </a:rPr>
                <a:t>On</a:t>
              </a:r>
              <a:r>
                <a:rPr lang="en-US" sz="2800" dirty="0">
                  <a:latin typeface="Avenir Next" charset="0"/>
                  <a:ea typeface="Avenir Next" charset="0"/>
                  <a:cs typeface="Avenir Next" charset="0"/>
                </a:rPr>
                <a:t>…</a:t>
              </a:r>
            </a:p>
            <a:p>
              <a:endParaRPr lang="en-US" sz="2800" dirty="0">
                <a:latin typeface="Avenir Next" charset="0"/>
                <a:ea typeface="Avenir Next" charset="0"/>
                <a:cs typeface="Avenir Next" charset="0"/>
              </a:endParaRPr>
            </a:p>
            <a:p>
              <a:r>
                <a:rPr lang="en-US" sz="2800" dirty="0">
                  <a:latin typeface="Avenir Next" charset="0"/>
                  <a:ea typeface="Avenir Next" charset="0"/>
                  <a:cs typeface="Avenir Next" charset="0"/>
                </a:rPr>
                <a:t>…Never Out</a:t>
              </a: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3273084" y="971584"/>
            <a:ext cx="215943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b="1" dirty="0">
                <a:latin typeface="+mn-lt"/>
              </a:rPr>
              <a:t>Multi Hop</a:t>
            </a:r>
          </a:p>
          <a:p>
            <a:pPr algn="ctr"/>
            <a:r>
              <a:rPr lang="en-US" sz="2000" b="1" dirty="0" smtClean="0">
                <a:latin typeface="+mn-lt"/>
              </a:rPr>
              <a:t>UE Relays</a:t>
            </a:r>
          </a:p>
          <a:p>
            <a:pPr algn="ctr"/>
            <a:r>
              <a:rPr lang="en-US" sz="2000" b="1" dirty="0" smtClean="0">
                <a:latin typeface="+mn-lt"/>
              </a:rPr>
              <a:t>(Edge Networking)</a:t>
            </a:r>
            <a:endParaRPr lang="en-US" sz="2000" b="1" dirty="0">
              <a:latin typeface="+mn-lt"/>
            </a:endParaRPr>
          </a:p>
        </p:txBody>
      </p:sp>
      <p:sp>
        <p:nvSpPr>
          <p:cNvPr id="17" name="Cross 16"/>
          <p:cNvSpPr/>
          <p:nvPr/>
        </p:nvSpPr>
        <p:spPr>
          <a:xfrm>
            <a:off x="5424000" y="1355489"/>
            <a:ext cx="245986" cy="220214"/>
          </a:xfrm>
          <a:prstGeom prst="plus">
            <a:avLst>
              <a:gd name="adj" fmla="val 45454"/>
            </a:avLst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1677345" y="2197347"/>
            <a:ext cx="549725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800" dirty="0">
                <a:solidFill>
                  <a:srgbClr val="002060"/>
                </a:solidFill>
              </a:rPr>
              <a:t>= </a:t>
            </a:r>
            <a:r>
              <a:rPr lang="en-GB" sz="2800" b="1" dirty="0">
                <a:solidFill>
                  <a:srgbClr val="002060"/>
                </a:solidFill>
              </a:rPr>
              <a:t>Game Changer </a:t>
            </a:r>
            <a:r>
              <a:rPr lang="en-GB" sz="2800" dirty="0">
                <a:solidFill>
                  <a:srgbClr val="002060"/>
                </a:solidFill>
              </a:rPr>
              <a:t>for Mobile </a:t>
            </a:r>
            <a:r>
              <a:rPr lang="en-GB" sz="2800" dirty="0" err="1">
                <a:solidFill>
                  <a:srgbClr val="002060"/>
                </a:solidFill>
              </a:rPr>
              <a:t>IoT</a:t>
            </a:r>
            <a:endParaRPr lang="en-GB" sz="2800" dirty="0">
              <a:solidFill>
                <a:srgbClr val="002060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5665" y="989354"/>
            <a:ext cx="859208" cy="859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10638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3"/>
          <p:cNvSpPr txBox="1">
            <a:spLocks/>
          </p:cNvSpPr>
          <p:nvPr/>
        </p:nvSpPr>
        <p:spPr bwMode="auto">
          <a:xfrm>
            <a:off x="179512" y="895028"/>
            <a:ext cx="8856984" cy="40529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 eaLnBrk="1" hangingPunct="1">
              <a:lnSpc>
                <a:spcPct val="200000"/>
              </a:lnSpc>
              <a:buClr>
                <a:srgbClr val="002060"/>
              </a:buClr>
              <a:buFont typeface="Wingdings" panose="05000000000000000000" pitchFamily="2" charset="2"/>
              <a:buChar char="µ"/>
            </a:pPr>
            <a:r>
              <a:rPr lang="en-GB" sz="1600" dirty="0" smtClean="0">
                <a:solidFill>
                  <a:srgbClr val="002060"/>
                </a:solidFill>
              </a:rPr>
              <a:t>Specify Multi Hop UE relays in NB-</a:t>
            </a:r>
            <a:r>
              <a:rPr lang="en-GB" sz="1600" dirty="0" err="1" smtClean="0">
                <a:solidFill>
                  <a:srgbClr val="002060"/>
                </a:solidFill>
              </a:rPr>
              <a:t>IoT</a:t>
            </a:r>
            <a:r>
              <a:rPr lang="en-GB" sz="1600" dirty="0" smtClean="0">
                <a:solidFill>
                  <a:srgbClr val="002060"/>
                </a:solidFill>
              </a:rPr>
              <a:t>/</a:t>
            </a:r>
            <a:r>
              <a:rPr lang="en-GB" sz="1600" dirty="0" err="1" smtClean="0">
                <a:solidFill>
                  <a:srgbClr val="002060"/>
                </a:solidFill>
              </a:rPr>
              <a:t>eMTC</a:t>
            </a:r>
            <a:r>
              <a:rPr lang="en-GB" sz="1600" dirty="0" smtClean="0">
                <a:solidFill>
                  <a:srgbClr val="002060"/>
                </a:solidFill>
              </a:rPr>
              <a:t> enhancements for Release 17 (main focus: UL)</a:t>
            </a:r>
          </a:p>
          <a:p>
            <a:pPr lvl="1" eaLnBrk="1" hangingPunct="1">
              <a:lnSpc>
                <a:spcPct val="200000"/>
              </a:lnSpc>
              <a:buClr>
                <a:srgbClr val="002060"/>
              </a:buClr>
              <a:buFont typeface="Wingdings" panose="05000000000000000000" pitchFamily="2" charset="2"/>
              <a:buChar char="µ"/>
            </a:pPr>
            <a:r>
              <a:rPr lang="en-GB" sz="1600" dirty="0" smtClean="0">
                <a:solidFill>
                  <a:srgbClr val="002060"/>
                </a:solidFill>
              </a:rPr>
              <a:t>Phasing:</a:t>
            </a:r>
          </a:p>
          <a:p>
            <a:pPr lvl="2" eaLnBrk="1" hangingPunct="1">
              <a:lnSpc>
                <a:spcPct val="200000"/>
              </a:lnSpc>
              <a:buClr>
                <a:srgbClr val="002060"/>
              </a:buClr>
              <a:buFont typeface="Wingdings" panose="05000000000000000000" pitchFamily="2" charset="2"/>
              <a:buChar char="µ"/>
            </a:pPr>
            <a:r>
              <a:rPr lang="en-GB" sz="1600" dirty="0" smtClean="0">
                <a:solidFill>
                  <a:srgbClr val="002060"/>
                </a:solidFill>
              </a:rPr>
              <a:t>To start a </a:t>
            </a:r>
            <a:r>
              <a:rPr lang="en-GB" sz="1600" dirty="0">
                <a:solidFill>
                  <a:srgbClr val="002060"/>
                </a:solidFill>
              </a:rPr>
              <a:t>short study phase (completed by RAN#88/Jun’20) to </a:t>
            </a:r>
            <a:r>
              <a:rPr lang="en-GB" sz="1600" dirty="0" smtClean="0">
                <a:solidFill>
                  <a:srgbClr val="002060"/>
                </a:solidFill>
              </a:rPr>
              <a:t>identify layers </a:t>
            </a:r>
            <a:r>
              <a:rPr lang="en-GB" sz="1600" dirty="0">
                <a:solidFill>
                  <a:srgbClr val="002060"/>
                </a:solidFill>
              </a:rPr>
              <a:t>and type of </a:t>
            </a:r>
            <a:r>
              <a:rPr lang="en-GB" sz="1600" dirty="0" smtClean="0">
                <a:solidFill>
                  <a:srgbClr val="002060"/>
                </a:solidFill>
              </a:rPr>
              <a:t>relays </a:t>
            </a:r>
            <a:r>
              <a:rPr lang="en-GB" sz="1600" dirty="0">
                <a:solidFill>
                  <a:srgbClr val="002060"/>
                </a:solidFill>
              </a:rPr>
              <a:t>to be </a:t>
            </a:r>
            <a:r>
              <a:rPr lang="en-GB" sz="1600" dirty="0" smtClean="0">
                <a:solidFill>
                  <a:srgbClr val="002060"/>
                </a:solidFill>
              </a:rPr>
              <a:t>designed (based on clear use cases).</a:t>
            </a:r>
            <a:endParaRPr lang="en-GB" sz="1600" dirty="0">
              <a:solidFill>
                <a:srgbClr val="002060"/>
              </a:solidFill>
            </a:endParaRPr>
          </a:p>
          <a:p>
            <a:pPr lvl="2" eaLnBrk="1" hangingPunct="1">
              <a:lnSpc>
                <a:spcPct val="200000"/>
              </a:lnSpc>
              <a:buClr>
                <a:srgbClr val="002060"/>
              </a:buClr>
              <a:buFont typeface="Wingdings" panose="05000000000000000000" pitchFamily="2" charset="2"/>
              <a:buChar char="µ"/>
            </a:pPr>
            <a:r>
              <a:rPr lang="en-GB" sz="1600" dirty="0">
                <a:solidFill>
                  <a:srgbClr val="002060"/>
                </a:solidFill>
              </a:rPr>
              <a:t>A following Rel-17 normative phase (starting at RAN#88)</a:t>
            </a:r>
          </a:p>
          <a:p>
            <a:pPr lvl="1" eaLnBrk="1" hangingPunct="1">
              <a:lnSpc>
                <a:spcPct val="200000"/>
              </a:lnSpc>
              <a:buClr>
                <a:srgbClr val="002060"/>
              </a:buClr>
              <a:buFont typeface="Wingdings" panose="05000000000000000000" pitchFamily="2" charset="2"/>
              <a:buChar char="µ"/>
            </a:pPr>
            <a:endParaRPr lang="en-GB" sz="1600" dirty="0" smtClean="0">
              <a:solidFill>
                <a:srgbClr val="002060"/>
              </a:solidFill>
            </a:endParaRPr>
          </a:p>
          <a:p>
            <a:pPr lvl="1" eaLnBrk="1" hangingPunct="1">
              <a:lnSpc>
                <a:spcPct val="200000"/>
              </a:lnSpc>
              <a:buClr>
                <a:srgbClr val="002060"/>
              </a:buClr>
              <a:buFont typeface="Wingdings" panose="05000000000000000000" pitchFamily="2" charset="2"/>
              <a:buChar char="µ"/>
            </a:pPr>
            <a:endParaRPr lang="en-GB" sz="1600" dirty="0">
              <a:solidFill>
                <a:srgbClr val="002060"/>
              </a:solidFill>
            </a:endParaRPr>
          </a:p>
          <a:p>
            <a:pPr lvl="1" eaLnBrk="1" hangingPunct="1">
              <a:lnSpc>
                <a:spcPct val="200000"/>
              </a:lnSpc>
              <a:buClr>
                <a:srgbClr val="002060"/>
              </a:buClr>
              <a:buFont typeface="Wingdings" panose="05000000000000000000" pitchFamily="2" charset="2"/>
              <a:buChar char="µ"/>
            </a:pPr>
            <a:endParaRPr lang="en-GB" sz="1400" dirty="0">
              <a:solidFill>
                <a:srgbClr val="002060"/>
              </a:solidFill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179512" y="123478"/>
            <a:ext cx="8640960" cy="546178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9pPr>
          </a:lstStyle>
          <a:p>
            <a:r>
              <a:rPr lang="en-GB" sz="3200" dirty="0" smtClean="0">
                <a:solidFill>
                  <a:srgbClr val="002060"/>
                </a:solidFill>
                <a:latin typeface="+mn-lt"/>
              </a:rPr>
              <a:t>Recommendations</a:t>
            </a:r>
            <a:endParaRPr lang="en-GB" sz="3200" dirty="0">
              <a:solidFill>
                <a:srgbClr val="00206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06074012"/>
      </p:ext>
    </p:extLst>
  </p:cSld>
  <p:clrMapOvr>
    <a:masterClrMapping/>
  </p:clrMapOvr>
</p:sld>
</file>

<file path=ppt/theme/theme1.xml><?xml version="1.0" encoding="utf-8"?>
<a:theme xmlns:a="http://schemas.openxmlformats.org/drawingml/2006/main" name="2_Thème Office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5294</TotalTime>
  <Words>500</Words>
  <Application>Microsoft Macintosh PowerPoint</Application>
  <PresentationFormat>On-screen Show (16:9)</PresentationFormat>
  <Paragraphs>65</Paragraphs>
  <Slides>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7" baseType="lpstr">
      <vt:lpstr>Avenir Next</vt:lpstr>
      <vt:lpstr>Calibri</vt:lpstr>
      <vt:lpstr>MS Gothic</vt:lpstr>
      <vt:lpstr>ＭＳ Ｐゴシック</vt:lpstr>
      <vt:lpstr>Times New Roman</vt:lpstr>
      <vt:lpstr>Wingdings</vt:lpstr>
      <vt:lpstr>ヒラギノ角ゴ Pro W3</vt:lpstr>
      <vt:lpstr>宋体</vt:lpstr>
      <vt:lpstr>Arial</vt:lpstr>
      <vt:lpstr>2_Thème Office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Réflexion</dc:title>
  <dc:creator>JB</dc:creator>
  <cp:lastModifiedBy>Thierry Berisot</cp:lastModifiedBy>
  <cp:revision>1536</cp:revision>
  <cp:lastPrinted>2019-06-04T01:39:02Z</cp:lastPrinted>
  <dcterms:created xsi:type="dcterms:W3CDTF">2015-12-08T18:09:12Z</dcterms:created>
  <dcterms:modified xsi:type="dcterms:W3CDTF">2019-12-09T11:15:49Z</dcterms:modified>
</cp:coreProperties>
</file>