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1" r:id="rId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800" b="0" i="0" u="none" strike="noStrike" cap="none" spc="0" normalizeH="0" baseline="0">
        <a:ln>
          <a:noFill/>
        </a:ln>
        <a:solidFill>
          <a:srgbClr val="FFFFFF"/>
        </a:solidFill>
        <a:effectLst>
          <a:outerShdw blurRad="50800" dist="38100" dir="5400000" rotWithShape="0">
            <a:srgbClr val="000000"/>
          </a:outerShdw>
        </a:effectLst>
        <a:uFillTx/>
        <a:latin typeface="+mn-lt"/>
        <a:ea typeface="+mn-ea"/>
        <a:cs typeface="+mn-cs"/>
        <a:sym typeface="Helvetica Neue Light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800" b="0" i="0" u="none" strike="noStrike" cap="none" spc="0" normalizeH="0" baseline="0">
        <a:ln>
          <a:noFill/>
        </a:ln>
        <a:solidFill>
          <a:srgbClr val="FFFFFF"/>
        </a:solidFill>
        <a:effectLst>
          <a:outerShdw blurRad="50800" dist="38100" dir="5400000" rotWithShape="0">
            <a:srgbClr val="000000"/>
          </a:outerShdw>
        </a:effectLst>
        <a:uFillTx/>
        <a:latin typeface="+mn-lt"/>
        <a:ea typeface="+mn-ea"/>
        <a:cs typeface="+mn-cs"/>
        <a:sym typeface="Helvetica Neue Light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800" b="0" i="0" u="none" strike="noStrike" cap="none" spc="0" normalizeH="0" baseline="0">
        <a:ln>
          <a:noFill/>
        </a:ln>
        <a:solidFill>
          <a:srgbClr val="FFFFFF"/>
        </a:solidFill>
        <a:effectLst>
          <a:outerShdw blurRad="50800" dist="38100" dir="5400000" rotWithShape="0">
            <a:srgbClr val="000000"/>
          </a:outerShdw>
        </a:effectLst>
        <a:uFillTx/>
        <a:latin typeface="+mn-lt"/>
        <a:ea typeface="+mn-ea"/>
        <a:cs typeface="+mn-cs"/>
        <a:sym typeface="Helvetica Neue Light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800" b="0" i="0" u="none" strike="noStrike" cap="none" spc="0" normalizeH="0" baseline="0">
        <a:ln>
          <a:noFill/>
        </a:ln>
        <a:solidFill>
          <a:srgbClr val="FFFFFF"/>
        </a:solidFill>
        <a:effectLst>
          <a:outerShdw blurRad="50800" dist="38100" dir="5400000" rotWithShape="0">
            <a:srgbClr val="000000"/>
          </a:outerShdw>
        </a:effectLst>
        <a:uFillTx/>
        <a:latin typeface="+mn-lt"/>
        <a:ea typeface="+mn-ea"/>
        <a:cs typeface="+mn-cs"/>
        <a:sym typeface="Helvetica Neue Light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800" b="0" i="0" u="none" strike="noStrike" cap="none" spc="0" normalizeH="0" baseline="0">
        <a:ln>
          <a:noFill/>
        </a:ln>
        <a:solidFill>
          <a:srgbClr val="FFFFFF"/>
        </a:solidFill>
        <a:effectLst>
          <a:outerShdw blurRad="50800" dist="38100" dir="5400000" rotWithShape="0">
            <a:srgbClr val="000000"/>
          </a:outerShdw>
        </a:effectLst>
        <a:uFillTx/>
        <a:latin typeface="+mn-lt"/>
        <a:ea typeface="+mn-ea"/>
        <a:cs typeface="+mn-cs"/>
        <a:sym typeface="Helvetica Neue Light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800" b="0" i="0" u="none" strike="noStrike" cap="none" spc="0" normalizeH="0" baseline="0">
        <a:ln>
          <a:noFill/>
        </a:ln>
        <a:solidFill>
          <a:srgbClr val="FFFFFF"/>
        </a:solidFill>
        <a:effectLst>
          <a:outerShdw blurRad="50800" dist="38100" dir="5400000" rotWithShape="0">
            <a:srgbClr val="000000"/>
          </a:outerShdw>
        </a:effectLst>
        <a:uFillTx/>
        <a:latin typeface="+mn-lt"/>
        <a:ea typeface="+mn-ea"/>
        <a:cs typeface="+mn-cs"/>
        <a:sym typeface="Helvetica Neue Light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800" b="0" i="0" u="none" strike="noStrike" cap="none" spc="0" normalizeH="0" baseline="0">
        <a:ln>
          <a:noFill/>
        </a:ln>
        <a:solidFill>
          <a:srgbClr val="FFFFFF"/>
        </a:solidFill>
        <a:effectLst>
          <a:outerShdw blurRad="50800" dist="38100" dir="5400000" rotWithShape="0">
            <a:srgbClr val="000000"/>
          </a:outerShdw>
        </a:effectLst>
        <a:uFillTx/>
        <a:latin typeface="+mn-lt"/>
        <a:ea typeface="+mn-ea"/>
        <a:cs typeface="+mn-cs"/>
        <a:sym typeface="Helvetica Neue Light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800" b="0" i="0" u="none" strike="noStrike" cap="none" spc="0" normalizeH="0" baseline="0">
        <a:ln>
          <a:noFill/>
        </a:ln>
        <a:solidFill>
          <a:srgbClr val="FFFFFF"/>
        </a:solidFill>
        <a:effectLst>
          <a:outerShdw blurRad="50800" dist="38100" dir="5400000" rotWithShape="0">
            <a:srgbClr val="000000"/>
          </a:outerShdw>
        </a:effectLst>
        <a:uFillTx/>
        <a:latin typeface="+mn-lt"/>
        <a:ea typeface="+mn-ea"/>
        <a:cs typeface="+mn-cs"/>
        <a:sym typeface="Helvetica Neue Light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800" b="0" i="0" u="none" strike="noStrike" cap="none" spc="0" normalizeH="0" baseline="0">
        <a:ln>
          <a:noFill/>
        </a:ln>
        <a:solidFill>
          <a:srgbClr val="FFFFFF"/>
        </a:solidFill>
        <a:effectLst>
          <a:outerShdw blurRad="50800" dist="38100" dir="5400000" rotWithShape="0">
            <a:srgbClr val="000000"/>
          </a:outerShdw>
        </a:effectLst>
        <a:uFillTx/>
        <a:latin typeface="+mn-lt"/>
        <a:ea typeface="+mn-ea"/>
        <a:cs typeface="+mn-cs"/>
        <a:sym typeface="Helvetica Neue Ligh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V>
        </a:tcBdr>
        <a:fill>
          <a:solidFill>
            <a:srgbClr val="000205">
              <a:alpha val="36000"/>
            </a:srgbClr>
          </a:solidFill>
        </a:fill>
      </a:tcStyle>
    </a:wholeTbl>
    <a:band2H>
      <a:tcTxStyle/>
      <a:tcStyle>
        <a:tcBdr/>
        <a:fill>
          <a:solidFill>
            <a:srgbClr val="676164">
              <a:alpha val="3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0" cap="flat">
              <a:noFill/>
              <a:miter lim="400000"/>
            </a:ln>
          </a:left>
          <a:righ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V>
        </a:tcBdr>
        <a:fill>
          <a:solidFill>
            <a:srgbClr val="0071EB">
              <a:alpha val="6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V>
        </a:tcBdr>
        <a:fill>
          <a:solidFill>
            <a:srgbClr val="0071EB">
              <a:alpha val="6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right>
          <a:top>
            <a:ln w="0" cap="flat">
              <a:noFill/>
              <a:miter lim="400000"/>
            </a:ln>
          </a:top>
          <a:bottom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V>
        </a:tcBdr>
        <a:fill>
          <a:solidFill>
            <a:srgbClr val="0071EB">
              <a:alpha val="60000"/>
            </a:srgbClr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V>
        </a:tcBdr>
        <a:fill>
          <a:solidFill>
            <a:srgbClr val="676163">
              <a:alpha val="36000"/>
            </a:srgbClr>
          </a:solidFill>
        </a:fill>
      </a:tcStyle>
    </a:wholeTbl>
    <a:band2H>
      <a:tcTxStyle/>
      <a:tcStyle>
        <a:tcBdr/>
        <a:fill>
          <a:solidFill>
            <a:srgbClr val="676163">
              <a:alpha val="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0" cap="flat">
              <a:noFill/>
              <a:miter lim="400000"/>
            </a:ln>
          </a:left>
          <a:righ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97EB">
              <a:alpha val="75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97EB">
              <a:alpha val="75000"/>
            </a:srgb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94908F">
              <a:alpha val="64999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676164">
              <a:alpha val="36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71E00">
              <a:alpha val="8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2800">
              <a:alpha val="80000"/>
            </a:srgb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676164">
              <a:alpha val="36000"/>
            </a:srgbClr>
          </a:solidFill>
        </a:fill>
      </a:tcStyle>
    </a:wholeTbl>
    <a:band2H>
      <a:tcTxStyle/>
      <a:tcStyle>
        <a:tcBdr/>
        <a:fill>
          <a:solidFill>
            <a:srgbClr val="676163">
              <a:alpha val="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B400">
              <a:alpha val="90000"/>
            </a:srgbClr>
          </a:solidFill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B400">
              <a:alpha val="90000"/>
            </a:srgb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676164">
              <a:alpha val="3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insideV>
        </a:tcBdr>
        <a:fill>
          <a:solidFill>
            <a:srgbClr val="676164">
              <a:alpha val="36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27D7D">
              <a:alpha val="64999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27D7D">
              <a:alpha val="64999"/>
            </a:srgbClr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676164">
              <a:alpha val="3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A0A4A8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676164">
              <a:alpha val="36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A0A4A8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676164">
              <a:alpha val="36000"/>
            </a:srgb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3" d="100"/>
          <a:sy n="33" d="100"/>
        </p:scale>
        <p:origin x="-134" y="-53"/>
      </p:cViewPr>
      <p:guideLst>
        <p:guide orient="horz" pos="4320"/>
        <p:guide pos="76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8" name="Shape 1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文本"/>
          <p:cNvSpPr txBox="1">
            <a:spLocks noGrp="1"/>
          </p:cNvSpPr>
          <p:nvPr>
            <p:ph type="title"/>
          </p:nvPr>
        </p:nvSpPr>
        <p:spPr>
          <a:xfrm>
            <a:off x="1473200" y="1790700"/>
            <a:ext cx="21437600" cy="49276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12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473200" y="6845300"/>
            <a:ext cx="21437600" cy="2209800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1pPr>
            <a:lvl2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2pPr>
            <a:lvl3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3pPr>
            <a:lvl4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4pPr>
            <a:lvl5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rPr/>
              <a:pPr>
                <a:defRPr>
                  <a:effectLst/>
                </a:defRPr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2387600" y="89662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b="0" i="1">
                <a:solidFill>
                  <a:srgbClr val="73BFFF"/>
                </a:solidFill>
                <a:effectLst>
                  <a:outerShdw blurRad="38100" dist="36285" dir="2700000" rotWithShape="0">
                    <a:srgbClr val="000000">
                      <a:alpha val="48000"/>
                    </a:srgbClr>
                  </a:outerShdw>
                </a:effectLst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95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2387600" y="6059289"/>
            <a:ext cx="19621500" cy="8509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b="0">
                <a:effectLst>
                  <a:outerShdw blurRad="38100" dist="54428" dir="27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rPr/>
              <a:pPr>
                <a:defRPr>
                  <a:effectLst/>
                </a:defRPr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143070724_2880x2159.jpeg"/>
          <p:cNvSpPr>
            <a:spLocks noGrp="1"/>
          </p:cNvSpPr>
          <p:nvPr>
            <p:ph type="pic" idx="13"/>
          </p:nvPr>
        </p:nvSpPr>
        <p:spPr>
          <a:xfrm>
            <a:off x="-12700" y="-3924300"/>
            <a:ext cx="24384000" cy="18279533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rPr/>
              <a:pPr>
                <a:defRPr>
                  <a:effectLst/>
                </a:defRPr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rPr/>
              <a:pPr>
                <a:defRPr>
                  <a:effectLst/>
                </a:defRPr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文本"/>
          <p:cNvSpPr txBox="1">
            <a:spLocks noGrp="1"/>
          </p:cNvSpPr>
          <p:nvPr>
            <p:ph type="title"/>
          </p:nvPr>
        </p:nvSpPr>
        <p:spPr>
          <a:xfrm>
            <a:off x="1473200" y="9575800"/>
            <a:ext cx="21437600" cy="17145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21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473200" y="11290300"/>
            <a:ext cx="21437600" cy="2197100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1pPr>
            <a:lvl2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2pPr>
            <a:lvl3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3pPr>
            <a:lvl4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4pPr>
            <a:lvl5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685254" y="2881312"/>
            <a:ext cx="9013493" cy="5568506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rPr/>
              <a:pPr>
                <a:defRPr>
                  <a:effectLst/>
                </a:defRPr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文本"/>
          <p:cNvSpPr txBox="1">
            <a:spLocks noGrp="1"/>
          </p:cNvSpPr>
          <p:nvPr>
            <p:ph type="title"/>
          </p:nvPr>
        </p:nvSpPr>
        <p:spPr>
          <a:xfrm>
            <a:off x="1473200" y="5143500"/>
            <a:ext cx="21437600" cy="3429000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31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rPr/>
              <a:pPr>
                <a:defRPr>
                  <a:effectLst/>
                </a:defRPr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143070716_1012x1350.jpeg"/>
          <p:cNvSpPr>
            <a:spLocks noGrp="1"/>
          </p:cNvSpPr>
          <p:nvPr>
            <p:ph type="pic" idx="13"/>
          </p:nvPr>
        </p:nvSpPr>
        <p:spPr>
          <a:xfrm>
            <a:off x="12925240" y="918941"/>
            <a:ext cx="11599695" cy="15473898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标题文本"/>
          <p:cNvSpPr txBox="1">
            <a:spLocks noGrp="1"/>
          </p:cNvSpPr>
          <p:nvPr>
            <p:ph type="title"/>
          </p:nvPr>
        </p:nvSpPr>
        <p:spPr>
          <a:xfrm>
            <a:off x="1473200" y="1803400"/>
            <a:ext cx="9639300" cy="49276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40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473200" y="6718300"/>
            <a:ext cx="9639300" cy="5092700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1pPr>
            <a:lvl2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2pPr>
            <a:lvl3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3pPr>
            <a:lvl4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4pPr>
            <a:lvl5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1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rPr/>
              <a:pPr>
                <a:defRPr>
                  <a:effectLst/>
                </a:defRPr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49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rPr/>
              <a:pPr>
                <a:defRPr>
                  <a:effectLst/>
                </a:defRPr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7" name="正文级别 1…"/>
          <p:cNvSpPr txBox="1">
            <a:spLocks noGrp="1"/>
          </p:cNvSpPr>
          <p:nvPr>
            <p:ph type="body" idx="1"/>
          </p:nvPr>
        </p:nvSpPr>
        <p:spPr>
          <a:xfrm>
            <a:off x="1473200" y="3898900"/>
            <a:ext cx="21437600" cy="80391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pic>
        <p:nvPicPr>
          <p:cNvPr id="58" name="图像" descr="图像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21725335" y="11659944"/>
            <a:ext cx="2025603" cy="1251411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rPr/>
              <a:pPr>
                <a:defRPr>
                  <a:effectLst/>
                </a:defRPr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143070716_1012x1350.jpeg"/>
          <p:cNvSpPr>
            <a:spLocks noGrp="1"/>
          </p:cNvSpPr>
          <p:nvPr>
            <p:ph type="pic" sz="half" idx="13"/>
          </p:nvPr>
        </p:nvSpPr>
        <p:spPr>
          <a:xfrm>
            <a:off x="13169900" y="2376299"/>
            <a:ext cx="9522179" cy="12702588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7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68" name="正文级别 1…"/>
          <p:cNvSpPr txBox="1">
            <a:spLocks noGrp="1"/>
          </p:cNvSpPr>
          <p:nvPr>
            <p:ph type="body" sz="half" idx="1"/>
          </p:nvPr>
        </p:nvSpPr>
        <p:spPr>
          <a:xfrm>
            <a:off x="1473200" y="3898900"/>
            <a:ext cx="10007600" cy="80391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9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rPr/>
              <a:pPr>
                <a:defRPr>
                  <a:effectLst/>
                </a:defRPr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正文级别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7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rPr/>
              <a:pPr>
                <a:defRPr>
                  <a:effectLst/>
                </a:defRPr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143070718_1000x750.jpeg"/>
          <p:cNvSpPr>
            <a:spLocks noGrp="1"/>
          </p:cNvSpPr>
          <p:nvPr>
            <p:ph type="pic" sz="quarter" idx="13"/>
          </p:nvPr>
        </p:nvSpPr>
        <p:spPr>
          <a:xfrm>
            <a:off x="15225183" y="6694487"/>
            <a:ext cx="8551334" cy="64135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143070724_2880x2159.jpeg"/>
          <p:cNvSpPr>
            <a:spLocks noGrp="1"/>
          </p:cNvSpPr>
          <p:nvPr>
            <p:ph type="pic" sz="quarter" idx="14"/>
          </p:nvPr>
        </p:nvSpPr>
        <p:spPr>
          <a:xfrm>
            <a:off x="15773400" y="914400"/>
            <a:ext cx="7476848" cy="560504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143070716_1012x1350.jpeg"/>
          <p:cNvSpPr>
            <a:spLocks noGrp="1"/>
          </p:cNvSpPr>
          <p:nvPr>
            <p:ph type="pic" idx="15"/>
          </p:nvPr>
        </p:nvSpPr>
        <p:spPr>
          <a:xfrm>
            <a:off x="1077599" y="355600"/>
            <a:ext cx="14423165" cy="192405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7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23724221" y="13122415"/>
            <a:ext cx="368504" cy="387070"/>
          </a:xfrm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rPr/>
              <a:pPr>
                <a:defRPr>
                  <a:effectLst/>
                </a:defRPr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473200" y="1930400"/>
            <a:ext cx="21437600" cy="9855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5"/>
              </a:buBlip>
            </a:lvl1pPr>
            <a:lvl2pPr>
              <a:buBlip>
                <a:blip r:embed="rId15"/>
              </a:buBlip>
            </a:lvl2pPr>
            <a:lvl3pPr>
              <a:buBlip>
                <a:blip r:embed="rId15"/>
              </a:buBlip>
            </a:lvl3pPr>
            <a:lvl4pPr>
              <a:buBlip>
                <a:blip r:embed="rId15"/>
              </a:buBlip>
            </a:lvl4pPr>
            <a:lvl5pPr>
              <a:buBlip>
                <a:blip r:embed="rId15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1473200" y="355600"/>
            <a:ext cx="21437600" cy="342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23721936" y="13122415"/>
            <a:ext cx="368504" cy="38707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algn="r">
              <a:defRPr sz="1800" b="1">
                <a:solidFill>
                  <a:srgbClr val="FFFFFF">
                    <a:alpha val="70000"/>
                  </a:srgbClr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>
              <a:defRPr>
                <a:effectLst/>
              </a:defRPr>
            </a:pPr>
            <a:fld id="{86CB4B4D-7CA3-9044-876B-883B54F8677D}" type="slidenum">
              <a:rPr/>
              <a:pPr>
                <a:defRPr>
                  <a:effectLst/>
                </a:defRPr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FFFFFF"/>
          </a:solidFill>
          <a:effectLst>
            <a:outerShdw blurRad="50800" dist="38100" dir="5400000" rotWithShape="0">
              <a:srgbClr val="000000"/>
            </a:outerShdw>
          </a:effectLst>
          <a:uFillTx/>
          <a:latin typeface="+mj-lt"/>
          <a:ea typeface="+mj-ea"/>
          <a:cs typeface="+mj-cs"/>
          <a:sym typeface="Helvetica Neue"/>
        </a:defRPr>
      </a:lvl1pPr>
      <a:lvl2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FFFFFF"/>
          </a:solidFill>
          <a:effectLst>
            <a:outerShdw blurRad="50800" dist="38100" dir="5400000" rotWithShape="0">
              <a:srgbClr val="000000"/>
            </a:outerShdw>
          </a:effectLst>
          <a:uFillTx/>
          <a:latin typeface="+mj-lt"/>
          <a:ea typeface="+mj-ea"/>
          <a:cs typeface="+mj-cs"/>
          <a:sym typeface="Helvetica Neue"/>
        </a:defRPr>
      </a:lvl2pPr>
      <a:lvl3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FFFFFF"/>
          </a:solidFill>
          <a:effectLst>
            <a:outerShdw blurRad="50800" dist="38100" dir="5400000" rotWithShape="0">
              <a:srgbClr val="000000"/>
            </a:outerShdw>
          </a:effectLst>
          <a:uFillTx/>
          <a:latin typeface="+mj-lt"/>
          <a:ea typeface="+mj-ea"/>
          <a:cs typeface="+mj-cs"/>
          <a:sym typeface="Helvetica Neue"/>
        </a:defRPr>
      </a:lvl3pPr>
      <a:lvl4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FFFFFF"/>
          </a:solidFill>
          <a:effectLst>
            <a:outerShdw blurRad="50800" dist="38100" dir="5400000" rotWithShape="0">
              <a:srgbClr val="000000"/>
            </a:outerShdw>
          </a:effectLst>
          <a:uFillTx/>
          <a:latin typeface="+mj-lt"/>
          <a:ea typeface="+mj-ea"/>
          <a:cs typeface="+mj-cs"/>
          <a:sym typeface="Helvetica Neue"/>
        </a:defRPr>
      </a:lvl4pPr>
      <a:lvl5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FFFFFF"/>
          </a:solidFill>
          <a:effectLst>
            <a:outerShdw blurRad="50800" dist="38100" dir="5400000" rotWithShape="0">
              <a:srgbClr val="000000"/>
            </a:outerShdw>
          </a:effectLst>
          <a:uFillTx/>
          <a:latin typeface="+mj-lt"/>
          <a:ea typeface="+mj-ea"/>
          <a:cs typeface="+mj-cs"/>
          <a:sym typeface="Helvetica Neue"/>
        </a:defRPr>
      </a:lvl5pPr>
      <a:lvl6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FFFFFF"/>
          </a:solidFill>
          <a:effectLst>
            <a:outerShdw blurRad="50800" dist="38100" dir="5400000" rotWithShape="0">
              <a:srgbClr val="000000"/>
            </a:outerShdw>
          </a:effectLst>
          <a:uFillTx/>
          <a:latin typeface="+mj-lt"/>
          <a:ea typeface="+mj-ea"/>
          <a:cs typeface="+mj-cs"/>
          <a:sym typeface="Helvetica Neue"/>
        </a:defRPr>
      </a:lvl6pPr>
      <a:lvl7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FFFFFF"/>
          </a:solidFill>
          <a:effectLst>
            <a:outerShdw blurRad="50800" dist="38100" dir="5400000" rotWithShape="0">
              <a:srgbClr val="000000"/>
            </a:outerShdw>
          </a:effectLst>
          <a:uFillTx/>
          <a:latin typeface="+mj-lt"/>
          <a:ea typeface="+mj-ea"/>
          <a:cs typeface="+mj-cs"/>
          <a:sym typeface="Helvetica Neue"/>
        </a:defRPr>
      </a:lvl7pPr>
      <a:lvl8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FFFFFF"/>
          </a:solidFill>
          <a:effectLst>
            <a:outerShdw blurRad="50800" dist="38100" dir="5400000" rotWithShape="0">
              <a:srgbClr val="000000"/>
            </a:outerShdw>
          </a:effectLst>
          <a:uFillTx/>
          <a:latin typeface="+mj-lt"/>
          <a:ea typeface="+mj-ea"/>
          <a:cs typeface="+mj-cs"/>
          <a:sym typeface="Helvetica Neue"/>
        </a:defRPr>
      </a:lvl8pPr>
      <a:lvl9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FFFFFF"/>
          </a:solidFill>
          <a:effectLst>
            <a:outerShdw blurRad="50800" dist="38100" dir="5400000" rotWithShape="0">
              <a:srgbClr val="000000"/>
            </a:outerShdw>
          </a:effectLst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1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5000" b="1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1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5000" b="1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1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5000" b="1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1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5000" b="1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1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5000" b="1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1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5000" b="1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1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5000" b="1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1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5000" b="1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1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5000" b="1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2286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4572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6858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9144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11430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13716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16002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18288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rinciples of R17 package…"/>
          <p:cNvSpPr txBox="1">
            <a:spLocks noGrp="1"/>
          </p:cNvSpPr>
          <p:nvPr>
            <p:ph type="title"/>
          </p:nvPr>
        </p:nvSpPr>
        <p:spPr>
          <a:xfrm>
            <a:off x="1473200" y="9575800"/>
            <a:ext cx="21437600" cy="2640050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429259">
              <a:defRPr sz="5200">
                <a:effectLst>
                  <a:outerShdw blurRad="26416" dist="19812" dir="5400000" rotWithShape="0">
                    <a:srgbClr val="000000"/>
                  </a:outerShdw>
                </a:effectLst>
              </a:defRPr>
            </a:pPr>
            <a:r>
              <a:rPr sz="7000" dirty="0"/>
              <a:t>Principles of R17 package</a:t>
            </a:r>
          </a:p>
          <a:p>
            <a:pPr defTabSz="429259">
              <a:defRPr sz="5200">
                <a:effectLst>
                  <a:outerShdw blurRad="26416" dist="19812" dir="5400000" rotWithShape="0">
                    <a:srgbClr val="000000"/>
                  </a:outerShdw>
                </a:effectLst>
              </a:defRPr>
            </a:pPr>
            <a:r>
              <a:rPr sz="7000" dirty="0" smtClean="0"/>
              <a:t>—China </a:t>
            </a:r>
            <a:r>
              <a:rPr sz="7000" dirty="0"/>
              <a:t>Mobile</a:t>
            </a:r>
          </a:p>
        </p:txBody>
      </p:sp>
      <p:sp>
        <p:nvSpPr>
          <p:cNvPr id="4" name="Principles of R17 package…"/>
          <p:cNvSpPr txBox="1">
            <a:spLocks/>
          </p:cNvSpPr>
          <p:nvPr/>
        </p:nvSpPr>
        <p:spPr>
          <a:xfrm>
            <a:off x="761920" y="500030"/>
            <a:ext cx="22431532" cy="1714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b">
            <a:noAutofit/>
          </a:bodyPr>
          <a:lstStyle/>
          <a:p>
            <a:pPr algn="l" defTabSz="429259" hangingPunct="1">
              <a:defRPr sz="5200">
                <a:effectLst>
                  <a:outerShdw blurRad="26416" dist="19812" dir="5400000" rotWithShape="0">
                    <a:srgbClr val="000000"/>
                  </a:outerShdw>
                </a:effectLst>
              </a:defRPr>
            </a:pPr>
            <a:r>
              <a:rPr lang="en-US" sz="4000" dirty="0" smtClean="0">
                <a:effectLst>
                  <a:outerShdw blurRad="26416" dist="19812" dir="5400000" rotWithShape="0">
                    <a:srgbClr val="000000"/>
                  </a:outerShdw>
                </a:effectLst>
                <a:latin typeface="+mj-lt"/>
                <a:ea typeface="+mj-ea"/>
                <a:cs typeface="+mj-cs"/>
                <a:sym typeface="Helvetica Neue"/>
              </a:rPr>
              <a:t>3GPP TSG RAN Meeting #86	                                                                              </a:t>
            </a:r>
            <a:r>
              <a:rPr lang="en-US" sz="4000" dirty="0" smtClean="0">
                <a:effectLst>
                  <a:outerShdw blurRad="26416" dist="19812" dir="5400000" rotWithShape="0">
                    <a:srgbClr val="000000"/>
                  </a:outerShdw>
                </a:effectLst>
                <a:latin typeface="+mj-lt"/>
                <a:ea typeface="+mj-ea"/>
                <a:cs typeface="+mj-cs"/>
                <a:sym typeface="Helvetica Neue"/>
              </a:rPr>
              <a:t>RP-193078 </a:t>
            </a:r>
            <a:endParaRPr lang="en-US" sz="4000" dirty="0" smtClean="0">
              <a:effectLst>
                <a:outerShdw blurRad="26416" dist="19812" dir="5400000" rotWithShape="0">
                  <a:srgbClr val="000000"/>
                </a:outerShdw>
              </a:effectLst>
              <a:latin typeface="+mj-lt"/>
              <a:ea typeface="+mj-ea"/>
              <a:cs typeface="+mj-cs"/>
              <a:sym typeface="Helvetica Neue"/>
            </a:endParaRPr>
          </a:p>
          <a:p>
            <a:pPr lvl="0" algn="l" defTabSz="429259" hangingPunct="1">
              <a:defRPr sz="5200">
                <a:effectLst>
                  <a:outerShdw blurRad="26416" dist="19812" dir="5400000" rotWithShape="0">
                    <a:srgbClr val="000000"/>
                  </a:outerShdw>
                </a:effectLst>
              </a:defRPr>
            </a:pPr>
            <a:r>
              <a:rPr lang="en-US" sz="4000" dirty="0" err="1" smtClean="0">
                <a:effectLst>
                  <a:outerShdw blurRad="26416" dist="19812" dir="5400000" rotWithShape="0">
                    <a:srgbClr val="000000"/>
                  </a:outerShdw>
                </a:effectLst>
                <a:latin typeface="+mj-lt"/>
                <a:ea typeface="+mj-ea"/>
                <a:cs typeface="+mj-cs"/>
                <a:sym typeface="Helvetica Neue"/>
              </a:rPr>
              <a:t>Sitges</a:t>
            </a:r>
            <a:r>
              <a:rPr lang="en-US" sz="4000" dirty="0" smtClean="0">
                <a:effectLst>
                  <a:outerShdw blurRad="26416" dist="19812" dir="5400000" rotWithShape="0">
                    <a:srgbClr val="000000"/>
                  </a:outerShdw>
                </a:effectLst>
                <a:latin typeface="+mj-lt"/>
                <a:ea typeface="+mj-ea"/>
                <a:cs typeface="+mj-cs"/>
                <a:sym typeface="Helvetica Neue"/>
              </a:rPr>
              <a:t>, Barcelona, 9th-12th December 2019</a:t>
            </a:r>
          </a:p>
          <a:p>
            <a:pPr lvl="0" algn="l" defTabSz="429259" hangingPunct="1">
              <a:defRPr sz="5200">
                <a:effectLst>
                  <a:outerShdw blurRad="26416" dist="19812" dir="5400000" rotWithShape="0">
                    <a:srgbClr val="000000"/>
                  </a:outerShdw>
                </a:effectLst>
              </a:defRPr>
            </a:pPr>
            <a:r>
              <a:rPr lang="en-US" sz="4000" dirty="0" smtClean="0">
                <a:effectLst>
                  <a:outerShdw blurRad="26416" dist="19812" dir="5400000" rotWithShape="0">
                    <a:srgbClr val="000000"/>
                  </a:outerShdw>
                </a:effectLst>
                <a:latin typeface="+mj-lt"/>
                <a:ea typeface="+mj-ea"/>
                <a:cs typeface="+mj-cs"/>
                <a:sym typeface="Helvetica Neue"/>
              </a:rPr>
              <a:t>Agenda Item: 9.1.0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矩形"/>
          <p:cNvSpPr/>
          <p:nvPr/>
        </p:nvSpPr>
        <p:spPr>
          <a:xfrm>
            <a:off x="-5068" y="-47014"/>
            <a:ext cx="3924377" cy="13716001"/>
          </a:xfrm>
          <a:prstGeom prst="rect">
            <a:avLst/>
          </a:prstGeom>
          <a:solidFill>
            <a:srgbClr val="3983CA">
              <a:alpha val="64213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5000"/>
            </a:pPr>
            <a:endParaRPr/>
          </a:p>
        </p:txBody>
      </p:sp>
      <p:sp>
        <p:nvSpPr>
          <p:cNvPr id="123" name="Principles of R17 package"/>
          <p:cNvSpPr txBox="1">
            <a:spLocks noGrp="1"/>
          </p:cNvSpPr>
          <p:nvPr>
            <p:ph type="title"/>
          </p:nvPr>
        </p:nvSpPr>
        <p:spPr>
          <a:xfrm>
            <a:off x="5074418" y="355600"/>
            <a:ext cx="18145162" cy="2678537"/>
          </a:xfrm>
          <a:prstGeom prst="rect">
            <a:avLst/>
          </a:prstGeom>
        </p:spPr>
        <p:txBody>
          <a:bodyPr/>
          <a:lstStyle/>
          <a:p>
            <a:r>
              <a:rPr dirty="0"/>
              <a:t>Principles of R17 package</a:t>
            </a:r>
          </a:p>
        </p:txBody>
      </p:sp>
      <p:sp>
        <p:nvSpPr>
          <p:cNvPr id="124" name="0 to 1"/>
          <p:cNvSpPr txBox="1"/>
          <p:nvPr/>
        </p:nvSpPr>
        <p:spPr>
          <a:xfrm>
            <a:off x="930973" y="5168727"/>
            <a:ext cx="2052296" cy="994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0 to 1</a:t>
            </a:r>
          </a:p>
        </p:txBody>
      </p:sp>
      <p:grpSp>
        <p:nvGrpSpPr>
          <p:cNvPr id="127" name="成组"/>
          <p:cNvGrpSpPr/>
          <p:nvPr/>
        </p:nvGrpSpPr>
        <p:grpSpPr>
          <a:xfrm>
            <a:off x="1440466" y="7148488"/>
            <a:ext cx="1033309" cy="1045322"/>
            <a:chOff x="0" y="0"/>
            <a:chExt cx="1033307" cy="1045321"/>
          </a:xfrm>
        </p:grpSpPr>
        <p:sp>
          <p:nvSpPr>
            <p:cNvPr id="125" name="C"/>
            <p:cNvSpPr txBox="1"/>
            <p:nvPr/>
          </p:nvSpPr>
          <p:spPr>
            <a:xfrm>
              <a:off x="-1" y="50687"/>
              <a:ext cx="660122" cy="9946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b="1">
                  <a:latin typeface="+mj-lt"/>
                  <a:ea typeface="+mj-ea"/>
                  <a:cs typeface="+mj-cs"/>
                  <a:sym typeface="Helvetica Neue"/>
                </a:defRPr>
              </a:lvl1pPr>
            </a:lstStyle>
            <a:p>
              <a:r>
                <a:rPr dirty="0"/>
                <a:t>C</a:t>
              </a:r>
            </a:p>
          </p:txBody>
        </p:sp>
        <p:sp>
          <p:nvSpPr>
            <p:cNvPr id="126" name="3"/>
            <p:cNvSpPr txBox="1"/>
            <p:nvPr/>
          </p:nvSpPr>
          <p:spPr>
            <a:xfrm>
              <a:off x="650682" y="-1"/>
              <a:ext cx="382626" cy="6718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800" b="1">
                  <a:latin typeface="+mj-lt"/>
                  <a:ea typeface="+mj-ea"/>
                  <a:cs typeface="+mj-cs"/>
                  <a:sym typeface="Helvetica Neue"/>
                </a:defRPr>
              </a:lvl1pPr>
            </a:lstStyle>
            <a:p>
              <a:r>
                <a:rPr dirty="0"/>
                <a:t>3</a:t>
              </a:r>
            </a:p>
          </p:txBody>
        </p:sp>
      </p:grpSp>
      <p:grpSp>
        <p:nvGrpSpPr>
          <p:cNvPr id="130" name="成组"/>
          <p:cNvGrpSpPr/>
          <p:nvPr/>
        </p:nvGrpSpPr>
        <p:grpSpPr>
          <a:xfrm>
            <a:off x="1443965" y="9178936"/>
            <a:ext cx="1026311" cy="1045322"/>
            <a:chOff x="6997" y="0"/>
            <a:chExt cx="1026310" cy="1045321"/>
          </a:xfrm>
        </p:grpSpPr>
        <p:sp>
          <p:nvSpPr>
            <p:cNvPr id="128" name="R"/>
            <p:cNvSpPr txBox="1"/>
            <p:nvPr/>
          </p:nvSpPr>
          <p:spPr>
            <a:xfrm>
              <a:off x="6997" y="50687"/>
              <a:ext cx="646126" cy="9946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b="1">
                  <a:latin typeface="+mj-lt"/>
                  <a:ea typeface="+mj-ea"/>
                  <a:cs typeface="+mj-cs"/>
                  <a:sym typeface="Helvetica Neue"/>
                </a:defRPr>
              </a:lvl1pPr>
            </a:lstStyle>
            <a:p>
              <a:r>
                <a:t>R</a:t>
              </a:r>
            </a:p>
          </p:txBody>
        </p:sp>
        <p:sp>
          <p:nvSpPr>
            <p:cNvPr id="129" name="3"/>
            <p:cNvSpPr txBox="1"/>
            <p:nvPr/>
          </p:nvSpPr>
          <p:spPr>
            <a:xfrm>
              <a:off x="650682" y="-1"/>
              <a:ext cx="382626" cy="6718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800" b="1">
                  <a:latin typeface="+mj-lt"/>
                  <a:ea typeface="+mj-ea"/>
                  <a:cs typeface="+mj-cs"/>
                  <a:sym typeface="Helvetica Neue"/>
                </a:defRPr>
              </a:lvl1pPr>
            </a:lstStyle>
            <a:p>
              <a:r>
                <a:t>3</a:t>
              </a:r>
            </a:p>
          </p:txBody>
        </p:sp>
      </p:grpSp>
      <p:sp>
        <p:nvSpPr>
          <p:cNvPr id="131" name="Technologies to exhibit NR specific capabilities/advantages and…"/>
          <p:cNvSpPr txBox="1"/>
          <p:nvPr/>
        </p:nvSpPr>
        <p:spPr>
          <a:xfrm>
            <a:off x="4027900" y="5127647"/>
            <a:ext cx="18826583" cy="15571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4800" b="1">
                <a:latin typeface="+mj-lt"/>
                <a:ea typeface="+mj-ea"/>
                <a:cs typeface="+mj-cs"/>
                <a:sym typeface="Helvetica Neue"/>
              </a:defRPr>
            </a:pPr>
            <a:r>
              <a:rPr dirty="0"/>
              <a:t>Technologies to exhibit NR specific capabilities/advantages and</a:t>
            </a:r>
          </a:p>
          <a:p>
            <a:pPr algn="l">
              <a:defRPr sz="4800" b="1">
                <a:latin typeface="+mj-lt"/>
                <a:ea typeface="+mj-ea"/>
                <a:cs typeface="+mj-cs"/>
                <a:sym typeface="Helvetica Neue"/>
              </a:defRPr>
            </a:pPr>
            <a:r>
              <a:rPr dirty="0"/>
              <a:t>to extend NR specific services</a:t>
            </a:r>
          </a:p>
        </p:txBody>
      </p:sp>
      <p:sp>
        <p:nvSpPr>
          <p:cNvPr id="132" name="Technologies to meet Clear and Concrete Commercial applications"/>
          <p:cNvSpPr txBox="1"/>
          <p:nvPr/>
        </p:nvSpPr>
        <p:spPr>
          <a:xfrm>
            <a:off x="4063358" y="7323366"/>
            <a:ext cx="19558712" cy="820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4800" b="1">
                <a:latin typeface="+mj-lt"/>
                <a:ea typeface="+mj-ea"/>
                <a:cs typeface="+mj-cs"/>
                <a:sym typeface="Helvetica Neue"/>
              </a:defRPr>
            </a:pPr>
            <a:r>
              <a:rPr dirty="0"/>
              <a:t>Technologies to meet </a:t>
            </a:r>
            <a:r>
              <a:rPr dirty="0">
                <a:solidFill>
                  <a:srgbClr val="127DC1"/>
                </a:solidFill>
              </a:rPr>
              <a:t>C</a:t>
            </a:r>
            <a:r>
              <a:rPr dirty="0"/>
              <a:t>lear and </a:t>
            </a:r>
            <a:r>
              <a:rPr dirty="0">
                <a:solidFill>
                  <a:srgbClr val="127DC1"/>
                </a:solidFill>
              </a:rPr>
              <a:t>C</a:t>
            </a:r>
            <a:r>
              <a:rPr dirty="0"/>
              <a:t>oncrete </a:t>
            </a:r>
            <a:r>
              <a:rPr dirty="0">
                <a:solidFill>
                  <a:srgbClr val="127DC1"/>
                </a:solidFill>
              </a:rPr>
              <a:t>C</a:t>
            </a:r>
            <a:r>
              <a:rPr dirty="0"/>
              <a:t>ommercial applications</a:t>
            </a:r>
          </a:p>
        </p:txBody>
      </p:sp>
      <p:sp>
        <p:nvSpPr>
          <p:cNvPr id="133" name="Reserving Resources for urgent Requirements"/>
          <p:cNvSpPr txBox="1"/>
          <p:nvPr/>
        </p:nvSpPr>
        <p:spPr>
          <a:xfrm>
            <a:off x="4029049" y="9291339"/>
            <a:ext cx="13565125" cy="820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4800" b="1">
                <a:latin typeface="+mj-lt"/>
                <a:ea typeface="+mj-ea"/>
                <a:cs typeface="+mj-cs"/>
                <a:sym typeface="Helvetica Neue"/>
              </a:defRPr>
            </a:pPr>
            <a:r>
              <a:rPr dirty="0">
                <a:solidFill>
                  <a:srgbClr val="3983CA"/>
                </a:solidFill>
              </a:rPr>
              <a:t>R</a:t>
            </a:r>
            <a:r>
              <a:rPr dirty="0"/>
              <a:t>eserving </a:t>
            </a:r>
            <a:r>
              <a:rPr dirty="0">
                <a:solidFill>
                  <a:srgbClr val="127DC1"/>
                </a:solidFill>
              </a:rPr>
              <a:t>R</a:t>
            </a:r>
            <a:r>
              <a:rPr dirty="0"/>
              <a:t>esources for urgent </a:t>
            </a:r>
            <a:r>
              <a:rPr dirty="0">
                <a:solidFill>
                  <a:srgbClr val="127DC1"/>
                </a:solidFill>
              </a:rPr>
              <a:t>R</a:t>
            </a:r>
            <a:r>
              <a:rPr dirty="0"/>
              <a:t>equirements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" name="表格"/>
          <p:cNvGraphicFramePr/>
          <p:nvPr/>
        </p:nvGraphicFramePr>
        <p:xfrm>
          <a:off x="1404862" y="2143092"/>
          <a:ext cx="21437599" cy="10894045"/>
        </p:xfrm>
        <a:graphic>
          <a:graphicData uri="http://schemas.openxmlformats.org/drawingml/2006/table">
            <a:tbl>
              <a:tblPr firstRow="1" firstCol="1" bandRow="1">
                <a:tableStyleId>{4C3C2611-4C71-4FC5-86AE-919BDF0F9419}</a:tableStyleId>
              </a:tblPr>
              <a:tblGrid>
                <a:gridCol w="7970477"/>
                <a:gridCol w="13467122"/>
              </a:tblGrid>
              <a:tr h="1390246">
                <a:tc gridSpan="2">
                  <a:txBody>
                    <a:bodyPr/>
                    <a:lstStyle/>
                    <a:p>
                      <a:pPr algn="ctr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600" b="1" dirty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0-&gt;</a:t>
                      </a:r>
                      <a:r>
                        <a:rPr sz="4600" b="1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1</a:t>
                      </a:r>
                      <a:endParaRPr sz="4600" b="1" dirty="0">
                        <a:solidFill>
                          <a:srgbClr val="FFFFFF"/>
                        </a:solidFill>
                        <a:effectLst>
                          <a:outerShdw blurRad="38100" dist="63500" dir="5400000" rotWithShape="0">
                            <a:srgbClr val="000000">
                              <a:alpha val="48275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7D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449942">
                <a:tc>
                  <a:txBody>
                    <a:bodyPr/>
                    <a:lstStyle/>
                    <a:p>
                      <a:pPr algn="ctr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60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NR Multicast Broadcast</a:t>
                      </a:r>
                    </a:p>
                  </a:txBody>
                  <a:tcPr marL="50800" marR="50800" marT="50800" marB="50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7D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200" dirty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Commercial use case. Focus on connected mode. Coordination with SA WGs.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>
                      <a:miter lim="4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9942">
                <a:tc>
                  <a:txBody>
                    <a:bodyPr/>
                    <a:lstStyle/>
                    <a:p>
                      <a:pPr algn="ctr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46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Air-To-Ground</a:t>
                      </a:r>
                      <a:endParaRPr sz="4600" dirty="0">
                        <a:solidFill>
                          <a:srgbClr val="FFFFFF"/>
                        </a:solidFill>
                        <a:effectLst>
                          <a:outerShdw blurRad="38100" dist="63500" dir="5400000" rotWithShape="0">
                            <a:srgbClr val="000000">
                              <a:alpha val="48275"/>
                            </a:srgbClr>
                          </a:outerShdw>
                        </a:effectLst>
                        <a:sym typeface="Helvetica Neue Light"/>
                      </a:endParaRPr>
                    </a:p>
                  </a:txBody>
                  <a:tcPr marL="50800" marR="50800" marT="50800" marB="50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7D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200" dirty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The same mechanism for NTN can also be considered for  ATG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>
                      <a:miter lim="4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1607">
                <a:tc>
                  <a:txBody>
                    <a:bodyPr/>
                    <a:lstStyle/>
                    <a:p>
                      <a:pPr algn="ctr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600" dirty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NR Light</a:t>
                      </a:r>
                    </a:p>
                  </a:txBody>
                  <a:tcPr marL="50800" marR="50800" marT="50800" marB="50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7D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200" dirty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The coverage performance of NR light UE should be improved and not impact the existing network deployment.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>
                      <a:miter lim="4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7765">
                <a:tc>
                  <a:txBody>
                    <a:bodyPr/>
                    <a:lstStyle/>
                    <a:p>
                      <a:pPr algn="ctr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60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UDC</a:t>
                      </a:r>
                    </a:p>
                  </a:txBody>
                  <a:tcPr marL="50800" marR="50800" marT="50800" marB="50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7D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200" dirty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Important for commercial network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>
                      <a:miter lim="4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7719">
                <a:tc>
                  <a:txBody>
                    <a:bodyPr/>
                    <a:lstStyle/>
                    <a:p>
                      <a:pPr algn="ctr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600" dirty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XR&amp;5G</a:t>
                      </a:r>
                    </a:p>
                  </a:txBody>
                  <a:tcPr marL="50800" marR="50800" marT="50800" marB="50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7D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200" dirty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The XR traffic model should accommodate existing network capability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>
                      <a:miter lim="4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4578">
                <a:tc>
                  <a:txBody>
                    <a:bodyPr/>
                    <a:lstStyle/>
                    <a:p>
                      <a:pPr algn="ctr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46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Small Data</a:t>
                      </a:r>
                      <a:endParaRPr sz="4600" dirty="0">
                        <a:solidFill>
                          <a:srgbClr val="FFFFFF"/>
                        </a:solidFill>
                        <a:effectLst>
                          <a:outerShdw blurRad="38100" dist="63500" dir="5400000" rotWithShape="0">
                            <a:srgbClr val="000000">
                              <a:alpha val="48275"/>
                            </a:srgbClr>
                          </a:outerShdw>
                        </a:effectLst>
                        <a:sym typeface="Helvetica Neue Light"/>
                      </a:endParaRPr>
                    </a:p>
                  </a:txBody>
                  <a:tcPr marL="50800" marR="50800" marT="50800" marB="50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7D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42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Simple solution for 2-step</a:t>
                      </a:r>
                      <a:r>
                        <a:rPr lang="en-US" sz="4200" baseline="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 and 4-step RACH</a:t>
                      </a:r>
                      <a:endParaRPr sz="4200" dirty="0">
                        <a:solidFill>
                          <a:srgbClr val="FFFFFF"/>
                        </a:solidFill>
                        <a:effectLst>
                          <a:outerShdw blurRad="38100" dist="63500" dir="5400000" rotWithShape="0">
                            <a:srgbClr val="000000">
                              <a:alpha val="48275"/>
                            </a:srgbClr>
                          </a:outerShdw>
                        </a:effectLst>
                        <a:sym typeface="Helvetica Neue Light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>
                      <a:miter lim="4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246">
                <a:tc>
                  <a:txBody>
                    <a:bodyPr/>
                    <a:lstStyle/>
                    <a:p>
                      <a:pPr algn="ctr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46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Multi</a:t>
                      </a:r>
                      <a:r>
                        <a:rPr lang="en-US" sz="4600" baseline="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 </a:t>
                      </a:r>
                      <a:r>
                        <a:rPr lang="en-US" sz="46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SIM</a:t>
                      </a:r>
                      <a:endParaRPr sz="4600" dirty="0">
                        <a:solidFill>
                          <a:srgbClr val="FFFFFF"/>
                        </a:solidFill>
                        <a:effectLst>
                          <a:outerShdw blurRad="38100" dist="63500" dir="5400000" rotWithShape="0">
                            <a:srgbClr val="000000">
                              <a:alpha val="48275"/>
                            </a:srgbClr>
                          </a:outerShdw>
                        </a:effectLst>
                        <a:sym typeface="Helvetica Neue Light"/>
                      </a:endParaRPr>
                    </a:p>
                  </a:txBody>
                  <a:tcPr marL="50800" marR="50800" marT="50800" marB="50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>
                      <a:miter lim="400000"/>
                    </a:lnB>
                    <a:solidFill>
                      <a:srgbClr val="127D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42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Focus on </a:t>
                      </a:r>
                      <a:r>
                        <a:rPr lang="en-US" sz="420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NR optimization</a:t>
                      </a:r>
                      <a:r>
                        <a:rPr lang="en-US" sz="4200" baseline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 </a:t>
                      </a:r>
                      <a:r>
                        <a:rPr lang="en-US" sz="420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and </a:t>
                      </a:r>
                      <a:r>
                        <a:rPr lang="en-US" sz="4200" baseline="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no impact on LTE</a:t>
                      </a:r>
                      <a:endParaRPr sz="4200" dirty="0">
                        <a:solidFill>
                          <a:srgbClr val="FFFFFF"/>
                        </a:solidFill>
                        <a:effectLst>
                          <a:outerShdw blurRad="38100" dist="63500" dir="5400000" rotWithShape="0">
                            <a:srgbClr val="000000">
                              <a:alpha val="48275"/>
                            </a:srgbClr>
                          </a:outerShdw>
                        </a:effectLst>
                        <a:sym typeface="Helvetica Neue Light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>
                      <a:miter lim="4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3" name="Principles of R17 package"/>
          <p:cNvSpPr txBox="1">
            <a:spLocks noGrp="1"/>
          </p:cNvSpPr>
          <p:nvPr>
            <p:ph type="title"/>
          </p:nvPr>
        </p:nvSpPr>
        <p:spPr>
          <a:xfrm>
            <a:off x="1547738" y="-285800"/>
            <a:ext cx="23479204" cy="267853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sz="8000" dirty="0" smtClean="0"/>
              <a:t>R17 package</a:t>
            </a:r>
            <a:r>
              <a:rPr lang="en-US" sz="8000" dirty="0" smtClean="0"/>
              <a:t> list from CMCC perspective</a:t>
            </a:r>
            <a:endParaRPr sz="8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" name="表格"/>
          <p:cNvGraphicFramePr/>
          <p:nvPr/>
        </p:nvGraphicFramePr>
        <p:xfrm>
          <a:off x="973136" y="1969378"/>
          <a:ext cx="22434630" cy="10960852"/>
        </p:xfrm>
        <a:graphic>
          <a:graphicData uri="http://schemas.openxmlformats.org/drawingml/2006/table">
            <a:tbl>
              <a:tblPr firstRow="1" firstCol="1" bandRow="1">
                <a:tableStyleId>{4C3C2611-4C71-4FC5-86AE-919BDF0F9419}</a:tableStyleId>
              </a:tblPr>
              <a:tblGrid>
                <a:gridCol w="8251551"/>
                <a:gridCol w="14183079"/>
              </a:tblGrid>
              <a:tr h="616452">
                <a:tc gridSpan="2">
                  <a:txBody>
                    <a:bodyPr/>
                    <a:lstStyle/>
                    <a:p>
                      <a:pPr algn="ctr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600" b="1" dirty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C3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7D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091247">
                <a:tc>
                  <a:txBody>
                    <a:bodyPr/>
                    <a:lstStyle/>
                    <a:p>
                      <a:pPr algn="ctr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60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Enhancement of RAN slicing</a:t>
                      </a:r>
                    </a:p>
                  </a:txBody>
                  <a:tcPr marL="50800" marR="50800" marT="50800" marB="50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7D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20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UE dynamic support different slices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>
                      <a:miter lim="4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768">
                <a:tc>
                  <a:txBody>
                    <a:bodyPr/>
                    <a:lstStyle/>
                    <a:p>
                      <a:pPr algn="ctr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46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Data collection of NR</a:t>
                      </a:r>
                      <a:endParaRPr sz="4600" dirty="0">
                        <a:solidFill>
                          <a:srgbClr val="FFFFFF"/>
                        </a:solidFill>
                        <a:effectLst>
                          <a:outerShdw blurRad="38100" dist="63500" dir="5400000" rotWithShape="0">
                            <a:srgbClr val="000000">
                              <a:alpha val="48275"/>
                            </a:srgbClr>
                          </a:outerShdw>
                        </a:effectLst>
                        <a:sym typeface="Helvetica Neue Light"/>
                      </a:endParaRPr>
                    </a:p>
                  </a:txBody>
                  <a:tcPr marL="50800" marR="50800" marT="50800" marB="50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7D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200" dirty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Leftovers of Rel-16, data collection for new R16 features and to enable AI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>
                      <a:miter lim="4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1967">
                <a:tc>
                  <a:txBody>
                    <a:bodyPr/>
                    <a:lstStyle/>
                    <a:p>
                      <a:pPr algn="ctr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60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Power saving enhancement</a:t>
                      </a:r>
                    </a:p>
                  </a:txBody>
                  <a:tcPr marL="50800" marR="50800" marT="50800" marB="50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7D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20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Network energy saving need to be considered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>
                      <a:miter lim="4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285">
                <a:tc>
                  <a:txBody>
                    <a:bodyPr/>
                    <a:lstStyle/>
                    <a:p>
                      <a:pPr algn="ctr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60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Positioning enhancement</a:t>
                      </a:r>
                    </a:p>
                  </a:txBody>
                  <a:tcPr marL="50800" marR="50800" marT="50800" marB="50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7D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200" dirty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Positioning accuracy and mechanism need to be considered. Local LMF (Rel-16 SI) should be </a:t>
                      </a:r>
                      <a:r>
                        <a:rPr sz="42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included.</a:t>
                      </a:r>
                      <a:endParaRPr sz="4200" dirty="0">
                        <a:solidFill>
                          <a:srgbClr val="FFFFFF"/>
                        </a:solidFill>
                        <a:effectLst>
                          <a:outerShdw blurRad="38100" dist="63500" dir="5400000" rotWithShape="0">
                            <a:srgbClr val="000000">
                              <a:alpha val="48275"/>
                            </a:srgbClr>
                          </a:outerShdw>
                        </a:effectLst>
                        <a:sym typeface="Helvetica Neue Light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>
                      <a:miter lim="4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490">
                <a:tc>
                  <a:txBody>
                    <a:bodyPr/>
                    <a:lstStyle/>
                    <a:p>
                      <a:pPr algn="ctr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60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IAB enhancement</a:t>
                      </a:r>
                    </a:p>
                  </a:txBody>
                  <a:tcPr marL="50800" marR="50800" marT="50800" marB="50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7D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20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Mobile IAB need to be considered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>
                      <a:miter lim="4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1247">
                <a:tc>
                  <a:txBody>
                    <a:bodyPr/>
                    <a:lstStyle/>
                    <a:p>
                      <a:pPr algn="ctr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60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IIoT and URLLC enhancement</a:t>
                      </a:r>
                    </a:p>
                  </a:txBody>
                  <a:tcPr marL="50800" marR="50800" marT="50800" marB="50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7D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200">
                          <a:solidFill>
                            <a:srgbClr val="FFFFFF"/>
                          </a:solidFill>
                          <a:sym typeface="Helvetica Neue Light"/>
                        </a:rPr>
                        <a:t>Target to instead of industry ethernet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>
                      <a:miter lim="4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647">
                <a:tc>
                  <a:txBody>
                    <a:bodyPr/>
                    <a:lstStyle/>
                    <a:p>
                      <a:pPr algn="ctr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600" dirty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MIMO enhancement</a:t>
                      </a:r>
                    </a:p>
                  </a:txBody>
                  <a:tcPr marL="50800" marR="50800" marT="50800" marB="50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7D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200" dirty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SFN high speed scenario need to be considered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>
                      <a:miter lim="4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1247">
                <a:tc>
                  <a:txBody>
                    <a:bodyPr/>
                    <a:lstStyle/>
                    <a:p>
                      <a:pPr algn="ctr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46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NB-</a:t>
                      </a:r>
                      <a:r>
                        <a:rPr lang="en-US" sz="4600" dirty="0" err="1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IoT</a:t>
                      </a:r>
                      <a:r>
                        <a:rPr lang="en-US" sz="46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 and </a:t>
                      </a:r>
                      <a:r>
                        <a:rPr lang="en-US" sz="4600" dirty="0" err="1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eMTC</a:t>
                      </a:r>
                      <a:r>
                        <a:rPr lang="en-US" sz="46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 enhancement</a:t>
                      </a:r>
                      <a:endParaRPr sz="4600" dirty="0">
                        <a:solidFill>
                          <a:srgbClr val="FFFFFF"/>
                        </a:solidFill>
                        <a:effectLst>
                          <a:outerShdw blurRad="38100" dist="63500" dir="5400000" rotWithShape="0">
                            <a:srgbClr val="000000">
                              <a:alpha val="48275"/>
                            </a:srgbClr>
                          </a:outerShdw>
                        </a:effectLst>
                        <a:sym typeface="Helvetica Neue Light"/>
                      </a:endParaRPr>
                    </a:p>
                  </a:txBody>
                  <a:tcPr marL="50800" marR="50800" marT="50800" marB="50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7D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42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Consider commercial</a:t>
                      </a:r>
                      <a:r>
                        <a:rPr lang="en-US" sz="4200" baseline="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 use case and requirements</a:t>
                      </a:r>
                      <a:endParaRPr sz="4200" dirty="0">
                        <a:solidFill>
                          <a:srgbClr val="FFFFFF"/>
                        </a:solidFill>
                        <a:effectLst>
                          <a:outerShdw blurRad="38100" dist="63500" dir="5400000" rotWithShape="0">
                            <a:srgbClr val="000000">
                              <a:alpha val="48275"/>
                            </a:srgbClr>
                          </a:outerShdw>
                        </a:effectLst>
                        <a:sym typeface="Helvetica Neue Light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>
                      <a:miter lim="4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647">
                <a:tc>
                  <a:txBody>
                    <a:bodyPr/>
                    <a:lstStyle/>
                    <a:p>
                      <a:pPr algn="ctr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46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NR coverage enhancement</a:t>
                      </a:r>
                      <a:endParaRPr sz="4600" dirty="0">
                        <a:solidFill>
                          <a:srgbClr val="FFFFFF"/>
                        </a:solidFill>
                        <a:effectLst>
                          <a:outerShdw blurRad="38100" dist="63500" dir="5400000" rotWithShape="0">
                            <a:srgbClr val="000000">
                              <a:alpha val="48275"/>
                            </a:srgbClr>
                          </a:outerShdw>
                        </a:effectLst>
                        <a:sym typeface="Helvetica Neue Light"/>
                      </a:endParaRPr>
                    </a:p>
                  </a:txBody>
                  <a:tcPr marL="50800" marR="50800" marT="50800" marB="50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>
                      <a:miter lim="400000"/>
                    </a:lnB>
                    <a:solidFill>
                      <a:srgbClr val="127DC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42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Consider coverage</a:t>
                      </a:r>
                      <a:r>
                        <a:rPr lang="en-US" sz="4200" baseline="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sym typeface="Helvetica Neue Light"/>
                        </a:rPr>
                        <a:t> hole in certain directions</a:t>
                      </a:r>
                      <a:endParaRPr sz="4200" dirty="0">
                        <a:solidFill>
                          <a:srgbClr val="FFFFFF"/>
                        </a:solidFill>
                        <a:effectLst>
                          <a:outerShdw blurRad="38100" dist="63500" dir="5400000" rotWithShape="0">
                            <a:srgbClr val="000000">
                              <a:alpha val="48275"/>
                            </a:srgbClr>
                          </a:outerShdw>
                        </a:effectLst>
                        <a:sym typeface="Helvetica Neue Light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>
                      <a:miter lim="4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3" name="Principles of R17 package"/>
          <p:cNvSpPr txBox="1">
            <a:spLocks noGrp="1"/>
          </p:cNvSpPr>
          <p:nvPr>
            <p:ph type="title"/>
          </p:nvPr>
        </p:nvSpPr>
        <p:spPr>
          <a:xfrm>
            <a:off x="1547738" y="-571552"/>
            <a:ext cx="23479204" cy="267853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sz="8000" dirty="0" smtClean="0"/>
              <a:t>R17 package</a:t>
            </a:r>
            <a:r>
              <a:rPr lang="en-US" sz="8000" dirty="0" smtClean="0"/>
              <a:t> list from CMCC perspective</a:t>
            </a:r>
            <a:endParaRPr sz="8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33424" y="2500282"/>
            <a:ext cx="21437600" cy="80391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13800" dirty="0" smtClean="0"/>
              <a:t>Thank you!</a:t>
            </a:r>
            <a:endParaRPr lang="zh-CN" altLang="en-US" sz="138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Industrial">
  <a:themeElements>
    <a:clrScheme name="Industrial">
      <a:dk1>
        <a:srgbClr val="BC00FF"/>
      </a:dk1>
      <a:lt1>
        <a:srgbClr val="FFFFFF"/>
      </a:lt1>
      <a:dk2>
        <a:srgbClr val="53585F"/>
      </a:dk2>
      <a:lt2>
        <a:srgbClr val="DCDEE0"/>
      </a:lt2>
      <a:accent1>
        <a:srgbClr val="0073CF"/>
      </a:accent1>
      <a:accent2>
        <a:srgbClr val="1A941F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Industrial">
      <a:majorFont>
        <a:latin typeface="Helvetica Neue"/>
        <a:ea typeface="Helvetica Neue"/>
        <a:cs typeface="Helvetica Neue"/>
      </a:majorFont>
      <a:minorFont>
        <a:latin typeface="Helvetica Neue Light"/>
        <a:ea typeface="Helvetica Neue Light"/>
        <a:cs typeface="Helvetica Neue Light"/>
      </a:minorFont>
    </a:fontScheme>
    <a:fmtScheme name="Industri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50800" dist="38100" dir="5400000" rotWithShape="0">
                <a:srgbClr val="000000"/>
              </a:outerShdw>
            </a:effectLst>
            <a:uFillTx/>
            <a:latin typeface="+mn-lt"/>
            <a:ea typeface="+mn-ea"/>
            <a:cs typeface="+mn-cs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8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50800" dist="38100" dir="5400000" rotWithShape="0">
                <a:srgbClr val="000000"/>
              </a:outerShdw>
            </a:effectLst>
            <a:uFillTx/>
            <a:latin typeface="+mn-lt"/>
            <a:ea typeface="+mn-ea"/>
            <a:cs typeface="+mn-cs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Industrial">
  <a:themeElements>
    <a:clrScheme name="Industrial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73CF"/>
      </a:accent1>
      <a:accent2>
        <a:srgbClr val="1A941F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Industrial">
      <a:majorFont>
        <a:latin typeface="Helvetica Neue"/>
        <a:ea typeface="Helvetica Neue"/>
        <a:cs typeface="Helvetica Neue"/>
      </a:majorFont>
      <a:minorFont>
        <a:latin typeface="Helvetica Neue Light"/>
        <a:ea typeface="Helvetica Neue Light"/>
        <a:cs typeface="Helvetica Neue Light"/>
      </a:minorFont>
    </a:fontScheme>
    <a:fmtScheme name="Industri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50800" dist="38100" dir="5400000" rotWithShape="0">
                <a:srgbClr val="000000"/>
              </a:outerShdw>
            </a:effectLst>
            <a:uFillTx/>
            <a:latin typeface="+mn-lt"/>
            <a:ea typeface="+mn-ea"/>
            <a:cs typeface="+mn-cs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8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50800" dist="38100" dir="5400000" rotWithShape="0">
                <a:srgbClr val="000000"/>
              </a:outerShdw>
            </a:effectLst>
            <a:uFillTx/>
            <a:latin typeface="+mn-lt"/>
            <a:ea typeface="+mn-ea"/>
            <a:cs typeface="+mn-cs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257</Words>
  <Application>Microsoft Office PowerPoint</Application>
  <PresentationFormat>自定义</PresentationFormat>
  <Paragraphs>52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Industrial</vt:lpstr>
      <vt:lpstr>Principles of R17 package —China Mobile</vt:lpstr>
      <vt:lpstr>Principles of R17 package</vt:lpstr>
      <vt:lpstr>R17 package list from CMCC perspective</vt:lpstr>
      <vt:lpstr>R17 package list from CMCC perspective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Principles of R17 package —view from China Mobile</dc:title>
  <dc:creator>cmcc</dc:creator>
  <cp:lastModifiedBy>cmcc</cp:lastModifiedBy>
  <cp:revision>26</cp:revision>
  <dcterms:modified xsi:type="dcterms:W3CDTF">2019-12-08T06:49:19Z</dcterms:modified>
</cp:coreProperties>
</file>