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3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5" r:id="rId2"/>
    <p:sldMasterId id="2147483687" r:id="rId3"/>
    <p:sldMasterId id="2147483691" r:id="rId4"/>
  </p:sldMasterIdLst>
  <p:notesMasterIdLst>
    <p:notesMasterId r:id="rId14"/>
  </p:notesMasterIdLst>
  <p:sldIdLst>
    <p:sldId id="275" r:id="rId5"/>
    <p:sldId id="274" r:id="rId6"/>
    <p:sldId id="260" r:id="rId7"/>
    <p:sldId id="279" r:id="rId8"/>
    <p:sldId id="271" r:id="rId9"/>
    <p:sldId id="277" r:id="rId10"/>
    <p:sldId id="273" r:id="rId11"/>
    <p:sldId id="280" r:id="rId12"/>
    <p:sldId id="276" r:id="rId13"/>
  </p:sldIdLst>
  <p:sldSz cx="12192000" cy="6858000"/>
  <p:notesSz cx="6858000" cy="9144000"/>
  <p:defaultTextStyle>
    <a:defPPr>
      <a:defRPr lang="fi-FI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E9657"/>
    <a:srgbClr val="FF9B9B"/>
    <a:srgbClr val="FF5D5D"/>
    <a:srgbClr val="124191"/>
    <a:srgbClr val="C800BE"/>
    <a:srgbClr val="92D050"/>
    <a:srgbClr val="164F0D"/>
    <a:srgbClr val="FF5B5B"/>
    <a:srgbClr val="23195D"/>
    <a:srgbClr val="FF7D9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3814" autoAdjust="0"/>
    <p:restoredTop sz="94660"/>
  </p:normalViewPr>
  <p:slideViewPr>
    <p:cSldViewPr snapToGrid="0">
      <p:cViewPr varScale="1">
        <p:scale>
          <a:sx n="200" d="100"/>
          <a:sy n="200" d="100"/>
        </p:scale>
        <p:origin x="1123" y="12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presProps" Target="pres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4948FFD-DDE0-4E13-8CF4-6D833C916B90}" type="datetimeFigureOut">
              <a:rPr lang="en-US" smtClean="0"/>
              <a:t>12/7/2019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FD39E0-52DC-4E29-9B33-7D479C89A1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24321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7">
            <a:extLst>
              <a:ext uri="{FF2B5EF4-FFF2-40B4-BE49-F238E27FC236}">
                <a16:creationId xmlns:a16="http://schemas.microsoft.com/office/drawing/2014/main" id="{11426598-D39F-422A-A543-24ADBA877AF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r" defTabSz="93027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DD6D9932-1D15-416D-84E6-6E0A652B007B}" type="slidenum">
              <a:rPr kumimoji="0" lang="en-GB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Arial" panose="020B0604020202020204" pitchFamily="34" charset="0"/>
              </a:rPr>
              <a:pPr marL="0" marR="0" lvl="0" indent="0" algn="r" defTabSz="930275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GB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147" name="Rectangle 2">
            <a:extLst>
              <a:ext uri="{FF2B5EF4-FFF2-40B4-BE49-F238E27FC236}">
                <a16:creationId xmlns:a16="http://schemas.microsoft.com/office/drawing/2014/main" id="{3118DF75-B910-4194-A1F2-CCDEF4B06B2C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6148" name="Rectangle 3">
            <a:extLst>
              <a:ext uri="{FF2B5EF4-FFF2-40B4-BE49-F238E27FC236}">
                <a16:creationId xmlns:a16="http://schemas.microsoft.com/office/drawing/2014/main" id="{3E3707EE-C94A-48C2-933A-DB638563A31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0683914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Slide Image Placeholder 1">
            <a:extLst>
              <a:ext uri="{FF2B5EF4-FFF2-40B4-BE49-F238E27FC236}">
                <a16:creationId xmlns:a16="http://schemas.microsoft.com/office/drawing/2014/main" id="{4DCE985C-77AF-47BF-8F65-F8630F9B099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243" name="Notes Placeholder 2">
            <a:extLst>
              <a:ext uri="{FF2B5EF4-FFF2-40B4-BE49-F238E27FC236}">
                <a16:creationId xmlns:a16="http://schemas.microsoft.com/office/drawing/2014/main" id="{98CB4E29-5823-4057-BAE9-7B35D3C84C1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10244" name="Slide Number Placeholder 3">
            <a:extLst>
              <a:ext uri="{FF2B5EF4-FFF2-40B4-BE49-F238E27FC236}">
                <a16:creationId xmlns:a16="http://schemas.microsoft.com/office/drawing/2014/main" id="{24F92399-0669-49B7-B077-AB4D6858BCF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r" defTabSz="93027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28F5BC8-D384-4D63-BEB6-3DA3389F8593}" type="slidenum">
              <a:rPr kumimoji="0" lang="en-GB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Arial" panose="020B0604020202020204" pitchFamily="34" charset="0"/>
              </a:rPr>
              <a:pPr marL="0" marR="0" lvl="0" indent="0" algn="r" defTabSz="930275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GB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939320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Slide Image Placeholder 1">
            <a:extLst>
              <a:ext uri="{FF2B5EF4-FFF2-40B4-BE49-F238E27FC236}">
                <a16:creationId xmlns:a16="http://schemas.microsoft.com/office/drawing/2014/main" id="{4DCE985C-77AF-47BF-8F65-F8630F9B099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243" name="Notes Placeholder 2">
            <a:extLst>
              <a:ext uri="{FF2B5EF4-FFF2-40B4-BE49-F238E27FC236}">
                <a16:creationId xmlns:a16="http://schemas.microsoft.com/office/drawing/2014/main" id="{98CB4E29-5823-4057-BAE9-7B35D3C84C1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10244" name="Slide Number Placeholder 3">
            <a:extLst>
              <a:ext uri="{FF2B5EF4-FFF2-40B4-BE49-F238E27FC236}">
                <a16:creationId xmlns:a16="http://schemas.microsoft.com/office/drawing/2014/main" id="{24F92399-0669-49B7-B077-AB4D6858BCF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r" defTabSz="93027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28F5BC8-D384-4D63-BEB6-3DA3389F8593}" type="slidenum">
              <a:rPr kumimoji="0" lang="en-GB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Arial" panose="020B0604020202020204" pitchFamily="34" charset="0"/>
              </a:rPr>
              <a:pPr marL="0" marR="0" lvl="0" indent="0" algn="r" defTabSz="930275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GB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555898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861596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Slide Image Placeholder 1">
            <a:extLst>
              <a:ext uri="{FF2B5EF4-FFF2-40B4-BE49-F238E27FC236}">
                <a16:creationId xmlns:a16="http://schemas.microsoft.com/office/drawing/2014/main" id="{4DCE985C-77AF-47BF-8F65-F8630F9B099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243" name="Notes Placeholder 2">
            <a:extLst>
              <a:ext uri="{FF2B5EF4-FFF2-40B4-BE49-F238E27FC236}">
                <a16:creationId xmlns:a16="http://schemas.microsoft.com/office/drawing/2014/main" id="{98CB4E29-5823-4057-BAE9-7B35D3C84C1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10244" name="Slide Number Placeholder 3">
            <a:extLst>
              <a:ext uri="{FF2B5EF4-FFF2-40B4-BE49-F238E27FC236}">
                <a16:creationId xmlns:a16="http://schemas.microsoft.com/office/drawing/2014/main" id="{24F92399-0669-49B7-B077-AB4D6858BCF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r" defTabSz="93027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28F5BC8-D384-4D63-BEB6-3DA3389F8593}" type="slidenum">
              <a:rPr kumimoji="0" lang="en-GB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Arial" panose="020B0604020202020204" pitchFamily="34" charset="0"/>
              </a:rPr>
              <a:pPr marL="0" marR="0" lvl="0" indent="0" algn="r" defTabSz="930275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en-GB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7952897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7">
            <a:extLst>
              <a:ext uri="{FF2B5EF4-FFF2-40B4-BE49-F238E27FC236}">
                <a16:creationId xmlns:a16="http://schemas.microsoft.com/office/drawing/2014/main" id="{11426598-D39F-422A-A543-24ADBA877AF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r" defTabSz="93027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DD6D9932-1D15-416D-84E6-6E0A652B007B}" type="slidenum">
              <a:rPr kumimoji="0" lang="en-GB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Arial" panose="020B0604020202020204" pitchFamily="34" charset="0"/>
              </a:rPr>
              <a:pPr marL="0" marR="0" lvl="0" indent="0" algn="r" defTabSz="930275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en-GB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147" name="Rectangle 2">
            <a:extLst>
              <a:ext uri="{FF2B5EF4-FFF2-40B4-BE49-F238E27FC236}">
                <a16:creationId xmlns:a16="http://schemas.microsoft.com/office/drawing/2014/main" id="{3118DF75-B910-4194-A1F2-CCDEF4B06B2C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6148" name="Rectangle 3">
            <a:extLst>
              <a:ext uri="{FF2B5EF4-FFF2-40B4-BE49-F238E27FC236}">
                <a16:creationId xmlns:a16="http://schemas.microsoft.com/office/drawing/2014/main" id="{3E3707EE-C94A-48C2-933A-DB638563A31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35768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7.jpeg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4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1 White - plain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0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7">
                <a:solidFill>
                  <a:schemeClr val="bg2"/>
                </a:solidFill>
                <a:latin typeface="+mj-lt"/>
              </a:defRPr>
            </a:lvl1pPr>
            <a:lvl2pPr>
              <a:defRPr sz="2667">
                <a:latin typeface="+mj-lt"/>
              </a:defRPr>
            </a:lvl2pPr>
            <a:lvl3pPr>
              <a:defRPr sz="2667">
                <a:latin typeface="+mj-lt"/>
              </a:defRPr>
            </a:lvl3pPr>
            <a:lvl4pPr>
              <a:defRPr sz="2667">
                <a:latin typeface="+mj-lt"/>
              </a:defRPr>
            </a:lvl4pPr>
            <a:lvl5pPr>
              <a:defRPr sz="26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68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0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7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5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0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7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1319510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-1 Nokia Divider Master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0" y="374400"/>
            <a:ext cx="11078400" cy="84635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5867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/>
              <a:t>Click to edit headline</a:t>
            </a:r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2" hasCustomPrompt="1"/>
          </p:nvPr>
        </p:nvSpPr>
        <p:spPr>
          <a:xfrm>
            <a:off x="556800" y="1440000"/>
            <a:ext cx="110784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306910" indent="-306910">
              <a:spcBef>
                <a:spcPts val="0"/>
              </a:spcBef>
              <a:spcAft>
                <a:spcPts val="800"/>
              </a:spcAft>
              <a:buFont typeface="Nokia Pure Text Light" panose="020B0304040602060303" pitchFamily="34" charset="0"/>
              <a:buChar char="‑"/>
              <a:defRPr sz="2133" b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  <a:lvl2pPr marL="609585" indent="-302676">
              <a:spcBef>
                <a:spcPts val="0"/>
              </a:spcBef>
              <a:spcAft>
                <a:spcPts val="800"/>
              </a:spcAft>
              <a:buFont typeface="Nokia Pure Text Light" panose="020B0304040602060303" pitchFamily="34" charset="0"/>
              <a:buChar char="‑"/>
              <a:defRPr sz="1867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2pPr>
            <a:lvl3pPr marL="845379" indent="-228594">
              <a:spcBef>
                <a:spcPts val="0"/>
              </a:spcBef>
              <a:spcAft>
                <a:spcPts val="800"/>
              </a:spcAft>
              <a:buSzPct val="66000"/>
              <a:buFont typeface="Wingdings" panose="05000000000000000000" pitchFamily="2" charset="2"/>
              <a:buChar char="§"/>
              <a:defRPr sz="16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3pPr>
            <a:lvl4pPr marL="1068891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4pPr>
            <a:lvl5pPr marL="1231169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7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5pPr>
            <a:lvl6pPr marL="1538362" indent="0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None/>
              <a:defRPr sz="1067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845554" indent="0">
              <a:spcBef>
                <a:spcPts val="0"/>
              </a:spcBef>
              <a:spcAft>
                <a:spcPts val="800"/>
              </a:spcAft>
              <a:buNone/>
              <a:defRPr sz="933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2152746" indent="0">
              <a:spcBef>
                <a:spcPts val="0"/>
              </a:spcBef>
              <a:spcAft>
                <a:spcPts val="800"/>
              </a:spcAft>
              <a:buNone/>
              <a:defRPr sz="8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01084" y="6198577"/>
            <a:ext cx="1345536" cy="566400"/>
          </a:xfrm>
          <a:prstGeom prst="rect">
            <a:avLst/>
          </a:prstGeom>
        </p:spPr>
      </p:pic>
      <p:sp>
        <p:nvSpPr>
          <p:cNvPr id="10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0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7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GB"/>
              <a:t>Nokia – Customer Confidential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08483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800"/>
              </a:spcAft>
              <a:defRPr baseline="0"/>
            </a:lvl1pPr>
            <a:lvl2pPr>
              <a:spcAft>
                <a:spcPts val="800"/>
              </a:spcAft>
              <a:defRPr/>
            </a:lvl2pPr>
            <a:lvl3pPr>
              <a:spcAft>
                <a:spcPts val="800"/>
              </a:spcAft>
              <a:defRPr/>
            </a:lvl3pPr>
            <a:lvl4pPr>
              <a:spcAft>
                <a:spcPts val="800"/>
              </a:spcAft>
              <a:defRPr/>
            </a:lvl4pPr>
            <a:lvl5pPr>
              <a:spcAft>
                <a:spcPts val="80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557493" y="372335"/>
            <a:ext cx="10972800" cy="41571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557497" y="717056"/>
            <a:ext cx="10970199" cy="402167"/>
          </a:xfrm>
        </p:spPr>
        <p:txBody>
          <a:bodyPr/>
          <a:lstStyle>
            <a:lvl1pPr marL="0" indent="0">
              <a:buFont typeface="Arial"/>
              <a:buNone/>
              <a:defRPr sz="24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CDED975-CFE7-49E4-ACAD-F0EA43FC8E8B}"/>
              </a:ext>
            </a:extLst>
          </p:cNvPr>
          <p:cNvSpPr/>
          <p:nvPr userDrawn="1"/>
        </p:nvSpPr>
        <p:spPr>
          <a:xfrm>
            <a:off x="1845577" y="6319707"/>
            <a:ext cx="2046915" cy="3355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6000" tIns="96000" rIns="96000" bIns="96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fi-FI" sz="1600">
              <a:solidFill>
                <a:schemeClr val="bg1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672206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.2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A1D69DC-9F16-4CA4-A0E0-1872B8AD5D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072000" y="6422400"/>
            <a:ext cx="6048000" cy="163200"/>
          </a:xfrm>
          <a:prstGeom prst="rect">
            <a:avLst/>
          </a:prstGeom>
        </p:spPr>
        <p:txBody>
          <a:bodyPr/>
          <a:lstStyle/>
          <a:p>
            <a:r>
              <a:rPr lang="en-GB" dirty="0"/>
              <a:t>&lt;Document ID: change ID in footer or remove&gt;</a:t>
            </a:r>
            <a:endParaRPr lang="en-US" dirty="0"/>
          </a:p>
        </p:txBody>
      </p:sp>
      <p:sp>
        <p:nvSpPr>
          <p:cNvPr id="4" name="Text Placeholder 12">
            <a:extLst>
              <a:ext uri="{FF2B5EF4-FFF2-40B4-BE49-F238E27FC236}">
                <a16:creationId xmlns:a16="http://schemas.microsoft.com/office/drawing/2014/main" id="{99A4E175-66C0-4DDD-AA07-5D4B03CEA1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56800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7">
                <a:solidFill>
                  <a:schemeClr val="bg2"/>
                </a:solidFill>
                <a:latin typeface="+mj-lt"/>
              </a:defRPr>
            </a:lvl1pPr>
            <a:lvl2pPr>
              <a:defRPr sz="2667">
                <a:latin typeface="+mj-lt"/>
              </a:defRPr>
            </a:lvl2pPr>
            <a:lvl3pPr>
              <a:defRPr sz="2667">
                <a:latin typeface="+mj-lt"/>
              </a:defRPr>
            </a:lvl3pPr>
            <a:lvl4pPr>
              <a:defRPr sz="2667">
                <a:latin typeface="+mj-lt"/>
              </a:defRPr>
            </a:lvl4pPr>
            <a:lvl5pPr>
              <a:defRPr sz="2667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F4102E0A-65A1-4E0C-ABCA-2CEBB8D5BF5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56800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7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327022084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189" indent="0" algn="ctr">
              <a:buNone/>
              <a:defRPr/>
            </a:lvl2pPr>
            <a:lvl3pPr marL="914377" indent="0" algn="ctr">
              <a:buNone/>
              <a:defRPr/>
            </a:lvl3pPr>
            <a:lvl4pPr marL="1371566" indent="0" algn="ctr">
              <a:buNone/>
              <a:defRPr/>
            </a:lvl4pPr>
            <a:lvl5pPr marL="1828754" indent="0" algn="ctr">
              <a:buNone/>
              <a:defRPr/>
            </a:lvl5pPr>
            <a:lvl6pPr marL="2285943" indent="0" algn="ctr">
              <a:buNone/>
              <a:defRPr/>
            </a:lvl6pPr>
            <a:lvl7pPr marL="2743131" indent="0" algn="ctr">
              <a:buNone/>
              <a:defRPr/>
            </a:lvl7pPr>
            <a:lvl8pPr marL="3200320" indent="0" algn="ctr">
              <a:buNone/>
              <a:defRPr/>
            </a:lvl8pPr>
            <a:lvl9pPr marL="3657509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D8EF1FF9-564A-4CE1-9374-C465163CCC6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379200" y="6492875"/>
            <a:ext cx="527051" cy="222251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C3FBE19-44A4-4EA9-8140-97ED3E9845D9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80200710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F39C71EC-F703-41E0-B171-2CA5124727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CA6C2CB2-4399-4B3F-B38E-86A6C426949E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379200" y="6492875"/>
            <a:ext cx="527051" cy="222251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CD69A78-7FFA-4D47-BF28-4D8AB118BD7A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D3DA44CB-4B20-4970-8274-2DF9A5DA483D}"/>
              </a:ext>
            </a:extLst>
          </p:cNvPr>
          <p:cNvSpPr/>
          <p:nvPr userDrawn="1"/>
        </p:nvSpPr>
        <p:spPr bwMode="auto">
          <a:xfrm>
            <a:off x="304800" y="6389077"/>
            <a:ext cx="11758246" cy="468923"/>
          </a:xfrm>
          <a:prstGeom prst="rect">
            <a:avLst/>
          </a:prstGeom>
          <a:solidFill>
            <a:schemeClr val="accent3"/>
          </a:solidFill>
          <a:ln w="9525" cap="flat" cmpd="sng" algn="ctr">
            <a:solidFill>
              <a:schemeClr val="accent3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i-FI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61861443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189" indent="0">
              <a:buNone/>
              <a:defRPr sz="1800"/>
            </a:lvl2pPr>
            <a:lvl3pPr marL="914377" indent="0">
              <a:buNone/>
              <a:defRPr sz="1600"/>
            </a:lvl3pPr>
            <a:lvl4pPr marL="1371566" indent="0">
              <a:buNone/>
              <a:defRPr sz="1400"/>
            </a:lvl4pPr>
            <a:lvl5pPr marL="1828754" indent="0">
              <a:buNone/>
              <a:defRPr sz="1400"/>
            </a:lvl5pPr>
            <a:lvl6pPr marL="2285943" indent="0">
              <a:buNone/>
              <a:defRPr sz="1400"/>
            </a:lvl6pPr>
            <a:lvl7pPr marL="2743131" indent="0">
              <a:buNone/>
              <a:defRPr sz="1400"/>
            </a:lvl7pPr>
            <a:lvl8pPr marL="3200320" indent="0">
              <a:buNone/>
              <a:defRPr sz="1400"/>
            </a:lvl8pPr>
            <a:lvl9pPr marL="3657509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40140536-0A27-4BB8-AC96-C09C001A99A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379200" y="6492875"/>
            <a:ext cx="527051" cy="222251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367C8F0-90D6-471B-9E07-D6400AD6CA67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72E8830E-0B1B-4F93-B9CE-C68D17DCCFBC}"/>
              </a:ext>
            </a:extLst>
          </p:cNvPr>
          <p:cNvSpPr/>
          <p:nvPr userDrawn="1"/>
        </p:nvSpPr>
        <p:spPr bwMode="auto">
          <a:xfrm>
            <a:off x="304800" y="6389077"/>
            <a:ext cx="11758246" cy="468923"/>
          </a:xfrm>
          <a:prstGeom prst="rect">
            <a:avLst/>
          </a:prstGeom>
          <a:solidFill>
            <a:schemeClr val="accent3"/>
          </a:solidFill>
          <a:ln w="9525" cap="flat" cmpd="sng" algn="ctr">
            <a:solidFill>
              <a:schemeClr val="accent3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i-FI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78881437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4B4D04E3-7B7D-4F9C-B397-0E9E78C0406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379200" y="6492875"/>
            <a:ext cx="527051" cy="222251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13B4ED4-EBA7-4908-8EDF-147A12D6FC0F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58351449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9" y="1535113"/>
            <a:ext cx="5389033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9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589DCCAC-2173-4A47-9327-C29E28277423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379200" y="6492875"/>
            <a:ext cx="527051" cy="222251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17C174-9EDA-4AFC-9AF1-456B68C1D4F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94964040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lide Number Placeholder 5">
            <a:extLst>
              <a:ext uri="{FF2B5EF4-FFF2-40B4-BE49-F238E27FC236}">
                <a16:creationId xmlns:a16="http://schemas.microsoft.com/office/drawing/2014/main" id="{EDD890BD-370F-4FBD-A88A-3F57144127F8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379200" y="6492875"/>
            <a:ext cx="527051" cy="222251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92CAC44-E52E-47FC-923C-C0489B8E3765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87151244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5">
            <a:extLst>
              <a:ext uri="{FF2B5EF4-FFF2-40B4-BE49-F238E27FC236}">
                <a16:creationId xmlns:a16="http://schemas.microsoft.com/office/drawing/2014/main" id="{48EF91F1-3694-4CF7-8B81-C72E40B607D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379200" y="6492875"/>
            <a:ext cx="527051" cy="222251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6155C0B-6E8C-4F4C-B92A-75779E441E4F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2712774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0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7">
                <a:solidFill>
                  <a:schemeClr val="bg2"/>
                </a:solidFill>
                <a:latin typeface="+mn-lt"/>
              </a:defRPr>
            </a:lvl1pPr>
            <a:lvl2pPr>
              <a:defRPr sz="2667">
                <a:latin typeface="+mj-lt"/>
              </a:defRPr>
            </a:lvl2pPr>
            <a:lvl3pPr>
              <a:defRPr sz="2667">
                <a:latin typeface="+mj-lt"/>
              </a:defRPr>
            </a:lvl3pPr>
            <a:lvl4pPr>
              <a:defRPr sz="2667">
                <a:latin typeface="+mj-lt"/>
              </a:defRPr>
            </a:lvl4pPr>
            <a:lvl5pPr>
              <a:defRPr sz="26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0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7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0" y="1440000"/>
            <a:ext cx="110784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3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1pPr>
            <a:lvl2pPr marL="307192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2pPr>
            <a:lvl3pPr marL="616785" indent="0">
              <a:spcBef>
                <a:spcPts val="0"/>
              </a:spcBef>
              <a:spcAft>
                <a:spcPts val="800"/>
              </a:spcAft>
              <a:buNone/>
              <a:defRPr sz="1600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3pPr>
            <a:lvl4pPr marL="923977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4pPr>
            <a:lvl5pPr marL="1231169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7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5pPr>
            <a:lvl6pPr marL="1843154" indent="-30479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7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2150346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2457539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0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7">
                <a:solidFill>
                  <a:schemeClr val="tx2"/>
                </a:solidFill>
                <a:latin typeface="+mn-lt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Nokia – Customer Confidential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704615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2" y="273049"/>
            <a:ext cx="4011084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3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2" y="1435102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189" indent="0">
              <a:buNone/>
              <a:defRPr sz="1200"/>
            </a:lvl2pPr>
            <a:lvl3pPr marL="914377" indent="0">
              <a:buNone/>
              <a:defRPr sz="1000"/>
            </a:lvl3pPr>
            <a:lvl4pPr marL="1371566" indent="0">
              <a:buNone/>
              <a:defRPr sz="900"/>
            </a:lvl4pPr>
            <a:lvl5pPr marL="1828754" indent="0">
              <a:buNone/>
              <a:defRPr sz="900"/>
            </a:lvl5pPr>
            <a:lvl6pPr marL="2285943" indent="0">
              <a:buNone/>
              <a:defRPr sz="900"/>
            </a:lvl6pPr>
            <a:lvl7pPr marL="2743131" indent="0">
              <a:buNone/>
              <a:defRPr sz="900"/>
            </a:lvl7pPr>
            <a:lvl8pPr marL="3200320" indent="0">
              <a:buNone/>
              <a:defRPr sz="900"/>
            </a:lvl8pPr>
            <a:lvl9pPr marL="3657509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2D060F07-6BEF-43F3-934F-C4B543783F3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379200" y="6492875"/>
            <a:ext cx="527051" cy="222251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4B8C409-8BD9-48D0-919F-2E838D8CE159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79894335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189" indent="0">
              <a:buNone/>
              <a:defRPr sz="1200"/>
            </a:lvl2pPr>
            <a:lvl3pPr marL="914377" indent="0">
              <a:buNone/>
              <a:defRPr sz="1000"/>
            </a:lvl3pPr>
            <a:lvl4pPr marL="1371566" indent="0">
              <a:buNone/>
              <a:defRPr sz="900"/>
            </a:lvl4pPr>
            <a:lvl5pPr marL="1828754" indent="0">
              <a:buNone/>
              <a:defRPr sz="900"/>
            </a:lvl5pPr>
            <a:lvl6pPr marL="2285943" indent="0">
              <a:buNone/>
              <a:defRPr sz="900"/>
            </a:lvl6pPr>
            <a:lvl7pPr marL="2743131" indent="0">
              <a:buNone/>
              <a:defRPr sz="900"/>
            </a:lvl7pPr>
            <a:lvl8pPr marL="3200320" indent="0">
              <a:buNone/>
              <a:defRPr sz="900"/>
            </a:lvl8pPr>
            <a:lvl9pPr marL="3657509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7BDEC0FA-D15C-4253-9325-F650A42503F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379200" y="6492875"/>
            <a:ext cx="527051" cy="222251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8098AA5-029C-4AD5-8A52-2FF3BFEE93A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3206566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C930C1A4-1F66-4EB3-917F-B6E7AB9C56B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379200" y="6492875"/>
            <a:ext cx="527051" cy="222251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9AA2F4D-72D8-45C8-A453-975A146250B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67244951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40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40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C7F0840C-7FAC-4889-817C-207FA5F6690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379200" y="6492875"/>
            <a:ext cx="527051" cy="222251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64BFFDC-9191-4661-9931-DD471897320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03578057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>
            <a:extLst>
              <a:ext uri="{FF2B5EF4-FFF2-40B4-BE49-F238E27FC236}">
                <a16:creationId xmlns:a16="http://schemas.microsoft.com/office/drawing/2014/main" id="{66CA79F6-B82D-458C-8642-2BC9BB0EA7D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484" y="1"/>
            <a:ext cx="5145616" cy="6330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12">
            <a:extLst>
              <a:ext uri="{FF2B5EF4-FFF2-40B4-BE49-F238E27FC236}">
                <a16:creationId xmlns:a16="http://schemas.microsoft.com/office/drawing/2014/main" id="{6DEA7AF1-7617-4322-AC92-913FBED49A1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1" y="1"/>
            <a:ext cx="2328333" cy="15536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732ABCDA-0888-4167-A706-7284EFA9550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8828618" y="105834"/>
            <a:ext cx="1037463" cy="2974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en-US" altLang="en-US" sz="1333" b="1" dirty="0"/>
              <a:t>SP-180243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68293847-E359-4311-8782-95DC13590515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8828618" y="552451"/>
            <a:ext cx="3956049" cy="7076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en-US" altLang="ja-JP" sz="1333" dirty="0"/>
              <a:t>3GPP TSG SA Meeting #79					</a:t>
            </a:r>
          </a:p>
          <a:p>
            <a:pPr>
              <a:defRPr/>
            </a:pPr>
            <a:r>
              <a:rPr lang="en-US" altLang="ja-JP" sz="1333" dirty="0"/>
              <a:t>Chennai, India, 21-22 March 2018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30"/>
            <a:ext cx="103632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10043" y="3839308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585" indent="0" algn="ctr">
              <a:buNone/>
              <a:defRPr/>
            </a:lvl2pPr>
            <a:lvl3pPr marL="1219170" indent="0" algn="ctr">
              <a:buNone/>
              <a:defRPr/>
            </a:lvl3pPr>
            <a:lvl4pPr marL="1828754" indent="0" algn="ctr">
              <a:buNone/>
              <a:defRPr/>
            </a:lvl4pPr>
            <a:lvl5pPr marL="2438339" indent="0" algn="ctr">
              <a:buNone/>
              <a:defRPr/>
            </a:lvl5pPr>
            <a:lvl6pPr marL="3047924" indent="0" algn="ctr">
              <a:buNone/>
              <a:defRPr/>
            </a:lvl6pPr>
            <a:lvl7pPr marL="3657509" indent="0" algn="ctr">
              <a:buNone/>
              <a:defRPr/>
            </a:lvl7pPr>
            <a:lvl8pPr marL="4267093" indent="0" algn="ctr">
              <a:buNone/>
              <a:defRPr/>
            </a:lvl8pPr>
            <a:lvl9pPr marL="4876678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66880449"/>
      </p:ext>
    </p:extLst>
  </p:cSld>
  <p:clrMapOvr>
    <a:masterClrMapping/>
  </p:clrMapOvr>
  <p:transition spd="slow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457189" indent="-457189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7076754"/>
      </p:ext>
    </p:extLst>
  </p:cSld>
  <p:clrMapOvr>
    <a:masterClrMapping/>
  </p:clrMapOvr>
  <p:transition spd="slow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82162417"/>
      </p:ext>
    </p:extLst>
  </p:cSld>
  <p:clrMapOvr>
    <a:masterClrMapping/>
  </p:clrMapOvr>
  <p:transition spd="slow"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>
            <a:extLst>
              <a:ext uri="{FF2B5EF4-FFF2-40B4-BE49-F238E27FC236}">
                <a16:creationId xmlns:a16="http://schemas.microsoft.com/office/drawing/2014/main" id="{4EB823F2-CD38-4A2C-B19B-02C8CF0FADE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484" y="1"/>
            <a:ext cx="5145616" cy="6330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12">
            <a:extLst>
              <a:ext uri="{FF2B5EF4-FFF2-40B4-BE49-F238E27FC236}">
                <a16:creationId xmlns:a16="http://schemas.microsoft.com/office/drawing/2014/main" id="{D0966A94-46E8-4615-9FF8-22A688218677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1" y="1"/>
            <a:ext cx="2328333" cy="15536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2" descr="LTE-AdvancedPro_largerTM_cropped">
            <a:extLst>
              <a:ext uri="{FF2B5EF4-FFF2-40B4-BE49-F238E27FC236}">
                <a16:creationId xmlns:a16="http://schemas.microsoft.com/office/drawing/2014/main" id="{6966CB38-B2C8-4784-9965-4EE6E5448F45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40434" y="52918"/>
            <a:ext cx="1581151" cy="12615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30"/>
            <a:ext cx="103632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10043" y="3839308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585" indent="0" algn="ctr">
              <a:buNone/>
              <a:defRPr/>
            </a:lvl2pPr>
            <a:lvl3pPr marL="1219170" indent="0" algn="ctr">
              <a:buNone/>
              <a:defRPr/>
            </a:lvl3pPr>
            <a:lvl4pPr marL="1828754" indent="0" algn="ctr">
              <a:buNone/>
              <a:defRPr/>
            </a:lvl4pPr>
            <a:lvl5pPr marL="2438339" indent="0" algn="ctr">
              <a:buNone/>
              <a:defRPr/>
            </a:lvl5pPr>
            <a:lvl6pPr marL="3047924" indent="0" algn="ctr">
              <a:buNone/>
              <a:defRPr/>
            </a:lvl6pPr>
            <a:lvl7pPr marL="3657509" indent="0" algn="ctr">
              <a:buNone/>
              <a:defRPr/>
            </a:lvl7pPr>
            <a:lvl8pPr marL="4267093" indent="0" algn="ctr">
              <a:buNone/>
              <a:defRPr/>
            </a:lvl8pPr>
            <a:lvl9pPr marL="4876678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13759811"/>
      </p:ext>
    </p:extLst>
  </p:cSld>
  <p:clrMapOvr>
    <a:masterClrMapping/>
  </p:clrMapOvr>
  <p:transition spd="slow"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457189" indent="-457189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83555665"/>
      </p:ext>
    </p:extLst>
  </p:cSld>
  <p:clrMapOvr>
    <a:masterClrMapping/>
  </p:clrMapOvr>
  <p:transition spd="slow"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45933555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0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7">
                <a:latin typeface="+mj-lt"/>
              </a:defRPr>
            </a:lvl2pPr>
            <a:lvl3pPr>
              <a:defRPr sz="2667">
                <a:latin typeface="+mj-lt"/>
              </a:defRPr>
            </a:lvl3pPr>
            <a:lvl4pPr>
              <a:defRPr sz="2667">
                <a:latin typeface="+mj-lt"/>
              </a:defRPr>
            </a:lvl4pPr>
            <a:lvl5pPr>
              <a:defRPr sz="26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0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able Placeholder 2"/>
          <p:cNvSpPr>
            <a:spLocks noGrp="1"/>
          </p:cNvSpPr>
          <p:nvPr>
            <p:ph type="tbl" sz="quarter" idx="13"/>
          </p:nvPr>
        </p:nvSpPr>
        <p:spPr>
          <a:xfrm>
            <a:off x="556800" y="1435200"/>
            <a:ext cx="11078400" cy="475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1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0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7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40351572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0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7">
                <a:latin typeface="+mj-lt"/>
              </a:defRPr>
            </a:lvl2pPr>
            <a:lvl3pPr>
              <a:defRPr sz="2667">
                <a:latin typeface="+mj-lt"/>
              </a:defRPr>
            </a:lvl3pPr>
            <a:lvl4pPr>
              <a:defRPr sz="2667">
                <a:latin typeface="+mj-lt"/>
              </a:defRPr>
            </a:lvl4pPr>
            <a:lvl5pPr>
              <a:defRPr sz="26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0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10" name="SmartArt Placeholder 2"/>
          <p:cNvSpPr>
            <a:spLocks noGrp="1"/>
          </p:cNvSpPr>
          <p:nvPr>
            <p:ph type="dgm" sz="quarter" idx="14"/>
          </p:nvPr>
        </p:nvSpPr>
        <p:spPr>
          <a:xfrm>
            <a:off x="556800" y="1435200"/>
            <a:ext cx="11078400" cy="475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SmartArt graphic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0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7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35027909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0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7">
                <a:latin typeface="+mj-lt"/>
              </a:defRPr>
            </a:lvl2pPr>
            <a:lvl3pPr>
              <a:defRPr sz="2667">
                <a:latin typeface="+mj-lt"/>
              </a:defRPr>
            </a:lvl3pPr>
            <a:lvl4pPr>
              <a:defRPr sz="2667">
                <a:latin typeface="+mj-lt"/>
              </a:defRPr>
            </a:lvl4pPr>
            <a:lvl5pPr>
              <a:defRPr sz="26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0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0" y="1440000"/>
            <a:ext cx="53472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92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85" indent="0">
              <a:spcBef>
                <a:spcPts val="0"/>
              </a:spcBef>
              <a:spcAft>
                <a:spcPts val="800"/>
              </a:spcAft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77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69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154" indent="-30479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7" baseline="0">
                <a:solidFill>
                  <a:schemeClr val="tx2"/>
                </a:solidFill>
              </a:defRPr>
            </a:lvl6pPr>
            <a:lvl7pPr marL="2150346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539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6288000" y="1440000"/>
            <a:ext cx="53472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92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85" indent="0">
              <a:spcBef>
                <a:spcPts val="0"/>
              </a:spcBef>
              <a:spcAft>
                <a:spcPts val="800"/>
              </a:spcAft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77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69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154" indent="-30479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7" baseline="0">
                <a:solidFill>
                  <a:schemeClr val="tx2"/>
                </a:solidFill>
              </a:defRPr>
            </a:lvl6pPr>
            <a:lvl7pPr marL="2150346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539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0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7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3043842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0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7">
                <a:latin typeface="+mj-lt"/>
              </a:defRPr>
            </a:lvl2pPr>
            <a:lvl3pPr>
              <a:defRPr sz="2667">
                <a:latin typeface="+mj-lt"/>
              </a:defRPr>
            </a:lvl3pPr>
            <a:lvl4pPr>
              <a:defRPr sz="2667">
                <a:latin typeface="+mj-lt"/>
              </a:defRPr>
            </a:lvl4pPr>
            <a:lvl5pPr>
              <a:defRPr sz="26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0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6288000" y="1440000"/>
            <a:ext cx="53472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92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85" indent="0">
              <a:spcBef>
                <a:spcPts val="0"/>
              </a:spcBef>
              <a:spcAft>
                <a:spcPts val="800"/>
              </a:spcAft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77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69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154" indent="-30479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7" baseline="0">
                <a:solidFill>
                  <a:schemeClr val="tx2"/>
                </a:solidFill>
              </a:defRPr>
            </a:lvl6pPr>
            <a:lvl7pPr marL="2150346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539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5" name="Table Placeholder 4"/>
          <p:cNvSpPr>
            <a:spLocks noGrp="1"/>
          </p:cNvSpPr>
          <p:nvPr>
            <p:ph type="tbl" sz="quarter" idx="14"/>
          </p:nvPr>
        </p:nvSpPr>
        <p:spPr>
          <a:xfrm>
            <a:off x="556800" y="1440000"/>
            <a:ext cx="53472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noProof="0"/>
              <a:t>Click icon to add table</a:t>
            </a:r>
          </a:p>
        </p:txBody>
      </p:sp>
      <p:sp>
        <p:nvSpPr>
          <p:cNvPr id="7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0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7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36096453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0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7">
                <a:latin typeface="+mj-lt"/>
              </a:defRPr>
            </a:lvl2pPr>
            <a:lvl3pPr>
              <a:defRPr sz="2667">
                <a:latin typeface="+mj-lt"/>
              </a:defRPr>
            </a:lvl3pPr>
            <a:lvl4pPr>
              <a:defRPr sz="2667">
                <a:latin typeface="+mj-lt"/>
              </a:defRPr>
            </a:lvl4pPr>
            <a:lvl5pPr>
              <a:defRPr sz="26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0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0" y="1440000"/>
            <a:ext cx="34560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92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85" indent="0">
              <a:spcBef>
                <a:spcPts val="0"/>
              </a:spcBef>
              <a:spcAft>
                <a:spcPts val="800"/>
              </a:spcAft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77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69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154" indent="-30479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7" baseline="0">
                <a:solidFill>
                  <a:schemeClr val="tx2"/>
                </a:solidFill>
              </a:defRPr>
            </a:lvl6pPr>
            <a:lvl7pPr marL="2150346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539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4367808" y="1440000"/>
            <a:ext cx="34560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92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85" indent="0">
              <a:spcBef>
                <a:spcPts val="0"/>
              </a:spcBef>
              <a:spcAft>
                <a:spcPts val="800"/>
              </a:spcAft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77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69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154" indent="-30479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7" baseline="0">
                <a:solidFill>
                  <a:schemeClr val="tx2"/>
                </a:solidFill>
              </a:defRPr>
            </a:lvl6pPr>
            <a:lvl7pPr marL="2150346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539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8179200" y="1440000"/>
            <a:ext cx="34560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92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85" indent="0">
              <a:spcBef>
                <a:spcPts val="0"/>
              </a:spcBef>
              <a:spcAft>
                <a:spcPts val="800"/>
              </a:spcAft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77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69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154" indent="-30479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7" baseline="0">
                <a:solidFill>
                  <a:schemeClr val="tx2"/>
                </a:solidFill>
              </a:defRPr>
            </a:lvl6pPr>
            <a:lvl7pPr marL="2150346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539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0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7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2641699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0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7">
                <a:latin typeface="+mj-lt"/>
              </a:defRPr>
            </a:lvl2pPr>
            <a:lvl3pPr>
              <a:defRPr sz="2667">
                <a:latin typeface="+mj-lt"/>
              </a:defRPr>
            </a:lvl3pPr>
            <a:lvl4pPr>
              <a:defRPr sz="2667">
                <a:latin typeface="+mj-lt"/>
              </a:defRPr>
            </a:lvl4pPr>
            <a:lvl5pPr>
              <a:defRPr sz="26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0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sz="quarter" idx="15"/>
          </p:nvPr>
        </p:nvSpPr>
        <p:spPr>
          <a:xfrm>
            <a:off x="556416" y="1440000"/>
            <a:ext cx="34560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4" name="Table Placeholder 2"/>
          <p:cNvSpPr>
            <a:spLocks noGrp="1"/>
          </p:cNvSpPr>
          <p:nvPr>
            <p:ph type="tbl" sz="quarter" idx="16"/>
          </p:nvPr>
        </p:nvSpPr>
        <p:spPr>
          <a:xfrm>
            <a:off x="8176564" y="1440000"/>
            <a:ext cx="34560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5" name="Table Placeholder 2"/>
          <p:cNvSpPr>
            <a:spLocks noGrp="1"/>
          </p:cNvSpPr>
          <p:nvPr>
            <p:ph type="tbl" sz="quarter" idx="17"/>
          </p:nvPr>
        </p:nvSpPr>
        <p:spPr>
          <a:xfrm>
            <a:off x="4365172" y="1440000"/>
            <a:ext cx="34560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0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7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13952853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5 White - four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0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7">
                <a:latin typeface="+mj-lt"/>
              </a:defRPr>
            </a:lvl2pPr>
            <a:lvl3pPr>
              <a:defRPr sz="2667">
                <a:latin typeface="+mj-lt"/>
              </a:defRPr>
            </a:lvl3pPr>
            <a:lvl4pPr>
              <a:defRPr sz="2667">
                <a:latin typeface="+mj-lt"/>
              </a:defRPr>
            </a:lvl4pPr>
            <a:lvl5pPr>
              <a:defRPr sz="26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0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0" y="1440000"/>
            <a:ext cx="25248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92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85" indent="0">
              <a:spcBef>
                <a:spcPts val="0"/>
              </a:spcBef>
              <a:spcAft>
                <a:spcPts val="800"/>
              </a:spcAft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77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69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154" indent="-30479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7" baseline="0">
                <a:solidFill>
                  <a:schemeClr val="tx2"/>
                </a:solidFill>
              </a:defRPr>
            </a:lvl6pPr>
            <a:lvl7pPr marL="2150346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539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3408000" y="1440000"/>
            <a:ext cx="25248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92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85" indent="0">
              <a:spcBef>
                <a:spcPts val="0"/>
              </a:spcBef>
              <a:spcAft>
                <a:spcPts val="800"/>
              </a:spcAft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77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69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154" indent="-30479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7" baseline="0">
                <a:solidFill>
                  <a:schemeClr val="tx2"/>
                </a:solidFill>
              </a:defRPr>
            </a:lvl6pPr>
            <a:lvl7pPr marL="2150346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539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6259200" y="1440000"/>
            <a:ext cx="25248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92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85" indent="0">
              <a:spcBef>
                <a:spcPts val="0"/>
              </a:spcBef>
              <a:spcAft>
                <a:spcPts val="800"/>
              </a:spcAft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77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69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154" indent="-30479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7" baseline="0">
                <a:solidFill>
                  <a:schemeClr val="tx2"/>
                </a:solidFill>
              </a:defRPr>
            </a:lvl6pPr>
            <a:lvl7pPr marL="2150346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539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9110400" y="1440000"/>
            <a:ext cx="25248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92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85" indent="0">
              <a:spcBef>
                <a:spcPts val="0"/>
              </a:spcBef>
              <a:spcAft>
                <a:spcPts val="800"/>
              </a:spcAft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77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69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154" indent="-30479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7" baseline="0">
                <a:solidFill>
                  <a:schemeClr val="tx2"/>
                </a:solidFill>
              </a:defRPr>
            </a:lvl6pPr>
            <a:lvl7pPr marL="2150346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539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0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7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37475826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6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5" Type="http://schemas.openxmlformats.org/officeDocument/2006/relationships/image" Target="../media/image2.jpeg"/><Relationship Id="rId4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9.xml"/><Relationship Id="rId2" Type="http://schemas.openxmlformats.org/officeDocument/2006/relationships/slideLayout" Target="../slideLayouts/slideLayout28.xml"/><Relationship Id="rId1" Type="http://schemas.openxmlformats.org/officeDocument/2006/relationships/slideLayout" Target="../slideLayouts/slideLayout27.xml"/><Relationship Id="rId5" Type="http://schemas.openxmlformats.org/officeDocument/2006/relationships/image" Target="../media/image2.jpeg"/><Relationship Id="rId4" Type="http://schemas.openxmlformats.org/officeDocument/2006/relationships/theme" Target="../theme/theme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Placeholder 6"/>
          <p:cNvSpPr>
            <a:spLocks noGrp="1"/>
          </p:cNvSpPr>
          <p:nvPr>
            <p:ph type="title"/>
          </p:nvPr>
        </p:nvSpPr>
        <p:spPr>
          <a:xfrm>
            <a:off x="556800" y="374400"/>
            <a:ext cx="11078400" cy="4128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 noProof="0"/>
              <a:t>Click</a:t>
            </a:r>
            <a:r>
              <a:rPr lang="en-US"/>
              <a:t> to edit Master title slide</a:t>
            </a:r>
          </a:p>
        </p:txBody>
      </p:sp>
      <p:sp>
        <p:nvSpPr>
          <p:cNvPr id="21" name="Slide Number Placeholder 5"/>
          <p:cNvSpPr txBox="1">
            <a:spLocks/>
          </p:cNvSpPr>
          <p:nvPr userDrawn="1"/>
        </p:nvSpPr>
        <p:spPr>
          <a:xfrm>
            <a:off x="558803" y="6421388"/>
            <a:ext cx="336000" cy="164212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1067" smtClean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sz="1333">
              <a:solidFill>
                <a:schemeClr val="tx2"/>
              </a:solidFill>
              <a:latin typeface="Arial" panose="020B0604020202020204" pitchFamily="34" charset="0"/>
              <a:ea typeface="Nokia Pure Text Light" panose="020B0304040602060303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58771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2" r:id="rId11"/>
    <p:sldLayoutId id="2147483673" r:id="rId12"/>
  </p:sldLayoutIdLst>
  <p:hf sldNum="0" hdr="0" dt="0"/>
  <p:txStyles>
    <p:titleStyle>
      <a:lvl1pPr algn="l" defTabSz="1219170" rtl="0" eaLnBrk="1" latinLnBrk="0" hangingPunct="1">
        <a:spcBef>
          <a:spcPct val="0"/>
        </a:spcBef>
        <a:buNone/>
        <a:defRPr sz="2667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0" hangingPunct="1">
        <a:spcBef>
          <a:spcPct val="20000"/>
        </a:spcBef>
        <a:buFont typeface="Arial" panose="020B0604020202020204" pitchFamily="34" charset="0"/>
        <a:buChar char="–"/>
        <a:defRPr sz="3733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Title Placeholder 1">
            <a:extLst>
              <a:ext uri="{FF2B5EF4-FFF2-40B4-BE49-F238E27FC236}">
                <a16:creationId xmlns:a16="http://schemas.microsoft.com/office/drawing/2014/main" id="{2B2E3AA7-7319-4E2B-8964-BA51F0E309AC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609600" y="274639"/>
            <a:ext cx="9112251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fr-FR"/>
              <a:t>Click to edit Master title style</a:t>
            </a:r>
            <a:endParaRPr lang="en-GB" altLang="fr-FR"/>
          </a:p>
        </p:txBody>
      </p:sp>
      <p:sp>
        <p:nvSpPr>
          <p:cNvPr id="1029" name="Text Placeholder 2">
            <a:extLst>
              <a:ext uri="{FF2B5EF4-FFF2-40B4-BE49-F238E27FC236}">
                <a16:creationId xmlns:a16="http://schemas.microsoft.com/office/drawing/2014/main" id="{8BCE8E90-622C-47EC-ADDF-5C83E4D667A5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fr-FR"/>
              <a:t> Click to edit Master text styles</a:t>
            </a:r>
          </a:p>
          <a:p>
            <a:pPr lvl="1"/>
            <a:r>
              <a:rPr lang="en-US" altLang="fr-FR"/>
              <a:t>Second level</a:t>
            </a:r>
          </a:p>
          <a:p>
            <a:pPr lvl="2"/>
            <a:r>
              <a:rPr lang="en-US" altLang="fr-FR"/>
              <a:t>Third level</a:t>
            </a:r>
          </a:p>
          <a:p>
            <a:pPr lvl="3"/>
            <a:r>
              <a:rPr lang="en-US" altLang="fr-FR"/>
              <a:t>Fourth level</a:t>
            </a:r>
          </a:p>
          <a:p>
            <a:pPr lvl="4"/>
            <a:r>
              <a:rPr lang="en-US" altLang="fr-FR"/>
              <a:t>Fifth level</a:t>
            </a:r>
            <a:endParaRPr lang="en-GB" altLang="ja-JP"/>
          </a:p>
        </p:txBody>
      </p:sp>
      <p:sp>
        <p:nvSpPr>
          <p:cNvPr id="1035" name="Rectangle 6">
            <a:extLst>
              <a:ext uri="{FF2B5EF4-FFF2-40B4-BE49-F238E27FC236}">
                <a16:creationId xmlns:a16="http://schemas.microsoft.com/office/drawing/2014/main" id="{FAE847A1-B16D-4AE6-9EF9-644FA14CEA86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709614" y="6459539"/>
            <a:ext cx="6102351" cy="246221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lang="en-GB" altLang="ja-JP" sz="1000" dirty="0">
                <a:solidFill>
                  <a:schemeClr val="bg1"/>
                </a:solidFill>
              </a:rPr>
              <a:t>© 3GPP 2018     &lt;RP-180504 NR Architecture Options 4 and 7 Analysis&gt;</a:t>
            </a:r>
          </a:p>
        </p:txBody>
      </p:sp>
      <p:sp>
        <p:nvSpPr>
          <p:cNvPr id="1036" name="Slide Number Placeholder 4">
            <a:extLst>
              <a:ext uri="{FF2B5EF4-FFF2-40B4-BE49-F238E27FC236}">
                <a16:creationId xmlns:a16="http://schemas.microsoft.com/office/drawing/2014/main" id="{F4D7553B-CDCA-4484-B804-58890A9C369F}"/>
              </a:ext>
            </a:extLst>
          </p:cNvPr>
          <p:cNvSpPr txBox="1">
            <a:spLocks noGrp="1"/>
          </p:cNvSpPr>
          <p:nvPr/>
        </p:nvSpPr>
        <p:spPr bwMode="auto">
          <a:xfrm>
            <a:off x="9906000" y="6215063"/>
            <a:ext cx="527051" cy="222251"/>
          </a:xfrm>
          <a:prstGeom prst="rect">
            <a:avLst/>
          </a:prstGeom>
          <a:noFill/>
          <a:ln>
            <a:noFill/>
          </a:ln>
          <a:extLst/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defRPr/>
            </a:pPr>
            <a:fld id="{4BB79CC4-8818-4741-9F52-11F0E27F1030}" type="slidenum">
              <a:rPr lang="ja-JP" altLang="en-GB" sz="1100" smtClean="0">
                <a:solidFill>
                  <a:schemeClr val="bg1"/>
                </a:solidFill>
              </a:rPr>
              <a:pPr eaLnBrk="1" hangingPunct="1">
                <a:defRPr/>
              </a:pPr>
              <a:t>‹#›</a:t>
            </a:fld>
            <a:endParaRPr lang="en-GB" altLang="ja-JP" sz="110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0943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7" r:id="rId2"/>
    <p:sldLayoutId id="2147483678" r:id="rId3"/>
    <p:sldLayoutId id="2147483679" r:id="rId4"/>
    <p:sldLayoutId id="2147483680" r:id="rId5"/>
    <p:sldLayoutId id="2147483681" r:id="rId6"/>
    <p:sldLayoutId id="2147483682" r:id="rId7"/>
    <p:sldLayoutId id="2147483683" r:id="rId8"/>
    <p:sldLayoutId id="2147483684" r:id="rId9"/>
    <p:sldLayoutId id="2147483685" r:id="rId10"/>
    <p:sldLayoutId id="2147483686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189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377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566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754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2891" indent="-342891" algn="l" rtl="0" eaLnBrk="0" fontAlgn="base" hangingPunct="0">
        <a:spcBef>
          <a:spcPct val="20000"/>
        </a:spcBef>
        <a:spcAft>
          <a:spcPct val="0"/>
        </a:spcAft>
        <a:buBlip>
          <a:blip r:embed="rId13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32" indent="-285744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2971" indent="-228594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160" indent="-228594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>
          <a:solidFill>
            <a:schemeClr val="tx1"/>
          </a:solidFill>
          <a:latin typeface="+mn-lt"/>
        </a:defRPr>
      </a:lvl4pPr>
      <a:lvl5pPr marL="2057349" indent="-228594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537" indent="-22859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726" indent="-22859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8914" indent="-22859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103" indent="-22859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7C15AC66-DCCB-463B-8D0A-57D87C56A1B0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1750485" y="228600"/>
            <a:ext cx="8005233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0F4067CF-FE08-448C-87CB-2E5BF53B1610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47700" y="1454152"/>
            <a:ext cx="11184467" cy="4830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030" name="Rectangle 15">
            <a:extLst>
              <a:ext uri="{FF2B5EF4-FFF2-40B4-BE49-F238E27FC236}">
                <a16:creationId xmlns:a16="http://schemas.microsoft.com/office/drawing/2014/main" id="{7ECE1BFA-4997-4EE5-ADD7-5FC157887269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448300" y="3304118"/>
            <a:ext cx="1237968" cy="2974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333" dirty="0">
                <a:solidFill>
                  <a:schemeClr val="bg1"/>
                </a:solidFill>
              </a:rPr>
              <a:t>© 3GPP 2012</a:t>
            </a:r>
            <a:endParaRPr lang="en-GB" altLang="en-US" sz="1333" dirty="0"/>
          </a:p>
        </p:txBody>
      </p:sp>
      <p:sp>
        <p:nvSpPr>
          <p:cNvPr id="1032" name="Rectangle 16">
            <a:extLst>
              <a:ext uri="{FF2B5EF4-FFF2-40B4-BE49-F238E27FC236}">
                <a16:creationId xmlns:a16="http://schemas.microsoft.com/office/drawing/2014/main" id="{B8615C31-83E6-4428-9533-57CBCAC6734E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9918701" y="6462185"/>
            <a:ext cx="1027845" cy="256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67" dirty="0"/>
              <a:t>© 3GPP 2017</a:t>
            </a: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1147D7EE-9852-423A-9887-AD89CBDABB1F}"/>
              </a:ext>
            </a:extLst>
          </p:cNvPr>
          <p:cNvSpPr/>
          <p:nvPr userDrawn="1"/>
        </p:nvSpPr>
        <p:spPr bwMode="auto">
          <a:xfrm>
            <a:off x="11078633" y="6364818"/>
            <a:ext cx="812800" cy="419100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8072B84B-E471-4152-B511-09203569CF07}" type="slidenum">
              <a:rPr lang="en-GB" altLang="en-US" sz="1333" b="1" smtClean="0"/>
              <a:pPr algn="ctr">
                <a:defRPr/>
              </a:pPr>
              <a:t>‹#›</a:t>
            </a:fld>
            <a:endParaRPr lang="en-GB" altLang="en-US" sz="1333" b="1" dirty="0"/>
          </a:p>
          <a:p>
            <a:pPr>
              <a:defRPr/>
            </a:pPr>
            <a:endParaRPr lang="en-GB" altLang="en-US" sz="1333" dirty="0"/>
          </a:p>
        </p:txBody>
      </p:sp>
    </p:spTree>
    <p:extLst>
      <p:ext uri="{BB962C8B-B14F-4D97-AF65-F5344CB8AC3E}">
        <p14:creationId xmlns:p14="http://schemas.microsoft.com/office/powerpoint/2010/main" val="18010209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5pPr>
      <a:lvl6pPr marL="609585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6pPr>
      <a:lvl7pPr marL="1219170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7pPr>
      <a:lvl8pPr marL="1828754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8pPr>
      <a:lvl9pPr marL="2438339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9pPr>
    </p:titleStyle>
    <p:bodyStyle>
      <a:lvl1pPr marL="457189" indent="-457189" algn="l" rtl="0" eaLnBrk="0" fontAlgn="base" hangingPunct="0">
        <a:spcBef>
          <a:spcPct val="20000"/>
        </a:spcBef>
        <a:spcAft>
          <a:spcPct val="0"/>
        </a:spcAft>
        <a:buBlip>
          <a:blip r:embed="rId5"/>
        </a:buBlip>
        <a:defRPr sz="3733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3200">
          <a:solidFill>
            <a:schemeClr val="tx1"/>
          </a:solidFill>
          <a:latin typeface="+mn-lt"/>
        </a:defRPr>
      </a:lvl2pPr>
      <a:lvl3pPr marL="1523962" indent="-30479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667">
          <a:solidFill>
            <a:schemeClr val="tx1"/>
          </a:solidFill>
          <a:latin typeface="+mn-lt"/>
        </a:defRPr>
      </a:lvl3pPr>
      <a:lvl4pPr marL="2133547" indent="-30479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67">
          <a:solidFill>
            <a:schemeClr val="tx1"/>
          </a:solidFill>
          <a:latin typeface="+mn-lt"/>
        </a:defRPr>
      </a:lvl4pPr>
      <a:lvl5pPr marL="2743131" indent="-30479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33">
          <a:solidFill>
            <a:schemeClr val="tx1"/>
          </a:solidFill>
          <a:latin typeface="+mn-lt"/>
        </a:defRPr>
      </a:lvl5pPr>
      <a:lvl6pPr marL="3352716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6pPr>
      <a:lvl7pPr marL="3962301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7pPr>
      <a:lvl8pPr marL="4571886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8pPr>
      <a:lvl9pPr marL="5181470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6F88378C-9D96-42E8-92CD-8526DDBF4F3C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1750485" y="228600"/>
            <a:ext cx="8005233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49C4EDCB-B938-42B8-9865-939F84368B6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47700" y="1454152"/>
            <a:ext cx="11184467" cy="4830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030" name="Rectangle 15">
            <a:extLst>
              <a:ext uri="{FF2B5EF4-FFF2-40B4-BE49-F238E27FC236}">
                <a16:creationId xmlns:a16="http://schemas.microsoft.com/office/drawing/2014/main" id="{7ECE1BFA-4997-4EE5-ADD7-5FC157887269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448300" y="3304118"/>
            <a:ext cx="1237968" cy="2974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333" dirty="0">
                <a:solidFill>
                  <a:schemeClr val="bg1"/>
                </a:solidFill>
              </a:rPr>
              <a:t>© 3GPP 2012</a:t>
            </a:r>
            <a:endParaRPr lang="en-GB" altLang="en-US" sz="1333" dirty="0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1147D7EE-9852-423A-9887-AD89CBDABB1F}"/>
              </a:ext>
            </a:extLst>
          </p:cNvPr>
          <p:cNvSpPr/>
          <p:nvPr userDrawn="1"/>
        </p:nvSpPr>
        <p:spPr bwMode="auto">
          <a:xfrm>
            <a:off x="11078633" y="6364818"/>
            <a:ext cx="812800" cy="419100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C65BFE5F-28FD-4FF4-BBE3-68D6A3872C47}" type="slidenum">
              <a:rPr lang="en-GB" altLang="en-US" sz="1333" b="1" smtClean="0"/>
              <a:pPr algn="ctr">
                <a:defRPr/>
              </a:pPr>
              <a:t>‹#›</a:t>
            </a:fld>
            <a:endParaRPr lang="en-GB" altLang="en-US" sz="1333" b="1" dirty="0"/>
          </a:p>
          <a:p>
            <a:pPr>
              <a:defRPr/>
            </a:pPr>
            <a:endParaRPr lang="en-GB" altLang="en-US" sz="1333" dirty="0"/>
          </a:p>
        </p:txBody>
      </p:sp>
    </p:spTree>
    <p:extLst>
      <p:ext uri="{BB962C8B-B14F-4D97-AF65-F5344CB8AC3E}">
        <p14:creationId xmlns:p14="http://schemas.microsoft.com/office/powerpoint/2010/main" val="24303396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  <p:sldLayoutId id="2147483693" r:id="rId2"/>
    <p:sldLayoutId id="2147483694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5pPr>
      <a:lvl6pPr marL="609585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6pPr>
      <a:lvl7pPr marL="1219170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7pPr>
      <a:lvl8pPr marL="1828754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8pPr>
      <a:lvl9pPr marL="2438339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9pPr>
    </p:titleStyle>
    <p:bodyStyle>
      <a:lvl1pPr marL="457189" indent="-457189" algn="l" rtl="0" eaLnBrk="0" fontAlgn="base" hangingPunct="0">
        <a:spcBef>
          <a:spcPct val="20000"/>
        </a:spcBef>
        <a:spcAft>
          <a:spcPct val="0"/>
        </a:spcAft>
        <a:buBlip>
          <a:blip r:embed="rId5"/>
        </a:buBlip>
        <a:defRPr sz="3733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3200">
          <a:solidFill>
            <a:schemeClr val="tx1"/>
          </a:solidFill>
          <a:latin typeface="+mn-lt"/>
        </a:defRPr>
      </a:lvl2pPr>
      <a:lvl3pPr marL="1523962" indent="-30479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667">
          <a:solidFill>
            <a:schemeClr val="tx1"/>
          </a:solidFill>
          <a:latin typeface="+mn-lt"/>
        </a:defRPr>
      </a:lvl3pPr>
      <a:lvl4pPr marL="2133547" indent="-30479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67">
          <a:solidFill>
            <a:schemeClr val="tx1"/>
          </a:solidFill>
          <a:latin typeface="+mn-lt"/>
        </a:defRPr>
      </a:lvl4pPr>
      <a:lvl5pPr marL="2743131" indent="-30479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33">
          <a:solidFill>
            <a:schemeClr val="tx1"/>
          </a:solidFill>
          <a:latin typeface="+mn-lt"/>
        </a:defRPr>
      </a:lvl5pPr>
      <a:lvl6pPr marL="3352716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6pPr>
      <a:lvl7pPr marL="3962301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7pPr>
      <a:lvl8pPr marL="4571886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8pPr>
      <a:lvl9pPr marL="5181470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>
            <a:extLst>
              <a:ext uri="{FF2B5EF4-FFF2-40B4-BE49-F238E27FC236}">
                <a16:creationId xmlns:a16="http://schemas.microsoft.com/office/drawing/2014/main" id="{610D087A-FDA7-49D2-9930-7C00072C5B8B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2044013" y="2635251"/>
            <a:ext cx="9825567" cy="1468967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n-GB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br>
              <a:rPr lang="en-GB" dirty="0"/>
            </a:br>
            <a:r>
              <a:rPr lang="en-US" sz="4800" b="1" i="1" kern="12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Release 17 package for RAN</a:t>
            </a:r>
            <a:br>
              <a:rPr lang="en-US" sz="5333" b="1" i="1" kern="12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</a:br>
            <a:br>
              <a:rPr lang="en-US" sz="3733" dirty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endParaRPr lang="en-GB" sz="3733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5123" name="Subtitle 6">
            <a:extLst>
              <a:ext uri="{FF2B5EF4-FFF2-40B4-BE49-F238E27FC236}">
                <a16:creationId xmlns:a16="http://schemas.microsoft.com/office/drawing/2014/main" id="{0F20AC93-2F97-4B57-8E6C-FC63ABDCAB1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613152" y="3520017"/>
            <a:ext cx="6405033" cy="1752600"/>
          </a:xfrm>
        </p:spPr>
        <p:txBody>
          <a:bodyPr/>
          <a:lstStyle/>
          <a:p>
            <a:pPr>
              <a:lnSpc>
                <a:spcPct val="80000"/>
              </a:lnSpc>
              <a:defRPr/>
            </a:pPr>
            <a:br>
              <a:rPr lang="en-US" altLang="en-US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</a:rPr>
            </a:br>
            <a:endParaRPr lang="en-US" altLang="en-US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r>
              <a:rPr lang="en-US" altLang="en-US" sz="2667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MS PGothic" panose="020B0600070205080204" pitchFamily="34" charset="-128"/>
              </a:rPr>
              <a:t>Source: RAN Chairman,</a:t>
            </a:r>
          </a:p>
          <a:p>
            <a:pPr>
              <a:lnSpc>
                <a:spcPct val="80000"/>
              </a:lnSpc>
              <a:defRPr/>
            </a:pPr>
            <a:r>
              <a:rPr lang="en-US" altLang="en-US" sz="2667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MS PGothic" panose="020B0600070205080204" pitchFamily="34" charset="-128"/>
              </a:rPr>
              <a:t>	      RAN1 Chairman,</a:t>
            </a:r>
          </a:p>
          <a:p>
            <a:pPr>
              <a:lnSpc>
                <a:spcPct val="80000"/>
              </a:lnSpc>
              <a:defRPr/>
            </a:pPr>
            <a:r>
              <a:rPr lang="en-US" altLang="en-US" sz="2667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MS PGothic" panose="020B0600070205080204" pitchFamily="34" charset="-128"/>
              </a:rPr>
              <a:t>	      RAN2 Chairman,</a:t>
            </a:r>
          </a:p>
          <a:p>
            <a:pPr>
              <a:lnSpc>
                <a:spcPct val="80000"/>
              </a:lnSpc>
              <a:defRPr/>
            </a:pPr>
            <a:r>
              <a:rPr lang="en-US" altLang="en-US" sz="2667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MS PGothic" panose="020B0600070205080204" pitchFamily="34" charset="-128"/>
              </a:rPr>
              <a:t>	     RAN3 Chairman</a:t>
            </a:r>
            <a:endParaRPr lang="en-US" altLang="en-US" sz="2667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MS PGothic" panose="020B0600070205080204" pitchFamily="34" charset="-128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400" dirty="0">
              <a:ea typeface="MS PGothic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15687795"/>
      </p:ext>
    </p:extLst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EBFB9E4A-5D98-4448-9643-4E9F3503FF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04901" y="228600"/>
            <a:ext cx="10316633" cy="1143000"/>
          </a:xfrm>
        </p:spPr>
        <p:txBody>
          <a:bodyPr/>
          <a:lstStyle/>
          <a:p>
            <a:pPr>
              <a:defRPr/>
            </a:pPr>
            <a:r>
              <a:rPr lang="en-GB" altLang="en-US" sz="4800" b="1" i="1" kern="12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Introduction</a:t>
            </a:r>
          </a:p>
        </p:txBody>
      </p:sp>
      <p:sp>
        <p:nvSpPr>
          <p:cNvPr id="13315" name="Content Placeholder 2">
            <a:extLst>
              <a:ext uri="{FF2B5EF4-FFF2-40B4-BE49-F238E27FC236}">
                <a16:creationId xmlns:a16="http://schemas.microsoft.com/office/drawing/2014/main" id="{EA8B0729-5551-4D6D-A9D0-415D3EEFFC4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700" y="1327601"/>
            <a:ext cx="11184467" cy="4692649"/>
          </a:xfrm>
        </p:spPr>
        <p:txBody>
          <a:bodyPr/>
          <a:lstStyle/>
          <a:p>
            <a:pPr>
              <a:defRPr/>
            </a:pPr>
            <a:r>
              <a:rPr lang="en-US" altLang="en-US" sz="3200" dirty="0"/>
              <a:t>These slides present an initial draft for a Release 17 work package for RAN1, RAN2 and RAN3</a:t>
            </a:r>
          </a:p>
          <a:p>
            <a:pPr lvl="1">
              <a:defRPr/>
            </a:pPr>
            <a:r>
              <a:rPr lang="en-US" altLang="en-US" sz="2667" dirty="0"/>
              <a:t>RAN4 plans are to be addressed and finalized at RAN#87 in March/2020</a:t>
            </a:r>
          </a:p>
          <a:p>
            <a:pPr>
              <a:defRPr/>
            </a:pPr>
            <a:r>
              <a:rPr lang="en-US" altLang="en-US" sz="3200" dirty="0"/>
              <a:t>This proposal is based on all the moderator summaries and company inputs </a:t>
            </a:r>
            <a:r>
              <a:rPr lang="en-US" altLang="en-US" sz="3200" b="1" dirty="0">
                <a:solidFill>
                  <a:srgbClr val="FF0000"/>
                </a:solidFill>
              </a:rPr>
              <a:t>streamlined through the chairmen’s view on what is feasible</a:t>
            </a:r>
          </a:p>
          <a:p>
            <a:pPr>
              <a:defRPr/>
            </a:pPr>
            <a:r>
              <a:rPr lang="en-US" altLang="en-US" sz="3200" dirty="0"/>
              <a:t>The goal is to endorse an overall Rel-17 package by Tuesday evening at RAN#86</a:t>
            </a:r>
          </a:p>
          <a:p>
            <a:pPr lvl="1">
              <a:defRPr/>
            </a:pPr>
            <a:r>
              <a:rPr lang="en-US" altLang="en-US" sz="2667" dirty="0"/>
              <a:t>Detailed SID/WID sheets of the items within the endorsed package will then be worked out and approved by the conclusion of RAN#86  </a:t>
            </a:r>
            <a:r>
              <a:rPr lang="en-US" altLang="en-US" sz="2134" dirty="0"/>
              <a:t> </a:t>
            </a:r>
            <a:endParaRPr lang="en-US" altLang="en-US" sz="1601" dirty="0"/>
          </a:p>
          <a:p>
            <a:pPr>
              <a:defRPr/>
            </a:pPr>
            <a:endParaRPr lang="en-US" altLang="en-US" sz="2667" dirty="0"/>
          </a:p>
          <a:p>
            <a:pPr marL="609585" lvl="1" indent="0">
              <a:buNone/>
              <a:defRPr/>
            </a:pPr>
            <a:br>
              <a:rPr lang="en-US" altLang="en-US" sz="2400" dirty="0"/>
            </a:br>
            <a:endParaRPr lang="en-US" altLang="en-US" sz="2400" i="1" dirty="0"/>
          </a:p>
        </p:txBody>
      </p:sp>
    </p:spTree>
    <p:extLst>
      <p:ext uri="{BB962C8B-B14F-4D97-AF65-F5344CB8AC3E}">
        <p14:creationId xmlns:p14="http://schemas.microsoft.com/office/powerpoint/2010/main" val="2950326226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2">
            <a:extLst>
              <a:ext uri="{FF2B5EF4-FFF2-40B4-BE49-F238E27FC236}">
                <a16:creationId xmlns:a16="http://schemas.microsoft.com/office/drawing/2014/main" id="{DEA01C1D-767D-46E0-8525-7116463667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9756" y="106822"/>
            <a:ext cx="9112251" cy="1143000"/>
          </a:xfrm>
        </p:spPr>
        <p:txBody>
          <a:bodyPr/>
          <a:lstStyle/>
          <a:p>
            <a:r>
              <a:rPr lang="en-US" altLang="fi-FI" sz="4000" b="1" i="1" kern="12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Overall timeline</a:t>
            </a:r>
          </a:p>
        </p:txBody>
      </p:sp>
      <p:sp>
        <p:nvSpPr>
          <p:cNvPr id="68" name="Rectangle 67">
            <a:extLst>
              <a:ext uri="{FF2B5EF4-FFF2-40B4-BE49-F238E27FC236}">
                <a16:creationId xmlns:a16="http://schemas.microsoft.com/office/drawing/2014/main" id="{2CE9EBD0-B7FF-4849-9E25-DD5599BCA606}"/>
              </a:ext>
            </a:extLst>
          </p:cNvPr>
          <p:cNvSpPr/>
          <p:nvPr/>
        </p:nvSpPr>
        <p:spPr>
          <a:xfrm>
            <a:off x="2543176" y="1996822"/>
            <a:ext cx="1046163" cy="608013"/>
          </a:xfrm>
          <a:prstGeom prst="rect">
            <a:avLst/>
          </a:prstGeom>
          <a:solidFill>
            <a:srgbClr val="98A2AE"/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77">
              <a:defRPr/>
            </a:pPr>
            <a:r>
              <a:rPr lang="en-GB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Q2</a:t>
            </a:r>
          </a:p>
        </p:txBody>
      </p:sp>
      <p:sp>
        <p:nvSpPr>
          <p:cNvPr id="69" name="Rectangle 68">
            <a:extLst>
              <a:ext uri="{FF2B5EF4-FFF2-40B4-BE49-F238E27FC236}">
                <a16:creationId xmlns:a16="http://schemas.microsoft.com/office/drawing/2014/main" id="{F35D28EA-AE44-4F85-8DBB-8497C4B5E3CE}"/>
              </a:ext>
            </a:extLst>
          </p:cNvPr>
          <p:cNvSpPr/>
          <p:nvPr/>
        </p:nvSpPr>
        <p:spPr>
          <a:xfrm>
            <a:off x="3648076" y="1996822"/>
            <a:ext cx="1046163" cy="608013"/>
          </a:xfrm>
          <a:prstGeom prst="rect">
            <a:avLst/>
          </a:prstGeom>
          <a:solidFill>
            <a:srgbClr val="98A2AE"/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77">
              <a:defRPr/>
            </a:pPr>
            <a:r>
              <a:rPr lang="en-GB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Q3</a:t>
            </a:r>
          </a:p>
        </p:txBody>
      </p:sp>
      <p:sp>
        <p:nvSpPr>
          <p:cNvPr id="70" name="Rectangle 69">
            <a:extLst>
              <a:ext uri="{FF2B5EF4-FFF2-40B4-BE49-F238E27FC236}">
                <a16:creationId xmlns:a16="http://schemas.microsoft.com/office/drawing/2014/main" id="{5A405768-736A-4B45-A213-43A499AF5A65}"/>
              </a:ext>
            </a:extLst>
          </p:cNvPr>
          <p:cNvSpPr/>
          <p:nvPr/>
        </p:nvSpPr>
        <p:spPr>
          <a:xfrm>
            <a:off x="4754563" y="1987296"/>
            <a:ext cx="1046163" cy="608013"/>
          </a:xfrm>
          <a:prstGeom prst="rect">
            <a:avLst/>
          </a:prstGeom>
          <a:solidFill>
            <a:srgbClr val="98A2AE"/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77">
              <a:defRPr/>
            </a:pPr>
            <a:r>
              <a:rPr lang="en-GB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Q4</a:t>
            </a:r>
          </a:p>
        </p:txBody>
      </p:sp>
      <p:sp>
        <p:nvSpPr>
          <p:cNvPr id="71" name="Rectangle 70">
            <a:extLst>
              <a:ext uri="{FF2B5EF4-FFF2-40B4-BE49-F238E27FC236}">
                <a16:creationId xmlns:a16="http://schemas.microsoft.com/office/drawing/2014/main" id="{06186567-82FF-4834-8195-2092453C4CFB}"/>
              </a:ext>
            </a:extLst>
          </p:cNvPr>
          <p:cNvSpPr/>
          <p:nvPr/>
        </p:nvSpPr>
        <p:spPr>
          <a:xfrm>
            <a:off x="5861050" y="1323722"/>
            <a:ext cx="4364039" cy="606425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77">
              <a:defRPr/>
            </a:pPr>
            <a:r>
              <a:rPr lang="en-GB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2021</a:t>
            </a:r>
          </a:p>
        </p:txBody>
      </p:sp>
      <p:sp>
        <p:nvSpPr>
          <p:cNvPr id="72" name="Rectangle 71">
            <a:extLst>
              <a:ext uri="{FF2B5EF4-FFF2-40B4-BE49-F238E27FC236}">
                <a16:creationId xmlns:a16="http://schemas.microsoft.com/office/drawing/2014/main" id="{94518856-9985-4ADB-82C7-B0CAEB345B2F}"/>
              </a:ext>
            </a:extLst>
          </p:cNvPr>
          <p:cNvSpPr/>
          <p:nvPr/>
        </p:nvSpPr>
        <p:spPr>
          <a:xfrm>
            <a:off x="6967537" y="1996822"/>
            <a:ext cx="1046163" cy="608013"/>
          </a:xfrm>
          <a:prstGeom prst="rect">
            <a:avLst/>
          </a:prstGeom>
          <a:solidFill>
            <a:srgbClr val="4D5766"/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77">
              <a:defRPr/>
            </a:pPr>
            <a:r>
              <a:rPr lang="en-GB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Q2</a:t>
            </a:r>
          </a:p>
        </p:txBody>
      </p:sp>
      <p:sp>
        <p:nvSpPr>
          <p:cNvPr id="73" name="Rectangle 72">
            <a:extLst>
              <a:ext uri="{FF2B5EF4-FFF2-40B4-BE49-F238E27FC236}">
                <a16:creationId xmlns:a16="http://schemas.microsoft.com/office/drawing/2014/main" id="{A67DF021-2824-4B1F-A6FD-AA0C2FB4FA4C}"/>
              </a:ext>
            </a:extLst>
          </p:cNvPr>
          <p:cNvSpPr/>
          <p:nvPr/>
        </p:nvSpPr>
        <p:spPr>
          <a:xfrm>
            <a:off x="8072437" y="1996822"/>
            <a:ext cx="1046163" cy="608013"/>
          </a:xfrm>
          <a:prstGeom prst="rect">
            <a:avLst/>
          </a:prstGeom>
          <a:solidFill>
            <a:srgbClr val="4D5766"/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77">
              <a:defRPr/>
            </a:pPr>
            <a:r>
              <a:rPr lang="en-GB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Q3</a:t>
            </a:r>
          </a:p>
        </p:txBody>
      </p:sp>
      <p:sp>
        <p:nvSpPr>
          <p:cNvPr id="74" name="Rectangle 73">
            <a:extLst>
              <a:ext uri="{FF2B5EF4-FFF2-40B4-BE49-F238E27FC236}">
                <a16:creationId xmlns:a16="http://schemas.microsoft.com/office/drawing/2014/main" id="{079E67CF-49D6-4F8D-B51A-1590172B3F6F}"/>
              </a:ext>
            </a:extLst>
          </p:cNvPr>
          <p:cNvSpPr/>
          <p:nvPr/>
        </p:nvSpPr>
        <p:spPr>
          <a:xfrm>
            <a:off x="9178925" y="1987296"/>
            <a:ext cx="1046163" cy="608013"/>
          </a:xfrm>
          <a:prstGeom prst="rect">
            <a:avLst/>
          </a:prstGeom>
          <a:solidFill>
            <a:srgbClr val="4D5766"/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77">
              <a:defRPr/>
            </a:pPr>
            <a:r>
              <a:rPr lang="en-GB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Q4</a:t>
            </a:r>
          </a:p>
        </p:txBody>
      </p:sp>
      <p:sp>
        <p:nvSpPr>
          <p:cNvPr id="75" name="Rectangle 74">
            <a:extLst>
              <a:ext uri="{FF2B5EF4-FFF2-40B4-BE49-F238E27FC236}">
                <a16:creationId xmlns:a16="http://schemas.microsoft.com/office/drawing/2014/main" id="{B4291660-A41C-4AD6-9F3F-7B95960A11F7}"/>
              </a:ext>
            </a:extLst>
          </p:cNvPr>
          <p:cNvSpPr/>
          <p:nvPr/>
        </p:nvSpPr>
        <p:spPr>
          <a:xfrm>
            <a:off x="5861051" y="1996822"/>
            <a:ext cx="1044575" cy="608013"/>
          </a:xfrm>
          <a:prstGeom prst="rect">
            <a:avLst/>
          </a:prstGeom>
          <a:solidFill>
            <a:srgbClr val="4D5766"/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77">
              <a:defRPr/>
            </a:pPr>
            <a:r>
              <a:rPr lang="en-GB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Q1</a:t>
            </a:r>
          </a:p>
        </p:txBody>
      </p:sp>
      <p:sp>
        <p:nvSpPr>
          <p:cNvPr id="76" name="Rectangle 75">
            <a:extLst>
              <a:ext uri="{FF2B5EF4-FFF2-40B4-BE49-F238E27FC236}">
                <a16:creationId xmlns:a16="http://schemas.microsoft.com/office/drawing/2014/main" id="{27582A52-0F77-4B79-A1F7-8CDA554B8592}"/>
              </a:ext>
            </a:extLst>
          </p:cNvPr>
          <p:cNvSpPr/>
          <p:nvPr/>
        </p:nvSpPr>
        <p:spPr>
          <a:xfrm>
            <a:off x="10285414" y="1314197"/>
            <a:ext cx="1069975" cy="606425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77">
              <a:defRPr/>
            </a:pPr>
            <a:r>
              <a:rPr lang="en-GB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2022</a:t>
            </a:r>
          </a:p>
        </p:txBody>
      </p:sp>
      <p:sp>
        <p:nvSpPr>
          <p:cNvPr id="77" name="Rectangle 76">
            <a:extLst>
              <a:ext uri="{FF2B5EF4-FFF2-40B4-BE49-F238E27FC236}">
                <a16:creationId xmlns:a16="http://schemas.microsoft.com/office/drawing/2014/main" id="{6EA18374-7D7C-42D1-85B3-3ACCDC726AF3}"/>
              </a:ext>
            </a:extLst>
          </p:cNvPr>
          <p:cNvSpPr/>
          <p:nvPr/>
        </p:nvSpPr>
        <p:spPr>
          <a:xfrm>
            <a:off x="10285414" y="1996822"/>
            <a:ext cx="1044575" cy="608013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77">
              <a:defRPr/>
            </a:pPr>
            <a:r>
              <a:rPr lang="en-GB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Q1</a:t>
            </a:r>
          </a:p>
        </p:txBody>
      </p:sp>
      <p:sp>
        <p:nvSpPr>
          <p:cNvPr id="83" name="Rectangle 82">
            <a:extLst>
              <a:ext uri="{FF2B5EF4-FFF2-40B4-BE49-F238E27FC236}">
                <a16:creationId xmlns:a16="http://schemas.microsoft.com/office/drawing/2014/main" id="{DAF1B812-FA04-4010-A5BA-3BD00C631A66}"/>
              </a:ext>
            </a:extLst>
          </p:cNvPr>
          <p:cNvSpPr/>
          <p:nvPr/>
        </p:nvSpPr>
        <p:spPr>
          <a:xfrm>
            <a:off x="1465264" y="1309436"/>
            <a:ext cx="4364037" cy="606425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77">
              <a:defRPr/>
            </a:pPr>
            <a:r>
              <a:rPr lang="en-GB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2020</a:t>
            </a:r>
          </a:p>
        </p:txBody>
      </p:sp>
      <p:sp>
        <p:nvSpPr>
          <p:cNvPr id="84" name="Rectangle 83">
            <a:extLst>
              <a:ext uri="{FF2B5EF4-FFF2-40B4-BE49-F238E27FC236}">
                <a16:creationId xmlns:a16="http://schemas.microsoft.com/office/drawing/2014/main" id="{C23F4168-B012-47B1-89DB-0CABE663F4B1}"/>
              </a:ext>
            </a:extLst>
          </p:cNvPr>
          <p:cNvSpPr/>
          <p:nvPr/>
        </p:nvSpPr>
        <p:spPr>
          <a:xfrm>
            <a:off x="1470025" y="1996822"/>
            <a:ext cx="1046163" cy="608013"/>
          </a:xfrm>
          <a:prstGeom prst="rect">
            <a:avLst/>
          </a:prstGeom>
          <a:solidFill>
            <a:srgbClr val="98A2AE"/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77">
              <a:defRPr/>
            </a:pPr>
            <a:r>
              <a:rPr lang="en-GB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Q1</a:t>
            </a: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093C93FE-0895-47D0-862E-63CBB3B0FD9C}"/>
              </a:ext>
            </a:extLst>
          </p:cNvPr>
          <p:cNvGrpSpPr/>
          <p:nvPr/>
        </p:nvGrpSpPr>
        <p:grpSpPr>
          <a:xfrm>
            <a:off x="1438275" y="1944434"/>
            <a:ext cx="9917113" cy="4387785"/>
            <a:chOff x="1438275" y="2081595"/>
            <a:chExt cx="9917113" cy="4013200"/>
          </a:xfrm>
        </p:grpSpPr>
        <p:cxnSp>
          <p:nvCxnSpPr>
            <p:cNvPr id="44" name="Straight Connector 4">
              <a:extLst>
                <a:ext uri="{FF2B5EF4-FFF2-40B4-BE49-F238E27FC236}">
                  <a16:creationId xmlns:a16="http://schemas.microsoft.com/office/drawing/2014/main" id="{E12E65B7-C1ED-470E-B2D5-4B08E6956F19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3613151" y="2091120"/>
              <a:ext cx="0" cy="4003675"/>
            </a:xfrm>
            <a:prstGeom prst="line">
              <a:avLst/>
            </a:prstGeom>
            <a:noFill/>
            <a:ln w="3175" algn="ctr">
              <a:solidFill>
                <a:srgbClr val="98A2A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45" name="Straight Connector 5">
              <a:extLst>
                <a:ext uri="{FF2B5EF4-FFF2-40B4-BE49-F238E27FC236}">
                  <a16:creationId xmlns:a16="http://schemas.microsoft.com/office/drawing/2014/main" id="{B4A3C82C-8DE8-47D2-9060-C5A5AFA753CB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2506663" y="2091120"/>
              <a:ext cx="0" cy="4003675"/>
            </a:xfrm>
            <a:prstGeom prst="line">
              <a:avLst/>
            </a:prstGeom>
            <a:noFill/>
            <a:ln w="3175" algn="ctr">
              <a:solidFill>
                <a:srgbClr val="98A2A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54" name="Straight Connector 6">
              <a:extLst>
                <a:ext uri="{FF2B5EF4-FFF2-40B4-BE49-F238E27FC236}">
                  <a16:creationId xmlns:a16="http://schemas.microsoft.com/office/drawing/2014/main" id="{E6DD74AD-BDF4-49EC-A5E3-ECEC5DB55BBB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4722813" y="2091120"/>
              <a:ext cx="0" cy="4003675"/>
            </a:xfrm>
            <a:prstGeom prst="line">
              <a:avLst/>
            </a:prstGeom>
            <a:noFill/>
            <a:ln w="3175" algn="ctr">
              <a:solidFill>
                <a:srgbClr val="98A2A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55" name="Straight Connector 7">
              <a:extLst>
                <a:ext uri="{FF2B5EF4-FFF2-40B4-BE49-F238E27FC236}">
                  <a16:creationId xmlns:a16="http://schemas.microsoft.com/office/drawing/2014/main" id="{B59E6B00-E41A-483F-A870-FD6053B76201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5829300" y="2091120"/>
              <a:ext cx="0" cy="4003675"/>
            </a:xfrm>
            <a:prstGeom prst="line">
              <a:avLst/>
            </a:prstGeom>
            <a:noFill/>
            <a:ln w="19050" algn="ctr">
              <a:solidFill>
                <a:srgbClr val="98A2A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56" name="Straight Connector 8">
              <a:extLst>
                <a:ext uri="{FF2B5EF4-FFF2-40B4-BE49-F238E27FC236}">
                  <a16:creationId xmlns:a16="http://schemas.microsoft.com/office/drawing/2014/main" id="{128AC3CE-3DBB-49E9-A34B-6EAA581F1E77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8039100" y="2091120"/>
              <a:ext cx="0" cy="4003675"/>
            </a:xfrm>
            <a:prstGeom prst="line">
              <a:avLst/>
            </a:prstGeom>
            <a:noFill/>
            <a:ln w="3175" algn="ctr">
              <a:solidFill>
                <a:srgbClr val="98A2A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64" name="Straight Connector 9">
              <a:extLst>
                <a:ext uri="{FF2B5EF4-FFF2-40B4-BE49-F238E27FC236}">
                  <a16:creationId xmlns:a16="http://schemas.microsoft.com/office/drawing/2014/main" id="{725D7418-A37C-4689-94D5-302CC0CEA340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6934200" y="2091120"/>
              <a:ext cx="0" cy="4003675"/>
            </a:xfrm>
            <a:prstGeom prst="line">
              <a:avLst/>
            </a:prstGeom>
            <a:noFill/>
            <a:ln w="3175" algn="ctr">
              <a:solidFill>
                <a:srgbClr val="98A2A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65" name="Straight Connector 10">
              <a:extLst>
                <a:ext uri="{FF2B5EF4-FFF2-40B4-BE49-F238E27FC236}">
                  <a16:creationId xmlns:a16="http://schemas.microsoft.com/office/drawing/2014/main" id="{07D71A64-ABE0-4FC5-A04E-89D15972D483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9148763" y="2091120"/>
              <a:ext cx="0" cy="4003675"/>
            </a:xfrm>
            <a:prstGeom prst="line">
              <a:avLst/>
            </a:prstGeom>
            <a:noFill/>
            <a:ln w="3175" algn="ctr">
              <a:solidFill>
                <a:srgbClr val="98A2A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66" name="Straight Connector 11">
              <a:extLst>
                <a:ext uri="{FF2B5EF4-FFF2-40B4-BE49-F238E27FC236}">
                  <a16:creationId xmlns:a16="http://schemas.microsoft.com/office/drawing/2014/main" id="{88F5B97B-793C-4D9A-9390-D7E83B0971CB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10252075" y="2091120"/>
              <a:ext cx="0" cy="4003675"/>
            </a:xfrm>
            <a:prstGeom prst="line">
              <a:avLst/>
            </a:prstGeom>
            <a:noFill/>
            <a:ln w="19050" algn="ctr">
              <a:solidFill>
                <a:srgbClr val="98A2A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67" name="Straight Connector 12">
              <a:extLst>
                <a:ext uri="{FF2B5EF4-FFF2-40B4-BE49-F238E27FC236}">
                  <a16:creationId xmlns:a16="http://schemas.microsoft.com/office/drawing/2014/main" id="{ECA66467-340E-42BF-AAD8-4D2CC28FEBE1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11355388" y="2091120"/>
              <a:ext cx="0" cy="4003675"/>
            </a:xfrm>
            <a:prstGeom prst="line">
              <a:avLst/>
            </a:prstGeom>
            <a:noFill/>
            <a:ln w="3175" algn="ctr">
              <a:solidFill>
                <a:srgbClr val="98A2A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85" name="Straight Connector 12">
              <a:extLst>
                <a:ext uri="{FF2B5EF4-FFF2-40B4-BE49-F238E27FC236}">
                  <a16:creationId xmlns:a16="http://schemas.microsoft.com/office/drawing/2014/main" id="{0264C718-6D45-485F-85E3-5F3D41510CB3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1438275" y="2081595"/>
              <a:ext cx="0" cy="4003675"/>
            </a:xfrm>
            <a:prstGeom prst="line">
              <a:avLst/>
            </a:prstGeom>
            <a:noFill/>
            <a:ln w="3175" algn="ctr">
              <a:solidFill>
                <a:srgbClr val="98A2A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86" name="Rectangle 85">
            <a:extLst>
              <a:ext uri="{FF2B5EF4-FFF2-40B4-BE49-F238E27FC236}">
                <a16:creationId xmlns:a16="http://schemas.microsoft.com/office/drawing/2014/main" id="{BF9594DC-B70F-4540-A532-F04F67753C38}"/>
              </a:ext>
            </a:extLst>
          </p:cNvPr>
          <p:cNvSpPr/>
          <p:nvPr/>
        </p:nvSpPr>
        <p:spPr>
          <a:xfrm>
            <a:off x="368302" y="1304673"/>
            <a:ext cx="1069975" cy="606425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77">
              <a:defRPr/>
            </a:pPr>
            <a:r>
              <a:rPr lang="en-GB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2019</a:t>
            </a:r>
          </a:p>
        </p:txBody>
      </p:sp>
      <p:sp>
        <p:nvSpPr>
          <p:cNvPr id="87" name="Rectangle 86">
            <a:extLst>
              <a:ext uri="{FF2B5EF4-FFF2-40B4-BE49-F238E27FC236}">
                <a16:creationId xmlns:a16="http://schemas.microsoft.com/office/drawing/2014/main" id="{C2903379-EF9A-45E5-A1E1-727BAFEDE6DF}"/>
              </a:ext>
            </a:extLst>
          </p:cNvPr>
          <p:cNvSpPr/>
          <p:nvPr/>
        </p:nvSpPr>
        <p:spPr>
          <a:xfrm>
            <a:off x="368302" y="1987296"/>
            <a:ext cx="1044575" cy="608013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77">
              <a:defRPr/>
            </a:pPr>
            <a:r>
              <a:rPr lang="en-GB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Q4</a:t>
            </a:r>
          </a:p>
        </p:txBody>
      </p:sp>
      <p:sp>
        <p:nvSpPr>
          <p:cNvPr id="37" name="Rectangle: Rounded Corners 36">
            <a:extLst>
              <a:ext uri="{FF2B5EF4-FFF2-40B4-BE49-F238E27FC236}">
                <a16:creationId xmlns:a16="http://schemas.microsoft.com/office/drawing/2014/main" id="{28FF22B6-0B5B-4167-8EE4-440B89DFC0D4}"/>
              </a:ext>
            </a:extLst>
          </p:cNvPr>
          <p:cNvSpPr/>
          <p:nvPr/>
        </p:nvSpPr>
        <p:spPr>
          <a:xfrm>
            <a:off x="968377" y="2700858"/>
            <a:ext cx="895348" cy="498475"/>
          </a:xfrm>
          <a:prstGeom prst="roundRect">
            <a:avLst/>
          </a:prstGeom>
          <a:solidFill>
            <a:srgbClr val="1E9657"/>
          </a:solidFill>
          <a:ln w="3175" cap="flat" cmpd="sng" algn="ctr">
            <a:noFill/>
            <a:prstDash val="solid"/>
          </a:ln>
          <a:effectLst/>
        </p:spPr>
        <p:txBody>
          <a:bodyPr lIns="54000" tIns="54000" rIns="54000" bIns="54000"/>
          <a:lstStyle/>
          <a:p>
            <a:pPr algn="ctr" defTabSz="685766">
              <a:defRPr/>
            </a:pPr>
            <a:r>
              <a:rPr lang="en-US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Rel-16 </a:t>
            </a:r>
            <a:br>
              <a:rPr lang="en-US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</a:br>
            <a:r>
              <a:rPr lang="en-US" sz="1000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RAN1</a:t>
            </a:r>
            <a:r>
              <a:rPr lang="en-US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 freeze</a:t>
            </a:r>
          </a:p>
        </p:txBody>
      </p:sp>
      <p:sp>
        <p:nvSpPr>
          <p:cNvPr id="38" name="Rectangle: Rounded Corners 37">
            <a:extLst>
              <a:ext uri="{FF2B5EF4-FFF2-40B4-BE49-F238E27FC236}">
                <a16:creationId xmlns:a16="http://schemas.microsoft.com/office/drawing/2014/main" id="{550245C8-53F5-4987-B39F-3EED8A59EC90}"/>
              </a:ext>
            </a:extLst>
          </p:cNvPr>
          <p:cNvSpPr/>
          <p:nvPr/>
        </p:nvSpPr>
        <p:spPr>
          <a:xfrm>
            <a:off x="2004068" y="2835975"/>
            <a:ext cx="924871" cy="606425"/>
          </a:xfrm>
          <a:prstGeom prst="roundRect">
            <a:avLst/>
          </a:prstGeom>
          <a:solidFill>
            <a:srgbClr val="1E9657"/>
          </a:solidFill>
          <a:ln w="3175" cap="flat" cmpd="sng" algn="ctr">
            <a:noFill/>
            <a:prstDash val="solid"/>
          </a:ln>
          <a:effectLst/>
        </p:spPr>
        <p:txBody>
          <a:bodyPr lIns="54000" tIns="54000" rIns="54000" bIns="54000"/>
          <a:lstStyle/>
          <a:p>
            <a:pPr algn="ctr" defTabSz="685766">
              <a:defRPr/>
            </a:pP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Rel-16 stage-3  freeze </a:t>
            </a:r>
            <a:br>
              <a:rPr lang="en-US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</a:br>
            <a:endParaRPr lang="en-US" sz="1000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39" name="Rectangle: Rounded Corners 38">
            <a:extLst>
              <a:ext uri="{FF2B5EF4-FFF2-40B4-BE49-F238E27FC236}">
                <a16:creationId xmlns:a16="http://schemas.microsoft.com/office/drawing/2014/main" id="{F6F4A1D7-D3B2-4CD8-86AA-A2B717F5CD9D}"/>
              </a:ext>
            </a:extLst>
          </p:cNvPr>
          <p:cNvSpPr/>
          <p:nvPr/>
        </p:nvSpPr>
        <p:spPr>
          <a:xfrm>
            <a:off x="3105073" y="3067260"/>
            <a:ext cx="1001149" cy="449160"/>
          </a:xfrm>
          <a:prstGeom prst="roundRect">
            <a:avLst/>
          </a:prstGeom>
          <a:solidFill>
            <a:srgbClr val="1E9657"/>
          </a:solidFill>
          <a:ln w="3175" cap="flat" cmpd="sng" algn="ctr">
            <a:noFill/>
            <a:prstDash val="solid"/>
          </a:ln>
          <a:effectLst/>
        </p:spPr>
        <p:txBody>
          <a:bodyPr lIns="54000" tIns="54000" rIns="54000" bIns="54000"/>
          <a:lstStyle/>
          <a:p>
            <a:pPr algn="ctr" defTabSz="685766">
              <a:defRPr/>
            </a:pP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Rel-16 ASN.1   freeze </a:t>
            </a:r>
            <a:br>
              <a:rPr lang="en-US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</a:br>
            <a:endParaRPr lang="en-US" sz="1000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40" name="Rectangle: Rounded Corners 39">
            <a:extLst>
              <a:ext uri="{FF2B5EF4-FFF2-40B4-BE49-F238E27FC236}">
                <a16:creationId xmlns:a16="http://schemas.microsoft.com/office/drawing/2014/main" id="{3678A936-C898-4A5B-8315-11A8185648A3}"/>
              </a:ext>
            </a:extLst>
          </p:cNvPr>
          <p:cNvSpPr/>
          <p:nvPr/>
        </p:nvSpPr>
        <p:spPr>
          <a:xfrm>
            <a:off x="4222238" y="3116327"/>
            <a:ext cx="1001149" cy="606425"/>
          </a:xfrm>
          <a:prstGeom prst="roundRect">
            <a:avLst/>
          </a:prstGeom>
          <a:solidFill>
            <a:srgbClr val="1E9657"/>
          </a:solidFill>
          <a:ln w="3175" cap="flat" cmpd="sng" algn="ctr">
            <a:noFill/>
            <a:prstDash val="solid"/>
          </a:ln>
          <a:effectLst/>
        </p:spPr>
        <p:txBody>
          <a:bodyPr lIns="54000" tIns="54000" rIns="54000" bIns="54000"/>
          <a:lstStyle/>
          <a:p>
            <a:pPr algn="ctr" defTabSz="685766">
              <a:defRPr/>
            </a:pPr>
            <a:r>
              <a:rPr lang="en-US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Rel-16 RAN4 </a:t>
            </a:r>
          </a:p>
          <a:p>
            <a:pPr algn="ctr" defTabSz="685766">
              <a:defRPr/>
            </a:pPr>
            <a:r>
              <a:rPr lang="en-US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performance completion  </a:t>
            </a:r>
            <a:br>
              <a:rPr lang="en-US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</a:br>
            <a:endParaRPr lang="en-US" sz="1000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41" name="Rectangle: Rounded Corners 40">
            <a:extLst>
              <a:ext uri="{FF2B5EF4-FFF2-40B4-BE49-F238E27FC236}">
                <a16:creationId xmlns:a16="http://schemas.microsoft.com/office/drawing/2014/main" id="{EB240E0A-D41F-4767-A982-C59EE5528D8C}"/>
              </a:ext>
            </a:extLst>
          </p:cNvPr>
          <p:cNvSpPr/>
          <p:nvPr/>
        </p:nvSpPr>
        <p:spPr>
          <a:xfrm>
            <a:off x="819803" y="3953444"/>
            <a:ext cx="1199513" cy="606425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54000" tIns="54000" rIns="54000" bIns="54000"/>
          <a:lstStyle/>
          <a:p>
            <a:pPr algn="ctr" defTabSz="685766">
              <a:defRPr/>
            </a:pPr>
            <a:r>
              <a:rPr lang="en-US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Rel-17 </a:t>
            </a:r>
            <a:br>
              <a:rPr lang="en-US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</a:br>
            <a:r>
              <a:rPr lang="en-US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RAN1,2,3 package approval</a:t>
            </a:r>
          </a:p>
        </p:txBody>
      </p:sp>
      <p:sp>
        <p:nvSpPr>
          <p:cNvPr id="42" name="Rectangle: Rounded Corners 41">
            <a:extLst>
              <a:ext uri="{FF2B5EF4-FFF2-40B4-BE49-F238E27FC236}">
                <a16:creationId xmlns:a16="http://schemas.microsoft.com/office/drawing/2014/main" id="{69752A8C-B21E-45F6-8327-9C5671FA8574}"/>
              </a:ext>
            </a:extLst>
          </p:cNvPr>
          <p:cNvSpPr/>
          <p:nvPr/>
        </p:nvSpPr>
        <p:spPr>
          <a:xfrm>
            <a:off x="2040195" y="4113083"/>
            <a:ext cx="990088" cy="606425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54000" tIns="54000" rIns="54000" bIns="54000"/>
          <a:lstStyle/>
          <a:p>
            <a:pPr algn="ctr" defTabSz="685766">
              <a:defRPr/>
            </a:pPr>
            <a:r>
              <a:rPr lang="en-US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Rel-17 </a:t>
            </a:r>
            <a:br>
              <a:rPr lang="en-US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</a:br>
            <a:r>
              <a:rPr lang="en-US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RAN4 package approval</a:t>
            </a:r>
          </a:p>
        </p:txBody>
      </p:sp>
      <p:sp>
        <p:nvSpPr>
          <p:cNvPr id="46" name="Rectangle: Rounded Corners 45">
            <a:extLst>
              <a:ext uri="{FF2B5EF4-FFF2-40B4-BE49-F238E27FC236}">
                <a16:creationId xmlns:a16="http://schemas.microsoft.com/office/drawing/2014/main" id="{571B5E06-614E-45DB-879F-695E13C9AC23}"/>
              </a:ext>
            </a:extLst>
          </p:cNvPr>
          <p:cNvSpPr/>
          <p:nvPr/>
        </p:nvSpPr>
        <p:spPr>
          <a:xfrm>
            <a:off x="6468429" y="4441350"/>
            <a:ext cx="922018" cy="483927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54000" tIns="54000" rIns="54000" bIns="54000"/>
          <a:lstStyle/>
          <a:p>
            <a:pPr algn="ctr" defTabSz="685766">
              <a:defRPr/>
            </a:pPr>
            <a:r>
              <a:rPr lang="en-US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Rel-17 </a:t>
            </a:r>
            <a:br>
              <a:rPr lang="en-US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</a:br>
            <a:r>
              <a:rPr lang="en-US" sz="1000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RAN1</a:t>
            </a:r>
            <a:r>
              <a:rPr lang="en-US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 freeze</a:t>
            </a:r>
          </a:p>
        </p:txBody>
      </p:sp>
      <p:sp>
        <p:nvSpPr>
          <p:cNvPr id="47" name="Rectangle: Rounded Corners 46">
            <a:extLst>
              <a:ext uri="{FF2B5EF4-FFF2-40B4-BE49-F238E27FC236}">
                <a16:creationId xmlns:a16="http://schemas.microsoft.com/office/drawing/2014/main" id="{10985D4F-B544-4046-B080-EA7101F932EF}"/>
              </a:ext>
            </a:extLst>
          </p:cNvPr>
          <p:cNvSpPr/>
          <p:nvPr/>
        </p:nvSpPr>
        <p:spPr>
          <a:xfrm>
            <a:off x="7566669" y="4487531"/>
            <a:ext cx="924871" cy="606425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54000" tIns="54000" rIns="54000" bIns="54000"/>
          <a:lstStyle/>
          <a:p>
            <a:pPr algn="ctr" defTabSz="685766">
              <a:defRPr/>
            </a:pP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Rel-17 stage-3  freeze </a:t>
            </a:r>
            <a:br>
              <a:rPr lang="en-US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</a:br>
            <a:endParaRPr lang="en-US" sz="1000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48" name="Rectangle: Rounded Corners 47">
            <a:extLst>
              <a:ext uri="{FF2B5EF4-FFF2-40B4-BE49-F238E27FC236}">
                <a16:creationId xmlns:a16="http://schemas.microsoft.com/office/drawing/2014/main" id="{036CADF2-1296-4751-81E8-541B63F8755A}"/>
              </a:ext>
            </a:extLst>
          </p:cNvPr>
          <p:cNvSpPr/>
          <p:nvPr/>
        </p:nvSpPr>
        <p:spPr>
          <a:xfrm>
            <a:off x="8667762" y="4683314"/>
            <a:ext cx="1001149" cy="449160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54000" tIns="54000" rIns="54000" bIns="54000"/>
          <a:lstStyle/>
          <a:p>
            <a:pPr algn="ctr" defTabSz="685766">
              <a:defRPr/>
            </a:pP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Rel-17 ASN.1   freeze </a:t>
            </a:r>
            <a:br>
              <a:rPr lang="en-US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</a:br>
            <a:endParaRPr lang="en-US" sz="1000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49" name="Rectangle: Rounded Corners 48">
            <a:extLst>
              <a:ext uri="{FF2B5EF4-FFF2-40B4-BE49-F238E27FC236}">
                <a16:creationId xmlns:a16="http://schemas.microsoft.com/office/drawing/2014/main" id="{081071C9-97D6-4EA6-9312-7334CDD81890}"/>
              </a:ext>
            </a:extLst>
          </p:cNvPr>
          <p:cNvSpPr/>
          <p:nvPr/>
        </p:nvSpPr>
        <p:spPr>
          <a:xfrm>
            <a:off x="9751500" y="4800268"/>
            <a:ext cx="1001149" cy="606425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54000" tIns="54000" rIns="54000" bIns="54000"/>
          <a:lstStyle/>
          <a:p>
            <a:pPr algn="ctr" defTabSz="685766">
              <a:defRPr/>
            </a:pPr>
            <a:r>
              <a:rPr lang="en-US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Rel-17 RAN4 </a:t>
            </a:r>
          </a:p>
          <a:p>
            <a:pPr algn="ctr" defTabSz="685766">
              <a:defRPr/>
            </a:pPr>
            <a:r>
              <a:rPr lang="en-US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performance completion  </a:t>
            </a:r>
            <a:br>
              <a:rPr lang="en-US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</a:br>
            <a:endParaRPr lang="en-US" sz="1000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50" name="Rectangle: Rounded Corners 49">
            <a:extLst>
              <a:ext uri="{FF2B5EF4-FFF2-40B4-BE49-F238E27FC236}">
                <a16:creationId xmlns:a16="http://schemas.microsoft.com/office/drawing/2014/main" id="{26E04821-6AD3-4FDC-A5BB-09BAD1E15A1C}"/>
              </a:ext>
            </a:extLst>
          </p:cNvPr>
          <p:cNvSpPr/>
          <p:nvPr/>
        </p:nvSpPr>
        <p:spPr>
          <a:xfrm>
            <a:off x="6387148" y="5603654"/>
            <a:ext cx="1199513" cy="606425"/>
          </a:xfrm>
          <a:prstGeom prst="roundRect">
            <a:avLst/>
          </a:prstGeom>
          <a:solidFill>
            <a:srgbClr val="C800BE"/>
          </a:solidFill>
          <a:ln w="3175" cap="flat" cmpd="sng" algn="ctr">
            <a:noFill/>
            <a:prstDash val="solid"/>
          </a:ln>
          <a:effectLst/>
        </p:spPr>
        <p:txBody>
          <a:bodyPr lIns="54000" tIns="54000" rIns="54000" bIns="54000"/>
          <a:lstStyle/>
          <a:p>
            <a:pPr algn="ctr" defTabSz="685766">
              <a:defRPr/>
            </a:pPr>
            <a:r>
              <a:rPr lang="en-US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Rel-18 </a:t>
            </a:r>
            <a:br>
              <a:rPr lang="en-US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</a:br>
            <a:r>
              <a:rPr lang="en-US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RAN1,2,3 package approval (TBC)</a:t>
            </a:r>
          </a:p>
        </p:txBody>
      </p:sp>
      <p:sp>
        <p:nvSpPr>
          <p:cNvPr id="51" name="Rectangle: Rounded Corners 34">
            <a:extLst>
              <a:ext uri="{FF2B5EF4-FFF2-40B4-BE49-F238E27FC236}">
                <a16:creationId xmlns:a16="http://schemas.microsoft.com/office/drawing/2014/main" id="{FCA98739-E112-4893-A749-554949606908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2789" y="3900443"/>
            <a:ext cx="10176192" cy="1555657"/>
          </a:xfrm>
          <a:prstGeom prst="roundRect">
            <a:avLst>
              <a:gd name="adj" fmla="val 16667"/>
            </a:avLst>
          </a:prstGeom>
          <a:noFill/>
          <a:ln w="19050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000">
              <a:latin typeface="Arial" panose="020B0604020202020204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590F9B7-33FA-438A-B2BB-8B7C282D173F}"/>
              </a:ext>
            </a:extLst>
          </p:cNvPr>
          <p:cNvSpPr txBox="1"/>
          <p:nvPr/>
        </p:nvSpPr>
        <p:spPr>
          <a:xfrm>
            <a:off x="869203" y="5046885"/>
            <a:ext cx="20176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Release 17 timeline</a:t>
            </a:r>
          </a:p>
        </p:txBody>
      </p:sp>
      <p:sp>
        <p:nvSpPr>
          <p:cNvPr id="43" name="Rectangle: Rounded Corners 34">
            <a:extLst>
              <a:ext uri="{FF2B5EF4-FFF2-40B4-BE49-F238E27FC236}">
                <a16:creationId xmlns:a16="http://schemas.microsoft.com/office/drawing/2014/main" id="{00B6B42D-EA81-4033-BC77-57A034C76D0B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2789" y="2651171"/>
            <a:ext cx="4799481" cy="1180133"/>
          </a:xfrm>
          <a:prstGeom prst="roundRect">
            <a:avLst>
              <a:gd name="adj" fmla="val 16667"/>
            </a:avLst>
          </a:prstGeom>
          <a:noFill/>
          <a:ln w="19050" algn="ctr">
            <a:solidFill>
              <a:srgbClr val="1E9657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000">
              <a:latin typeface="Arial" panose="020B0604020202020204" pitchFamily="34" charset="0"/>
            </a:endParaRP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1C3073B0-FC4D-422C-8F88-93FC9590D15B}"/>
              </a:ext>
            </a:extLst>
          </p:cNvPr>
          <p:cNvSpPr txBox="1"/>
          <p:nvPr/>
        </p:nvSpPr>
        <p:spPr>
          <a:xfrm>
            <a:off x="869203" y="3501659"/>
            <a:ext cx="23094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1E9657"/>
                </a:solidFill>
              </a:rPr>
              <a:t>Release 16 completion</a:t>
            </a:r>
          </a:p>
        </p:txBody>
      </p:sp>
      <p:cxnSp>
        <p:nvCxnSpPr>
          <p:cNvPr id="4" name="Connector: Elbow 3">
            <a:extLst>
              <a:ext uri="{FF2B5EF4-FFF2-40B4-BE49-F238E27FC236}">
                <a16:creationId xmlns:a16="http://schemas.microsoft.com/office/drawing/2014/main" id="{FEC90B1D-2E84-4516-81A8-69F9E9E7F5A2}"/>
              </a:ext>
            </a:extLst>
          </p:cNvPr>
          <p:cNvCxnSpPr>
            <a:cxnSpLocks/>
            <a:stCxn id="43" idx="3"/>
            <a:endCxn id="51" idx="3"/>
          </p:cNvCxnSpPr>
          <p:nvPr/>
        </p:nvCxnSpPr>
        <p:spPr bwMode="auto">
          <a:xfrm>
            <a:off x="5512270" y="3241238"/>
            <a:ext cx="5376711" cy="1437034"/>
          </a:xfrm>
          <a:prstGeom prst="bentConnector3">
            <a:avLst>
              <a:gd name="adj1" fmla="val 104252"/>
            </a:avLst>
          </a:prstGeom>
          <a:solidFill>
            <a:schemeClr val="accent1"/>
          </a:solidFill>
          <a:ln w="22225" cap="flat" cmpd="sng" algn="ctr">
            <a:solidFill>
              <a:srgbClr val="FF0000"/>
            </a:solidFill>
            <a:prstDash val="solid"/>
            <a:round/>
            <a:headEnd type="stealth" w="lg" len="lg"/>
            <a:tailEnd type="stealth" w="lg" len="lg"/>
          </a:ln>
          <a:effectLst/>
        </p:spPr>
      </p:cxnSp>
      <p:sp>
        <p:nvSpPr>
          <p:cNvPr id="53" name="TextBox 52">
            <a:extLst>
              <a:ext uri="{FF2B5EF4-FFF2-40B4-BE49-F238E27FC236}">
                <a16:creationId xmlns:a16="http://schemas.microsoft.com/office/drawing/2014/main" id="{3EA486C5-F251-49C5-9FD9-914D6B98EC89}"/>
              </a:ext>
            </a:extLst>
          </p:cNvPr>
          <p:cNvSpPr txBox="1"/>
          <p:nvPr/>
        </p:nvSpPr>
        <p:spPr>
          <a:xfrm>
            <a:off x="7517365" y="2878018"/>
            <a:ext cx="2490810" cy="36933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15-month release length</a:t>
            </a:r>
          </a:p>
        </p:txBody>
      </p:sp>
    </p:spTree>
    <p:extLst>
      <p:ext uri="{BB962C8B-B14F-4D97-AF65-F5344CB8AC3E}">
        <p14:creationId xmlns:p14="http://schemas.microsoft.com/office/powerpoint/2010/main" val="183267923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EBFB9E4A-5D98-4448-9643-4E9F3503FF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04901" y="228600"/>
            <a:ext cx="10316633" cy="1143000"/>
          </a:xfrm>
        </p:spPr>
        <p:txBody>
          <a:bodyPr/>
          <a:lstStyle/>
          <a:p>
            <a:pPr>
              <a:defRPr/>
            </a:pPr>
            <a:r>
              <a:rPr lang="en-GB" altLang="en-US" sz="4800" b="1" i="1" kern="12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Release 17 – timeline aspects</a:t>
            </a:r>
          </a:p>
        </p:txBody>
      </p:sp>
      <p:sp>
        <p:nvSpPr>
          <p:cNvPr id="13315" name="Content Placeholder 2">
            <a:extLst>
              <a:ext uri="{FF2B5EF4-FFF2-40B4-BE49-F238E27FC236}">
                <a16:creationId xmlns:a16="http://schemas.microsoft.com/office/drawing/2014/main" id="{EA8B0729-5551-4D6D-A9D0-415D3EEFFC4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700" y="1552391"/>
            <a:ext cx="11184467" cy="4692649"/>
          </a:xfrm>
        </p:spPr>
        <p:txBody>
          <a:bodyPr/>
          <a:lstStyle/>
          <a:p>
            <a:pPr>
              <a:defRPr/>
            </a:pPr>
            <a:r>
              <a:rPr lang="en-US" altLang="en-US" sz="3200" dirty="0"/>
              <a:t>TSG#84 in June took the assumption of a 15 month-long release for Rel-17</a:t>
            </a:r>
          </a:p>
          <a:p>
            <a:pPr lvl="1">
              <a:defRPr/>
            </a:pPr>
            <a:r>
              <a:rPr lang="en-US" altLang="en-US" sz="2667" dirty="0"/>
              <a:t>15 months between the completion of the same phases in Release-16 and Release-17</a:t>
            </a:r>
          </a:p>
          <a:p>
            <a:pPr>
              <a:defRPr/>
            </a:pPr>
            <a:r>
              <a:rPr lang="en-US" altLang="en-US" sz="3200" dirty="0"/>
              <a:t>Cross-check timeline aspects at TSG#86</a:t>
            </a:r>
          </a:p>
          <a:p>
            <a:pPr>
              <a:defRPr/>
            </a:pPr>
            <a:r>
              <a:rPr lang="en-US" altLang="en-US" sz="3200" dirty="0"/>
              <a:t>Irrespective of the final timeline decision the planning for the Rel-17 RAN package will be undertaken with a TU budget of a 15 month-long release  </a:t>
            </a:r>
            <a:r>
              <a:rPr lang="en-US" altLang="en-US" sz="2667" dirty="0"/>
              <a:t> </a:t>
            </a:r>
            <a:endParaRPr lang="en-US" altLang="en-US" sz="2134" dirty="0"/>
          </a:p>
          <a:p>
            <a:pPr>
              <a:defRPr/>
            </a:pPr>
            <a:endParaRPr lang="en-US" altLang="en-US" sz="2667" dirty="0"/>
          </a:p>
          <a:p>
            <a:pPr marL="609585" lvl="1" indent="0">
              <a:buNone/>
              <a:defRPr/>
            </a:pPr>
            <a:br>
              <a:rPr lang="en-US" altLang="en-US" sz="2400" dirty="0"/>
            </a:br>
            <a:endParaRPr lang="en-US" altLang="en-US" sz="2400" i="1" dirty="0"/>
          </a:p>
        </p:txBody>
      </p:sp>
    </p:spTree>
    <p:extLst>
      <p:ext uri="{BB962C8B-B14F-4D97-AF65-F5344CB8AC3E}">
        <p14:creationId xmlns:p14="http://schemas.microsoft.com/office/powerpoint/2010/main" val="880206464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26231DE9-5FC7-41AA-92B4-FFF7F32AF875}"/>
              </a:ext>
            </a:extLst>
          </p:cNvPr>
          <p:cNvGrpSpPr/>
          <p:nvPr/>
        </p:nvGrpSpPr>
        <p:grpSpPr>
          <a:xfrm>
            <a:off x="1498523" y="879728"/>
            <a:ext cx="5550168" cy="5895976"/>
            <a:chOff x="1468043" y="879728"/>
            <a:chExt cx="5550168" cy="5895976"/>
          </a:xfrm>
        </p:grpSpPr>
        <p:cxnSp>
          <p:nvCxnSpPr>
            <p:cNvPr id="21508" name="Straight Connector 4">
              <a:extLst>
                <a:ext uri="{FF2B5EF4-FFF2-40B4-BE49-F238E27FC236}">
                  <a16:creationId xmlns:a16="http://schemas.microsoft.com/office/drawing/2014/main" id="{96ABE926-CDAF-4DA1-B9A5-07C273E42BCD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3696262" y="879728"/>
              <a:ext cx="0" cy="5895976"/>
            </a:xfrm>
            <a:prstGeom prst="line">
              <a:avLst/>
            </a:prstGeom>
            <a:noFill/>
            <a:ln w="3175" algn="ctr">
              <a:solidFill>
                <a:srgbClr val="98A2A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1510" name="Straight Connector 6">
              <a:extLst>
                <a:ext uri="{FF2B5EF4-FFF2-40B4-BE49-F238E27FC236}">
                  <a16:creationId xmlns:a16="http://schemas.microsoft.com/office/drawing/2014/main" id="{F080480B-062E-4B86-A103-35B7A679B6A8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2592261" y="879728"/>
              <a:ext cx="0" cy="5895976"/>
            </a:xfrm>
            <a:prstGeom prst="line">
              <a:avLst/>
            </a:prstGeom>
            <a:noFill/>
            <a:ln w="3175" algn="ctr">
              <a:solidFill>
                <a:srgbClr val="98A2A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1511" name="Straight Connector 7">
              <a:extLst>
                <a:ext uri="{FF2B5EF4-FFF2-40B4-BE49-F238E27FC236}">
                  <a16:creationId xmlns:a16="http://schemas.microsoft.com/office/drawing/2014/main" id="{CFF1D499-8237-4625-8C92-0AE6BF680EC0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1468043" y="879728"/>
              <a:ext cx="0" cy="5895976"/>
            </a:xfrm>
            <a:prstGeom prst="line">
              <a:avLst/>
            </a:prstGeom>
            <a:noFill/>
            <a:ln w="28575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1513" name="Straight Connector 9">
              <a:extLst>
                <a:ext uri="{FF2B5EF4-FFF2-40B4-BE49-F238E27FC236}">
                  <a16:creationId xmlns:a16="http://schemas.microsoft.com/office/drawing/2014/main" id="{2B625C6B-89D0-4383-B2AD-F88D7B225CC1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4803648" y="879728"/>
              <a:ext cx="0" cy="5895976"/>
            </a:xfrm>
            <a:prstGeom prst="line">
              <a:avLst/>
            </a:prstGeom>
            <a:noFill/>
            <a:ln w="3175" algn="ctr">
              <a:solidFill>
                <a:srgbClr val="98A2A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1514" name="Straight Connector 10">
              <a:extLst>
                <a:ext uri="{FF2B5EF4-FFF2-40B4-BE49-F238E27FC236}">
                  <a16:creationId xmlns:a16="http://schemas.microsoft.com/office/drawing/2014/main" id="{2CFF8DE0-645D-49AD-B953-AC3111005CFF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7018211" y="879728"/>
              <a:ext cx="0" cy="5895976"/>
            </a:xfrm>
            <a:prstGeom prst="line">
              <a:avLst/>
            </a:prstGeom>
            <a:noFill/>
            <a:ln w="3175" algn="ctr">
              <a:solidFill>
                <a:srgbClr val="98A2A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53" name="Straight Connector 7">
              <a:extLst>
                <a:ext uri="{FF2B5EF4-FFF2-40B4-BE49-F238E27FC236}">
                  <a16:creationId xmlns:a16="http://schemas.microsoft.com/office/drawing/2014/main" id="{A1D93AA2-4C4D-475D-B7FF-B0974E413E9E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5913478" y="879728"/>
              <a:ext cx="0" cy="5895976"/>
            </a:xfrm>
            <a:prstGeom prst="line">
              <a:avLst/>
            </a:prstGeom>
            <a:noFill/>
            <a:ln w="28575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44" name="Rectangle 43">
            <a:extLst>
              <a:ext uri="{FF2B5EF4-FFF2-40B4-BE49-F238E27FC236}">
                <a16:creationId xmlns:a16="http://schemas.microsoft.com/office/drawing/2014/main" id="{89BF3C2C-DE30-43A4-9672-BB087808FDDC}"/>
              </a:ext>
            </a:extLst>
          </p:cNvPr>
          <p:cNvSpPr/>
          <p:nvPr/>
        </p:nvSpPr>
        <p:spPr>
          <a:xfrm>
            <a:off x="1548005" y="596267"/>
            <a:ext cx="1046163" cy="358468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54"/>
            <a:r>
              <a:rPr lang="en-GB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2020 Q1</a:t>
            </a:r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F578AB52-3A9B-42C8-AC27-99F1F84A6146}"/>
              </a:ext>
            </a:extLst>
          </p:cNvPr>
          <p:cNvSpPr/>
          <p:nvPr/>
        </p:nvSpPr>
        <p:spPr>
          <a:xfrm>
            <a:off x="2654492" y="596264"/>
            <a:ext cx="1046163" cy="358469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54"/>
            <a:r>
              <a:rPr lang="en-GB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2020 Q2</a:t>
            </a:r>
          </a:p>
        </p:txBody>
      </p:sp>
      <p:sp>
        <p:nvSpPr>
          <p:cNvPr id="54" name="Rectangle 53">
            <a:extLst>
              <a:ext uri="{FF2B5EF4-FFF2-40B4-BE49-F238E27FC236}">
                <a16:creationId xmlns:a16="http://schemas.microsoft.com/office/drawing/2014/main" id="{9E54C7E0-DB7C-49EB-8B86-876A6BB7EA73}"/>
              </a:ext>
            </a:extLst>
          </p:cNvPr>
          <p:cNvSpPr/>
          <p:nvPr/>
        </p:nvSpPr>
        <p:spPr>
          <a:xfrm>
            <a:off x="4867465" y="605791"/>
            <a:ext cx="1046163" cy="348943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54"/>
            <a:r>
              <a:rPr lang="en-GB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2020 Q4</a:t>
            </a:r>
          </a:p>
        </p:txBody>
      </p:sp>
      <p:sp>
        <p:nvSpPr>
          <p:cNvPr id="55" name="Rectangle 54">
            <a:extLst>
              <a:ext uri="{FF2B5EF4-FFF2-40B4-BE49-F238E27FC236}">
                <a16:creationId xmlns:a16="http://schemas.microsoft.com/office/drawing/2014/main" id="{EECB0FF3-EE16-4EDA-9195-7FB4C4056ED8}"/>
              </a:ext>
            </a:extLst>
          </p:cNvPr>
          <p:cNvSpPr/>
          <p:nvPr/>
        </p:nvSpPr>
        <p:spPr>
          <a:xfrm>
            <a:off x="5972365" y="605791"/>
            <a:ext cx="1046163" cy="348943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54"/>
            <a:r>
              <a:rPr lang="en-GB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2021 Q1</a:t>
            </a:r>
          </a:p>
        </p:txBody>
      </p:sp>
      <p:sp>
        <p:nvSpPr>
          <p:cNvPr id="64" name="Rectangle 63">
            <a:extLst>
              <a:ext uri="{FF2B5EF4-FFF2-40B4-BE49-F238E27FC236}">
                <a16:creationId xmlns:a16="http://schemas.microsoft.com/office/drawing/2014/main" id="{131791AB-82B9-4A27-A501-E941282D1856}"/>
              </a:ext>
            </a:extLst>
          </p:cNvPr>
          <p:cNvSpPr/>
          <p:nvPr/>
        </p:nvSpPr>
        <p:spPr>
          <a:xfrm>
            <a:off x="3760981" y="605791"/>
            <a:ext cx="1044575" cy="348943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54"/>
            <a:r>
              <a:rPr lang="en-GB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2020 Q3</a:t>
            </a:r>
          </a:p>
        </p:txBody>
      </p:sp>
      <p:sp>
        <p:nvSpPr>
          <p:cNvPr id="67" name="Rectangle: Rounded Corners 66">
            <a:extLst>
              <a:ext uri="{FF2B5EF4-FFF2-40B4-BE49-F238E27FC236}">
                <a16:creationId xmlns:a16="http://schemas.microsoft.com/office/drawing/2014/main" id="{955C17D3-7A53-47B8-947A-5BFA7CE82737}"/>
              </a:ext>
            </a:extLst>
          </p:cNvPr>
          <p:cNvSpPr/>
          <p:nvPr/>
        </p:nvSpPr>
        <p:spPr>
          <a:xfrm>
            <a:off x="1556961" y="1143598"/>
            <a:ext cx="5579170" cy="278831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54">
              <a:defRPr/>
            </a:pPr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NR MIMO: </a:t>
            </a:r>
            <a:r>
              <a:rPr lang="en-US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as per email discussion conclusion</a:t>
            </a:r>
            <a:endParaRPr lang="en-US" sz="1200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69" name="Rectangle: Rounded Corners 68">
            <a:extLst>
              <a:ext uri="{FF2B5EF4-FFF2-40B4-BE49-F238E27FC236}">
                <a16:creationId xmlns:a16="http://schemas.microsoft.com/office/drawing/2014/main" id="{F196D681-6A5C-498F-B5FF-2E1027899232}"/>
              </a:ext>
            </a:extLst>
          </p:cNvPr>
          <p:cNvSpPr/>
          <p:nvPr/>
        </p:nvSpPr>
        <p:spPr>
          <a:xfrm>
            <a:off x="2650704" y="1451049"/>
            <a:ext cx="4485426" cy="274599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54">
              <a:defRPr/>
            </a:pPr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NR </a:t>
            </a:r>
            <a:r>
              <a:rPr lang="en-US" sz="1200" b="1" u="sng" kern="0" dirty="0" err="1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Sidelink</a:t>
            </a:r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 enhancements:</a:t>
            </a:r>
            <a:r>
              <a:rPr lang="en-US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 </a:t>
            </a:r>
            <a:r>
              <a:rPr lang="en-US" sz="8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Power efficiency for V2P/</a:t>
            </a:r>
            <a:r>
              <a:rPr lang="en-US" sz="800" kern="0" dirty="0" err="1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PubSafety</a:t>
            </a:r>
            <a:endParaRPr lang="en-US" sz="1050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61" name="Rectangle: Rounded Corners 60">
            <a:extLst>
              <a:ext uri="{FF2B5EF4-FFF2-40B4-BE49-F238E27FC236}">
                <a16:creationId xmlns:a16="http://schemas.microsoft.com/office/drawing/2014/main" id="{21D1C74B-D218-4463-87A6-269C25A7CBBD}"/>
              </a:ext>
            </a:extLst>
          </p:cNvPr>
          <p:cNvSpPr/>
          <p:nvPr/>
        </p:nvSpPr>
        <p:spPr>
          <a:xfrm>
            <a:off x="1556954" y="3085944"/>
            <a:ext cx="5575956" cy="292940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54">
              <a:defRPr/>
            </a:pPr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NR Positioning </a:t>
            </a:r>
            <a:r>
              <a:rPr lang="en-US" sz="1200" b="1" u="sng" kern="0" dirty="0" err="1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enh</a:t>
            </a:r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:</a:t>
            </a:r>
            <a:r>
              <a:rPr lang="en-US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 </a:t>
            </a:r>
            <a:r>
              <a:rPr lang="en-US" sz="105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cm-level accuracy (indoor)</a:t>
            </a:r>
            <a:r>
              <a:rPr lang="en-US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, also PRS on unlicensed</a:t>
            </a:r>
            <a:endParaRPr lang="en-US" sz="1200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62" name="Rectangle: Rounded Corners 61">
            <a:extLst>
              <a:ext uri="{FF2B5EF4-FFF2-40B4-BE49-F238E27FC236}">
                <a16:creationId xmlns:a16="http://schemas.microsoft.com/office/drawing/2014/main" id="{322D0952-8536-4150-A435-995260F3635F}"/>
              </a:ext>
            </a:extLst>
          </p:cNvPr>
          <p:cNvSpPr/>
          <p:nvPr/>
        </p:nvSpPr>
        <p:spPr>
          <a:xfrm>
            <a:off x="3754705" y="5107200"/>
            <a:ext cx="3378195" cy="294455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54">
              <a:defRPr/>
            </a:pPr>
            <a:r>
              <a:rPr lang="en-US" sz="11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Other </a:t>
            </a:r>
            <a:r>
              <a:rPr lang="en-US" sz="1100" kern="0" dirty="0" err="1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misc</a:t>
            </a:r>
            <a:r>
              <a:rPr lang="en-US" sz="11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 impacts coming from RAN2/3/4</a:t>
            </a: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A0FED00A-B2F1-42EB-BACE-4D2EDE2DE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7589351"/>
              </p:ext>
            </p:extLst>
          </p:nvPr>
        </p:nvGraphicFramePr>
        <p:xfrm>
          <a:off x="7662832" y="560569"/>
          <a:ext cx="2533280" cy="523321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06656">
                  <a:extLst>
                    <a:ext uri="{9D8B030D-6E8A-4147-A177-3AD203B41FA5}">
                      <a16:colId xmlns:a16="http://schemas.microsoft.com/office/drawing/2014/main" val="3389606098"/>
                    </a:ext>
                  </a:extLst>
                </a:gridCol>
                <a:gridCol w="506656">
                  <a:extLst>
                    <a:ext uri="{9D8B030D-6E8A-4147-A177-3AD203B41FA5}">
                      <a16:colId xmlns:a16="http://schemas.microsoft.com/office/drawing/2014/main" val="850236651"/>
                    </a:ext>
                  </a:extLst>
                </a:gridCol>
                <a:gridCol w="506656">
                  <a:extLst>
                    <a:ext uri="{9D8B030D-6E8A-4147-A177-3AD203B41FA5}">
                      <a16:colId xmlns:a16="http://schemas.microsoft.com/office/drawing/2014/main" val="2897637271"/>
                    </a:ext>
                  </a:extLst>
                </a:gridCol>
                <a:gridCol w="506656">
                  <a:extLst>
                    <a:ext uri="{9D8B030D-6E8A-4147-A177-3AD203B41FA5}">
                      <a16:colId xmlns:a16="http://schemas.microsoft.com/office/drawing/2014/main" val="2169012256"/>
                    </a:ext>
                  </a:extLst>
                </a:gridCol>
                <a:gridCol w="506656">
                  <a:extLst>
                    <a:ext uri="{9D8B030D-6E8A-4147-A177-3AD203B41FA5}">
                      <a16:colId xmlns:a16="http://schemas.microsoft.com/office/drawing/2014/main" val="1359622909"/>
                    </a:ext>
                  </a:extLst>
                </a:gridCol>
              </a:tblGrid>
              <a:tr h="558800">
                <a:tc>
                  <a:txBody>
                    <a:bodyPr/>
                    <a:lstStyle/>
                    <a:p>
                      <a:pPr algn="ctr"/>
                      <a:r>
                        <a:rPr lang="en-US" sz="1050" dirty="0"/>
                        <a:t>TU*:</a:t>
                      </a:r>
                      <a:br>
                        <a:rPr lang="en-US" sz="1050" dirty="0"/>
                      </a:br>
                      <a:r>
                        <a:rPr lang="en-US" sz="1050" dirty="0"/>
                        <a:t>15 </a:t>
                      </a:r>
                      <a:br>
                        <a:rPr lang="en-US" sz="1050" dirty="0"/>
                      </a:br>
                      <a:r>
                        <a:rPr lang="en-US" sz="1000" dirty="0"/>
                        <a:t>(27-12)</a:t>
                      </a:r>
                      <a:endParaRPr lang="en-US" sz="1100" dirty="0">
                        <a:solidFill>
                          <a:srgbClr val="FFFF00"/>
                        </a:solidFill>
                      </a:endParaRPr>
                    </a:p>
                  </a:txBody>
                  <a:tcPr marL="0" marR="0">
                    <a:solidFill>
                      <a:srgbClr val="12419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kern="1200" dirty="0"/>
                        <a:t>TU*:</a:t>
                      </a:r>
                      <a:br>
                        <a:rPr lang="en-US" sz="1100" kern="1200" dirty="0"/>
                      </a:br>
                      <a:r>
                        <a:rPr lang="en-US" sz="1100" kern="1200" dirty="0"/>
                        <a:t>42</a:t>
                      </a:r>
                    </a:p>
                    <a:p>
                      <a:pPr marL="0" marR="0" lvl="0" indent="0" algn="ctr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(54-8-4)</a:t>
                      </a:r>
                    </a:p>
                  </a:txBody>
                  <a:tcPr marL="0" marR="0">
                    <a:solidFill>
                      <a:srgbClr val="12419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US" sz="1050" kern="1200" dirty="0"/>
                        <a:t>TU*:</a:t>
                      </a:r>
                      <a:br>
                        <a:rPr lang="en-US" sz="1100" kern="1200" dirty="0"/>
                      </a:br>
                      <a:r>
                        <a:rPr lang="en-US" sz="1100" kern="1200" dirty="0"/>
                        <a:t>25</a:t>
                      </a:r>
                    </a:p>
                    <a:p>
                      <a:pPr marL="0" algn="ctr" defTabSz="914377" rtl="0" eaLnBrk="1" latinLnBrk="0" hangingPunct="1"/>
                      <a:r>
                        <a:rPr lang="en-US" sz="10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(27-2)</a:t>
                      </a:r>
                    </a:p>
                  </a:txBody>
                  <a:tcPr marL="0" marR="0">
                    <a:solidFill>
                      <a:srgbClr val="12419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US" sz="1050" kern="1200" dirty="0"/>
                        <a:t>TU*:</a:t>
                      </a:r>
                      <a:br>
                        <a:rPr lang="en-US" sz="1100" kern="1200" dirty="0"/>
                      </a:br>
                      <a:r>
                        <a:rPr lang="en-US" sz="1100" kern="1200" dirty="0"/>
                        <a:t>52</a:t>
                      </a:r>
                    </a:p>
                    <a:p>
                      <a:pPr marL="0" algn="ctr" defTabSz="914377" rtl="0" eaLnBrk="1" latinLnBrk="0" hangingPunct="1"/>
                      <a:r>
                        <a:rPr lang="en-US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(54-1-1)</a:t>
                      </a:r>
                    </a:p>
                  </a:txBody>
                  <a:tcPr marL="0" marR="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12419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US" sz="1050" kern="1200" dirty="0"/>
                        <a:t>TU*:</a:t>
                      </a:r>
                      <a:br>
                        <a:rPr lang="en-US" sz="1100" kern="1200" dirty="0"/>
                      </a:br>
                      <a:r>
                        <a:rPr lang="en-US" sz="1100" kern="1200" dirty="0"/>
                        <a:t>27</a:t>
                      </a:r>
                      <a:endParaRPr lang="en-US" sz="1100" b="1" kern="1200" dirty="0">
                        <a:solidFill>
                          <a:srgbClr val="FFFF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12419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5706187"/>
                  </a:ext>
                </a:extLst>
              </a:tr>
              <a:tr h="314960">
                <a:tc>
                  <a:txBody>
                    <a:bodyPr/>
                    <a:lstStyle/>
                    <a:p>
                      <a:pPr algn="ctr"/>
                      <a:r>
                        <a:rPr lang="en-GB" sz="15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endParaRPr lang="en-US" sz="15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GB" sz="15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7</a:t>
                      </a:r>
                      <a:endParaRPr lang="en-US" sz="15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GB" sz="15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4</a:t>
                      </a:r>
                      <a:endParaRPr lang="en-US" sz="15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GB" sz="15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8</a:t>
                      </a:r>
                      <a:endParaRPr lang="en-US" sz="15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GB" sz="15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4</a:t>
                      </a:r>
                      <a:endParaRPr lang="en-US" sz="15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378246919"/>
                  </a:ext>
                </a:extLst>
              </a:tr>
              <a:tr h="317649">
                <a:tc>
                  <a:txBody>
                    <a:bodyPr/>
                    <a:lstStyle/>
                    <a:p>
                      <a:pPr algn="ctr"/>
                      <a:r>
                        <a:rPr lang="en-GB" sz="1500" dirty="0"/>
                        <a:t>0</a:t>
                      </a:r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GB" sz="15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4</a:t>
                      </a:r>
                      <a:endParaRPr lang="en-US" sz="15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GB" sz="15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endParaRPr lang="en-US" sz="15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GB" sz="15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4</a:t>
                      </a:r>
                      <a:endParaRPr lang="en-US" sz="15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GB" sz="15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  <a:endParaRPr lang="en-US" sz="15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592401852"/>
                  </a:ext>
                </a:extLst>
              </a:tr>
              <a:tr h="314960">
                <a:tc>
                  <a:txBody>
                    <a:bodyPr/>
                    <a:lstStyle/>
                    <a:p>
                      <a:pPr algn="ctr"/>
                      <a:r>
                        <a:rPr lang="en-GB" sz="1500" dirty="0"/>
                        <a:t>2</a:t>
                      </a:r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GB" sz="15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4</a:t>
                      </a:r>
                      <a:endParaRPr lang="en-US" sz="15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GB" sz="15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endParaRPr lang="en-US" sz="15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GB" sz="15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endParaRPr lang="en-US" sz="15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GB" sz="15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endParaRPr lang="en-US" sz="15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711805573"/>
                  </a:ext>
                </a:extLst>
              </a:tr>
              <a:tr h="314960">
                <a:tc>
                  <a:txBody>
                    <a:bodyPr/>
                    <a:lstStyle/>
                    <a:p>
                      <a:pPr algn="ctr"/>
                      <a:r>
                        <a:rPr lang="en-US" sz="1500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US" sz="15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US" sz="15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US" sz="15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4</a:t>
                      </a: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US" sz="15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4201060196"/>
                  </a:ext>
                </a:extLst>
              </a:tr>
              <a:tr h="336021">
                <a:tc>
                  <a:txBody>
                    <a:bodyPr/>
                    <a:lstStyle/>
                    <a:p>
                      <a:pPr algn="ctr"/>
                      <a:r>
                        <a:rPr lang="en-GB" sz="1500" dirty="0"/>
                        <a:t>2</a:t>
                      </a:r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GB" sz="15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4</a:t>
                      </a:r>
                      <a:endParaRPr lang="en-US" sz="15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GB" sz="15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endParaRPr lang="en-US" sz="15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GB" sz="15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4</a:t>
                      </a:r>
                      <a:endParaRPr lang="en-US" sz="15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GB" sz="15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endParaRPr lang="en-US" sz="15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2474893198"/>
                  </a:ext>
                </a:extLst>
              </a:tr>
              <a:tr h="314960">
                <a:tc>
                  <a:txBody>
                    <a:bodyPr/>
                    <a:lstStyle/>
                    <a:p>
                      <a:pPr algn="ctr"/>
                      <a:r>
                        <a:rPr lang="en-GB" sz="1500" dirty="0"/>
                        <a:t>2</a:t>
                      </a:r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GB" sz="15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4</a:t>
                      </a:r>
                      <a:endParaRPr lang="en-US" sz="15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GB" sz="15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endParaRPr lang="en-US" sz="15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500" dirty="0"/>
                        <a:t>4</a:t>
                      </a:r>
                      <a:endParaRPr lang="en-US" sz="1500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500" dirty="0"/>
                        <a:t>2</a:t>
                      </a:r>
                      <a:endParaRPr lang="en-US" sz="15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4120720575"/>
                  </a:ext>
                </a:extLst>
              </a:tr>
              <a:tr h="340687">
                <a:tc>
                  <a:txBody>
                    <a:bodyPr/>
                    <a:lstStyle/>
                    <a:p>
                      <a:pPr marL="0" marR="0" lvl="0" indent="0" algn="ctr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500" dirty="0">
                          <a:solidFill>
                            <a:schemeClr val="tx1"/>
                          </a:solidFill>
                        </a:rPr>
                        <a:t>2</a:t>
                      </a:r>
                      <a:endParaRPr lang="en-US" sz="15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500" dirty="0">
                          <a:solidFill>
                            <a:schemeClr val="tx1"/>
                          </a:solidFill>
                        </a:rPr>
                        <a:t>4</a:t>
                      </a:r>
                      <a:endParaRPr lang="en-US" sz="15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500" dirty="0">
                          <a:solidFill>
                            <a:schemeClr val="tx1"/>
                          </a:solidFill>
                        </a:rPr>
                        <a:t>2</a:t>
                      </a:r>
                      <a:endParaRPr lang="en-US" sz="15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500" dirty="0">
                          <a:solidFill>
                            <a:schemeClr val="tx1"/>
                          </a:solidFill>
                        </a:rPr>
                        <a:t>4</a:t>
                      </a:r>
                      <a:endParaRPr lang="en-US" sz="15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500" dirty="0">
                          <a:solidFill>
                            <a:schemeClr val="tx1"/>
                          </a:solidFill>
                        </a:rPr>
                        <a:t>2</a:t>
                      </a:r>
                      <a:endParaRPr lang="en-US" sz="15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4289597150"/>
                  </a:ext>
                </a:extLst>
              </a:tr>
              <a:tr h="340687">
                <a:tc>
                  <a:txBody>
                    <a:bodyPr/>
                    <a:lstStyle/>
                    <a:p>
                      <a:pPr marL="0" marR="0" lvl="0" indent="0" algn="ctr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500" dirty="0">
                          <a:solidFill>
                            <a:schemeClr val="tx1"/>
                          </a:solidFill>
                        </a:rPr>
                        <a:t>2</a:t>
                      </a:r>
                      <a:endParaRPr lang="en-US" sz="15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500" dirty="0">
                          <a:solidFill>
                            <a:schemeClr val="tx1"/>
                          </a:solidFill>
                        </a:rPr>
                        <a:t>4</a:t>
                      </a:r>
                      <a:endParaRPr lang="en-US" sz="15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500" dirty="0">
                          <a:solidFill>
                            <a:schemeClr val="tx1"/>
                          </a:solidFill>
                        </a:rPr>
                        <a:t>2</a:t>
                      </a:r>
                      <a:endParaRPr lang="en-US" sz="15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500" dirty="0">
                          <a:solidFill>
                            <a:schemeClr val="tx1"/>
                          </a:solidFill>
                        </a:rPr>
                        <a:t>4</a:t>
                      </a:r>
                      <a:endParaRPr lang="en-US" sz="15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500" dirty="0">
                          <a:solidFill>
                            <a:schemeClr val="tx1"/>
                          </a:solidFill>
                        </a:rPr>
                        <a:t>2</a:t>
                      </a:r>
                      <a:endParaRPr lang="en-US" sz="15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4109116572"/>
                  </a:ext>
                </a:extLst>
              </a:tr>
              <a:tr h="340687">
                <a:tc>
                  <a:txBody>
                    <a:bodyPr/>
                    <a:lstStyle/>
                    <a:p>
                      <a:pPr algn="ctr"/>
                      <a:r>
                        <a:rPr lang="en-GB" sz="1500" dirty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en-US" sz="15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500" dirty="0">
                          <a:solidFill>
                            <a:schemeClr val="tx1"/>
                          </a:solidFill>
                        </a:rPr>
                        <a:t>4</a:t>
                      </a:r>
                      <a:endParaRPr lang="en-US" sz="15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500" dirty="0">
                          <a:solidFill>
                            <a:schemeClr val="tx1"/>
                          </a:solidFill>
                        </a:rPr>
                        <a:t>2</a:t>
                      </a:r>
                      <a:endParaRPr lang="en-US" sz="15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500" dirty="0">
                          <a:solidFill>
                            <a:schemeClr val="tx1"/>
                          </a:solidFill>
                        </a:rPr>
                        <a:t>4</a:t>
                      </a:r>
                      <a:endParaRPr lang="en-US" sz="15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500" dirty="0">
                          <a:solidFill>
                            <a:schemeClr val="tx1"/>
                          </a:solidFill>
                        </a:rPr>
                        <a:t>2</a:t>
                      </a:r>
                      <a:endParaRPr lang="en-US" sz="15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2157223046"/>
                  </a:ext>
                </a:extLst>
              </a:tr>
              <a:tr h="340687">
                <a:tc>
                  <a:txBody>
                    <a:bodyPr/>
                    <a:lstStyle/>
                    <a:p>
                      <a:pPr algn="ctr"/>
                      <a:r>
                        <a:rPr lang="en-GB" sz="1500" dirty="0">
                          <a:solidFill>
                            <a:schemeClr val="tx1"/>
                          </a:solidFill>
                        </a:rPr>
                        <a:t>0</a:t>
                      </a:r>
                      <a:endParaRPr lang="en-US" sz="15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500" dirty="0">
                          <a:solidFill>
                            <a:schemeClr val="tx1"/>
                          </a:solidFill>
                        </a:rPr>
                        <a:t>2</a:t>
                      </a:r>
                      <a:endParaRPr lang="en-US" sz="15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500" dirty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en-US" sz="15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500" dirty="0">
                          <a:solidFill>
                            <a:schemeClr val="tx1"/>
                          </a:solidFill>
                        </a:rPr>
                        <a:t>2</a:t>
                      </a:r>
                      <a:endParaRPr lang="en-US" sz="15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500" dirty="0">
                          <a:solidFill>
                            <a:schemeClr val="tx1"/>
                          </a:solidFill>
                        </a:rPr>
                        <a:t>0</a:t>
                      </a:r>
                      <a:endParaRPr lang="en-US" sz="15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3051722033"/>
                  </a:ext>
                </a:extLst>
              </a:tr>
              <a:tr h="340687">
                <a:tc>
                  <a:txBody>
                    <a:bodyPr/>
                    <a:lstStyle/>
                    <a:p>
                      <a:pPr algn="ctr"/>
                      <a:r>
                        <a:rPr lang="en-US" sz="1500" dirty="0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>
                          <a:solidFill>
                            <a:schemeClr val="tx1"/>
                          </a:solidFill>
                        </a:rPr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>
                          <a:solidFill>
                            <a:schemeClr val="tx1"/>
                          </a:solidFill>
                        </a:rPr>
                        <a:t>2</a:t>
                      </a: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719729742"/>
                  </a:ext>
                </a:extLst>
              </a:tr>
              <a:tr h="340687"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GB" sz="15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endParaRPr lang="en-US" sz="15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GB" sz="15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  <a:endParaRPr lang="en-US" sz="15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GB" sz="15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  <a:endParaRPr lang="en-US" sz="15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GB" sz="15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6</a:t>
                      </a:r>
                      <a:endParaRPr lang="en-US" sz="15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GB" sz="15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4</a:t>
                      </a:r>
                      <a:endParaRPr lang="en-US" sz="15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3350098018"/>
                  </a:ext>
                </a:extLst>
              </a:tr>
              <a:tr h="340687">
                <a:tc>
                  <a:txBody>
                    <a:bodyPr/>
                    <a:lstStyle/>
                    <a:p>
                      <a:pPr algn="ctr"/>
                      <a:r>
                        <a:rPr lang="en-GB" sz="1500" dirty="0">
                          <a:solidFill>
                            <a:schemeClr val="tx1"/>
                          </a:solidFill>
                        </a:rPr>
                        <a:t>0</a:t>
                      </a:r>
                      <a:endParaRPr lang="en-US" sz="15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500" dirty="0">
                          <a:solidFill>
                            <a:schemeClr val="tx1"/>
                          </a:solidFill>
                        </a:rPr>
                        <a:t>0</a:t>
                      </a:r>
                      <a:endParaRPr lang="en-US" sz="15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500" dirty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en-US" sz="15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500" dirty="0">
                          <a:solidFill>
                            <a:schemeClr val="tx1"/>
                          </a:solidFill>
                        </a:rPr>
                        <a:t>2</a:t>
                      </a:r>
                      <a:endParaRPr lang="en-US" sz="15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500" dirty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en-US" sz="15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3941350927"/>
                  </a:ext>
                </a:extLst>
              </a:tr>
              <a:tr h="340687">
                <a:tc>
                  <a:txBody>
                    <a:bodyPr/>
                    <a:lstStyle/>
                    <a:p>
                      <a:pPr algn="ctr"/>
                      <a:r>
                        <a:rPr lang="en-US" sz="1500" dirty="0">
                          <a:solidFill>
                            <a:schemeClr val="tx1"/>
                          </a:solidFill>
                        </a:rPr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>
                          <a:solidFill>
                            <a:schemeClr val="tx1"/>
                          </a:solidFill>
                        </a:rPr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>
                          <a:solidFill>
                            <a:schemeClr val="tx1"/>
                          </a:solidFill>
                        </a:rPr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>
                          <a:solidFill>
                            <a:schemeClr val="tx1"/>
                          </a:solidFill>
                        </a:rPr>
                        <a:t>2</a:t>
                      </a: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88023702"/>
                  </a:ext>
                </a:extLst>
              </a:tr>
            </a:tbl>
          </a:graphicData>
        </a:graphic>
      </p:graphicFrame>
      <p:sp>
        <p:nvSpPr>
          <p:cNvPr id="103" name="Left Brace 102">
            <a:extLst>
              <a:ext uri="{FF2B5EF4-FFF2-40B4-BE49-F238E27FC236}">
                <a16:creationId xmlns:a16="http://schemas.microsoft.com/office/drawing/2014/main" id="{BB4B4CCE-6992-4898-8514-BB416AE98031}"/>
              </a:ext>
            </a:extLst>
          </p:cNvPr>
          <p:cNvSpPr/>
          <p:nvPr/>
        </p:nvSpPr>
        <p:spPr bwMode="auto">
          <a:xfrm rot="10800000">
            <a:off x="10346312" y="534003"/>
            <a:ext cx="183556" cy="5259782"/>
          </a:xfrm>
          <a:prstGeom prst="leftBrace">
            <a:avLst>
              <a:gd name="adj1" fmla="val 8333"/>
              <a:gd name="adj2" fmla="val 49548"/>
            </a:avLst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914377"/>
            <a:endParaRPr lang="en-US" sz="1000">
              <a:latin typeface="Arial" charset="0"/>
              <a:ea typeface="ＭＳ Ｐゴシック" pitchFamily="50" charset="-128"/>
            </a:endParaRPr>
          </a:p>
        </p:txBody>
      </p:sp>
      <p:sp>
        <p:nvSpPr>
          <p:cNvPr id="106" name="TextBox 105">
            <a:extLst>
              <a:ext uri="{FF2B5EF4-FFF2-40B4-BE49-F238E27FC236}">
                <a16:creationId xmlns:a16="http://schemas.microsoft.com/office/drawing/2014/main" id="{5A12E42A-5980-47BD-A39A-EEABE3AD9373}"/>
              </a:ext>
            </a:extLst>
          </p:cNvPr>
          <p:cNvSpPr txBox="1"/>
          <p:nvPr/>
        </p:nvSpPr>
        <p:spPr>
          <a:xfrm>
            <a:off x="10514044" y="2915553"/>
            <a:ext cx="65274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RAN1</a:t>
            </a:r>
            <a:br>
              <a:rPr lang="en-US" sz="1600" dirty="0"/>
            </a:br>
            <a:r>
              <a:rPr lang="en-US" sz="1600" dirty="0"/>
              <a:t>TUs</a:t>
            </a:r>
          </a:p>
        </p:txBody>
      </p:sp>
      <p:sp>
        <p:nvSpPr>
          <p:cNvPr id="65" name="Title 2">
            <a:extLst>
              <a:ext uri="{FF2B5EF4-FFF2-40B4-BE49-F238E27FC236}">
                <a16:creationId xmlns:a16="http://schemas.microsoft.com/office/drawing/2014/main" id="{3D2649A0-691D-4A9F-AFAB-820E5BD022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9757" y="-58863"/>
            <a:ext cx="9112251" cy="643425"/>
          </a:xfrm>
        </p:spPr>
        <p:txBody>
          <a:bodyPr/>
          <a:lstStyle/>
          <a:p>
            <a:r>
              <a:rPr lang="en-US" altLang="fi-FI" b="1" i="1" kern="12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RAN1 Rel17</a:t>
            </a:r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772826D6-AFBF-4BB0-A3DE-F1FF1CF52DF7}"/>
              </a:ext>
            </a:extLst>
          </p:cNvPr>
          <p:cNvSpPr/>
          <p:nvPr/>
        </p:nvSpPr>
        <p:spPr>
          <a:xfrm>
            <a:off x="7662833" y="163837"/>
            <a:ext cx="501724" cy="358468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54"/>
            <a:r>
              <a:rPr lang="en-GB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2020Q1</a:t>
            </a:r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34D343EA-09D3-4117-A224-DC33D5C54B75}"/>
              </a:ext>
            </a:extLst>
          </p:cNvPr>
          <p:cNvSpPr/>
          <p:nvPr/>
        </p:nvSpPr>
        <p:spPr>
          <a:xfrm>
            <a:off x="8183909" y="163837"/>
            <a:ext cx="489068" cy="358468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54"/>
            <a:r>
              <a:rPr lang="en-GB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2020 Q2</a:t>
            </a:r>
          </a:p>
        </p:txBody>
      </p:sp>
      <p:sp>
        <p:nvSpPr>
          <p:cNvPr id="57" name="Rectangle 56">
            <a:extLst>
              <a:ext uri="{FF2B5EF4-FFF2-40B4-BE49-F238E27FC236}">
                <a16:creationId xmlns:a16="http://schemas.microsoft.com/office/drawing/2014/main" id="{658C6FCA-D70B-4AF9-9644-F7805329F36B}"/>
              </a:ext>
            </a:extLst>
          </p:cNvPr>
          <p:cNvSpPr/>
          <p:nvPr/>
        </p:nvSpPr>
        <p:spPr>
          <a:xfrm>
            <a:off x="8693731" y="163837"/>
            <a:ext cx="480079" cy="358468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54"/>
            <a:r>
              <a:rPr lang="en-GB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2020Q3</a:t>
            </a:r>
          </a:p>
        </p:txBody>
      </p:sp>
      <p:sp>
        <p:nvSpPr>
          <p:cNvPr id="58" name="Rectangle 57">
            <a:extLst>
              <a:ext uri="{FF2B5EF4-FFF2-40B4-BE49-F238E27FC236}">
                <a16:creationId xmlns:a16="http://schemas.microsoft.com/office/drawing/2014/main" id="{4C40C1F5-6258-4608-9B59-6DF2B918F344}"/>
              </a:ext>
            </a:extLst>
          </p:cNvPr>
          <p:cNvSpPr/>
          <p:nvPr/>
        </p:nvSpPr>
        <p:spPr>
          <a:xfrm>
            <a:off x="9194565" y="163837"/>
            <a:ext cx="480079" cy="358468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54"/>
            <a:r>
              <a:rPr lang="en-GB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2020Q4</a:t>
            </a:r>
          </a:p>
        </p:txBody>
      </p:sp>
      <p:sp>
        <p:nvSpPr>
          <p:cNvPr id="59" name="Rectangle 58">
            <a:extLst>
              <a:ext uri="{FF2B5EF4-FFF2-40B4-BE49-F238E27FC236}">
                <a16:creationId xmlns:a16="http://schemas.microsoft.com/office/drawing/2014/main" id="{5CECABB5-9A17-4486-9D51-29A390FCA442}"/>
              </a:ext>
            </a:extLst>
          </p:cNvPr>
          <p:cNvSpPr/>
          <p:nvPr/>
        </p:nvSpPr>
        <p:spPr>
          <a:xfrm>
            <a:off x="9699191" y="163837"/>
            <a:ext cx="480079" cy="358468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54"/>
            <a:r>
              <a:rPr lang="en-GB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2021 </a:t>
            </a:r>
            <a:r>
              <a:rPr lang="en-US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Q1</a:t>
            </a:r>
            <a:endParaRPr lang="en-GB" sz="1000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56" name="Rectangle: Rounded Corners 55">
            <a:extLst>
              <a:ext uri="{FF2B5EF4-FFF2-40B4-BE49-F238E27FC236}">
                <a16:creationId xmlns:a16="http://schemas.microsoft.com/office/drawing/2014/main" id="{54D3CCD1-6FCD-40EE-9777-F219BCDE2ADA}"/>
              </a:ext>
            </a:extLst>
          </p:cNvPr>
          <p:cNvSpPr/>
          <p:nvPr/>
        </p:nvSpPr>
        <p:spPr>
          <a:xfrm>
            <a:off x="1556953" y="3428019"/>
            <a:ext cx="5579177" cy="285819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54">
              <a:defRPr/>
            </a:pPr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NR-Light:</a:t>
            </a:r>
            <a:r>
              <a:rPr lang="en-US" sz="12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 </a:t>
            </a:r>
            <a:r>
              <a:rPr lang="en-US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lower complexity UEs, Power saving (only idle/inactive), coverage recovery</a:t>
            </a:r>
            <a:r>
              <a:rPr lang="en-US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 </a:t>
            </a:r>
            <a:endParaRPr lang="en-US" sz="1200" b="1" u="sng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66" name="Rectangle: Rounded Corners 65">
            <a:extLst>
              <a:ext uri="{FF2B5EF4-FFF2-40B4-BE49-F238E27FC236}">
                <a16:creationId xmlns:a16="http://schemas.microsoft.com/office/drawing/2014/main" id="{80F92036-FA8A-47B9-9201-D9D06C80B6ED}"/>
              </a:ext>
            </a:extLst>
          </p:cNvPr>
          <p:cNvSpPr/>
          <p:nvPr/>
        </p:nvSpPr>
        <p:spPr>
          <a:xfrm>
            <a:off x="1556953" y="2459343"/>
            <a:ext cx="5579177" cy="285819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54">
              <a:defRPr/>
            </a:pPr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NR </a:t>
            </a:r>
            <a:r>
              <a:rPr lang="en-US" sz="1200" b="1" u="sng" kern="0" dirty="0" err="1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IIoT</a:t>
            </a:r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/URLLC:</a:t>
            </a:r>
            <a:r>
              <a:rPr lang="en-US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 </a:t>
            </a:r>
            <a:r>
              <a:rPr lang="en-US" sz="8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L1 feedback, UE processing time, latency enhancements for shared spectrum scenarios</a:t>
            </a:r>
            <a:endParaRPr lang="en-US" sz="1200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77" name="Rectangle: Rounded Corners 76">
            <a:extLst>
              <a:ext uri="{FF2B5EF4-FFF2-40B4-BE49-F238E27FC236}">
                <a16:creationId xmlns:a16="http://schemas.microsoft.com/office/drawing/2014/main" id="{D3146A6A-4F79-4DA8-B550-4864B5309313}"/>
              </a:ext>
            </a:extLst>
          </p:cNvPr>
          <p:cNvSpPr/>
          <p:nvPr/>
        </p:nvSpPr>
        <p:spPr>
          <a:xfrm>
            <a:off x="3760980" y="1796779"/>
            <a:ext cx="3597347" cy="278838"/>
          </a:xfrm>
          <a:prstGeom prst="roundRect">
            <a:avLst/>
          </a:prstGeom>
          <a:solidFill>
            <a:srgbClr val="FF9B9B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54">
              <a:defRPr/>
            </a:pPr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NR waveforms optimized for  52.6 – 114 GHz</a:t>
            </a:r>
          </a:p>
        </p:txBody>
      </p:sp>
      <p:sp>
        <p:nvSpPr>
          <p:cNvPr id="83" name="Rectangle: Rounded Corners 82">
            <a:extLst>
              <a:ext uri="{FF2B5EF4-FFF2-40B4-BE49-F238E27FC236}">
                <a16:creationId xmlns:a16="http://schemas.microsoft.com/office/drawing/2014/main" id="{8985ED3F-5498-47FA-BBC7-920BB8B747A1}"/>
              </a:ext>
            </a:extLst>
          </p:cNvPr>
          <p:cNvSpPr/>
          <p:nvPr/>
        </p:nvSpPr>
        <p:spPr>
          <a:xfrm>
            <a:off x="3754705" y="3766937"/>
            <a:ext cx="3378204" cy="308739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54">
              <a:defRPr/>
            </a:pPr>
            <a:r>
              <a:rPr lang="en-US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 </a:t>
            </a:r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NR Coverage </a:t>
            </a:r>
            <a:r>
              <a:rPr lang="en-US" sz="1200" b="1" u="sng" kern="0" dirty="0" err="1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enh</a:t>
            </a:r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. (TBC)</a:t>
            </a:r>
          </a:p>
        </p:txBody>
      </p:sp>
      <p:sp>
        <p:nvSpPr>
          <p:cNvPr id="85" name="Rectangle: Rounded Corners 84">
            <a:extLst>
              <a:ext uri="{FF2B5EF4-FFF2-40B4-BE49-F238E27FC236}">
                <a16:creationId xmlns:a16="http://schemas.microsoft.com/office/drawing/2014/main" id="{D4E0BBB4-6CA9-4D95-B693-B547BA3B929E}"/>
              </a:ext>
            </a:extLst>
          </p:cNvPr>
          <p:cNvSpPr/>
          <p:nvPr/>
        </p:nvSpPr>
        <p:spPr>
          <a:xfrm>
            <a:off x="1556960" y="3761028"/>
            <a:ext cx="2143695" cy="314745"/>
          </a:xfrm>
          <a:prstGeom prst="roundRect">
            <a:avLst/>
          </a:prstGeom>
          <a:solidFill>
            <a:srgbClr val="FF9B9B"/>
          </a:solidFill>
          <a:ln w="3175" cap="flat" cmpd="sng" algn="ctr">
            <a:noFill/>
            <a:prstDash val="solid"/>
          </a:ln>
          <a:effectLst/>
        </p:spPr>
        <p:txBody>
          <a:bodyPr lIns="72000" tIns="0" rIns="72000" bIns="0"/>
          <a:lstStyle/>
          <a:p>
            <a:pPr algn="ctr" defTabSz="914354">
              <a:defRPr/>
            </a:pPr>
            <a:r>
              <a:rPr lang="en-US" sz="105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NR Coverage </a:t>
            </a:r>
            <a:r>
              <a:rPr lang="en-US" sz="1050" b="1" u="sng" kern="0" dirty="0" err="1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enh</a:t>
            </a:r>
            <a:r>
              <a:rPr lang="en-US" sz="105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:</a:t>
            </a:r>
            <a:r>
              <a:rPr lang="en-US" sz="105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 </a:t>
            </a:r>
            <a:r>
              <a:rPr lang="en-US" sz="8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low mobility, incl voice, identify bottleneck channel(s)</a:t>
            </a:r>
            <a:endParaRPr lang="en-US" sz="1050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89" name="Rectangle: Rounded Corners 88">
            <a:extLst>
              <a:ext uri="{FF2B5EF4-FFF2-40B4-BE49-F238E27FC236}">
                <a16:creationId xmlns:a16="http://schemas.microsoft.com/office/drawing/2014/main" id="{ACEA624E-6D0B-45B4-8F56-8D7BBC3F9DA5}"/>
              </a:ext>
            </a:extLst>
          </p:cNvPr>
          <p:cNvSpPr/>
          <p:nvPr/>
        </p:nvSpPr>
        <p:spPr>
          <a:xfrm>
            <a:off x="2665668" y="4113630"/>
            <a:ext cx="3235199" cy="278838"/>
          </a:xfrm>
          <a:prstGeom prst="roundRect">
            <a:avLst/>
          </a:prstGeom>
          <a:solidFill>
            <a:srgbClr val="FF9B9B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54">
              <a:defRPr/>
            </a:pPr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NR XR Study:</a:t>
            </a:r>
            <a:r>
              <a:rPr lang="en-US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 </a:t>
            </a:r>
            <a:r>
              <a:rPr lang="en-US" sz="8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traffic modelling, scenarios, characterization</a:t>
            </a:r>
          </a:p>
        </p:txBody>
      </p:sp>
      <p:sp>
        <p:nvSpPr>
          <p:cNvPr id="40" name="Rectangle: Rounded Corners 39">
            <a:extLst>
              <a:ext uri="{FF2B5EF4-FFF2-40B4-BE49-F238E27FC236}">
                <a16:creationId xmlns:a16="http://schemas.microsoft.com/office/drawing/2014/main" id="{9F28435C-2D58-4EB9-98BE-D7D10C23B917}"/>
              </a:ext>
            </a:extLst>
          </p:cNvPr>
          <p:cNvSpPr/>
          <p:nvPr/>
        </p:nvSpPr>
        <p:spPr>
          <a:xfrm>
            <a:off x="3746959" y="2135157"/>
            <a:ext cx="3389172" cy="292422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54">
              <a:defRPr/>
            </a:pPr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Extending current NR operation </a:t>
            </a:r>
            <a:r>
              <a:rPr lang="en-US" sz="1200" b="1" u="sng" kern="0" dirty="0" err="1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upto</a:t>
            </a:r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 71 GHz</a:t>
            </a:r>
          </a:p>
          <a:p>
            <a:pPr algn="ctr" defTabSz="914354">
              <a:defRPr/>
            </a:pPr>
            <a:endParaRPr lang="en-US" sz="1200" b="1" u="sng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42" name="Rectangle: Rounded Corners 41">
            <a:extLst>
              <a:ext uri="{FF2B5EF4-FFF2-40B4-BE49-F238E27FC236}">
                <a16:creationId xmlns:a16="http://schemas.microsoft.com/office/drawing/2014/main" id="{8C3F9D5E-715F-4B53-A4CC-5281FB2D7917}"/>
              </a:ext>
            </a:extLst>
          </p:cNvPr>
          <p:cNvSpPr/>
          <p:nvPr/>
        </p:nvSpPr>
        <p:spPr>
          <a:xfrm>
            <a:off x="1556953" y="4758135"/>
            <a:ext cx="5575948" cy="294455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54">
              <a:defRPr/>
            </a:pPr>
            <a:r>
              <a:rPr lang="en-US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Impacts coming from RAN2/3-led items with specific RAN1 objectives (IAB, MR DC/CA, Multicast)</a:t>
            </a:r>
            <a:endParaRPr lang="en-US" sz="1200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27A4E203-A9D8-4C01-806A-24E706D095BC}"/>
              </a:ext>
            </a:extLst>
          </p:cNvPr>
          <p:cNvSpPr txBox="1"/>
          <p:nvPr/>
        </p:nvSpPr>
        <p:spPr>
          <a:xfrm>
            <a:off x="7545207" y="5903793"/>
            <a:ext cx="3177858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* TUs available for Rel-17 work </a:t>
            </a:r>
            <a:br>
              <a:rPr lang="en-US" sz="1400" dirty="0"/>
            </a:br>
            <a:r>
              <a:rPr lang="en-US" sz="1400" dirty="0"/>
              <a:t>(Total TUs – Rel-16 maintenance)</a:t>
            </a:r>
            <a:br>
              <a:rPr lang="en-US" sz="1400" dirty="0"/>
            </a:br>
            <a:r>
              <a:rPr lang="en-US" sz="1400" dirty="0"/>
              <a:t>Total TU figure for one RAN1 meeting: </a:t>
            </a:r>
            <a:r>
              <a:rPr lang="en-US" sz="1400" b="1" u="sng" dirty="0"/>
              <a:t>27</a:t>
            </a:r>
          </a:p>
        </p:txBody>
      </p:sp>
      <p:sp>
        <p:nvSpPr>
          <p:cNvPr id="63" name="Rectangle: Rounded Corners 62">
            <a:extLst>
              <a:ext uri="{FF2B5EF4-FFF2-40B4-BE49-F238E27FC236}">
                <a16:creationId xmlns:a16="http://schemas.microsoft.com/office/drawing/2014/main" id="{910ADF38-12A3-4068-A1D3-97A7455629A1}"/>
              </a:ext>
            </a:extLst>
          </p:cNvPr>
          <p:cNvSpPr/>
          <p:nvPr/>
        </p:nvSpPr>
        <p:spPr>
          <a:xfrm>
            <a:off x="1556960" y="1789826"/>
            <a:ext cx="2158382" cy="288764"/>
          </a:xfrm>
          <a:prstGeom prst="roundRect">
            <a:avLst/>
          </a:prstGeom>
          <a:solidFill>
            <a:srgbClr val="FF9B9B"/>
          </a:solidFill>
          <a:ln w="3175" cap="flat" cmpd="sng" algn="ctr">
            <a:noFill/>
            <a:prstDash val="solid"/>
          </a:ln>
          <a:effectLst/>
        </p:spPr>
        <p:txBody>
          <a:bodyPr lIns="72000" tIns="0" rIns="72000" bIns="0"/>
          <a:lstStyle/>
          <a:p>
            <a:pPr algn="ctr" defTabSz="914354">
              <a:defRPr/>
            </a:pPr>
            <a:r>
              <a:rPr lang="en-US" sz="9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Study enhancements for 52.6-71 GHz with existing waveform (RAN1, RAN4)</a:t>
            </a:r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68EE3C97-F165-4AB5-9504-C358E88B84BF}"/>
              </a:ext>
            </a:extLst>
          </p:cNvPr>
          <p:cNvSpPr/>
          <p:nvPr/>
        </p:nvSpPr>
        <p:spPr bwMode="auto">
          <a:xfrm>
            <a:off x="1498523" y="1748913"/>
            <a:ext cx="6136346" cy="358468"/>
          </a:xfrm>
          <a:prstGeom prst="roundRect">
            <a:avLst/>
          </a:prstGeom>
          <a:noFill/>
          <a:ln w="28575" cap="flat" cmpd="sng" algn="ctr">
            <a:solidFill>
              <a:srgbClr val="FF9B9B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50" charset="-128"/>
            </a:endParaRPr>
          </a:p>
        </p:txBody>
      </p:sp>
      <p:sp>
        <p:nvSpPr>
          <p:cNvPr id="68" name="Rectangle: Rounded Corners 67">
            <a:extLst>
              <a:ext uri="{FF2B5EF4-FFF2-40B4-BE49-F238E27FC236}">
                <a16:creationId xmlns:a16="http://schemas.microsoft.com/office/drawing/2014/main" id="{641BF039-9679-4FC2-8417-A92A5DD85903}"/>
              </a:ext>
            </a:extLst>
          </p:cNvPr>
          <p:cNvSpPr/>
          <p:nvPr/>
        </p:nvSpPr>
        <p:spPr>
          <a:xfrm>
            <a:off x="1556960" y="2776134"/>
            <a:ext cx="5575935" cy="278838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54"/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NR over NTN: </a:t>
            </a:r>
            <a:r>
              <a:rPr lang="en-US" sz="9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LEO, GEO and transparent case only (implicitly covering HAPS and air-to-ground)</a:t>
            </a:r>
            <a:r>
              <a:rPr lang="en-US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E29A959-ACC7-4627-8B7F-D551B4F63B2B}"/>
              </a:ext>
            </a:extLst>
          </p:cNvPr>
          <p:cNvSpPr txBox="1"/>
          <p:nvPr/>
        </p:nvSpPr>
        <p:spPr>
          <a:xfrm>
            <a:off x="7288769" y="1784779"/>
            <a:ext cx="3481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rgbClr val="FF9B9B"/>
                </a:solidFill>
              </a:rPr>
              <a:t>…</a:t>
            </a:r>
          </a:p>
        </p:txBody>
      </p:sp>
      <p:sp>
        <p:nvSpPr>
          <p:cNvPr id="41" name="Rectangle: Rounded Corners 40">
            <a:extLst>
              <a:ext uri="{FF2B5EF4-FFF2-40B4-BE49-F238E27FC236}">
                <a16:creationId xmlns:a16="http://schemas.microsoft.com/office/drawing/2014/main" id="{C6B3B1D1-FDA3-4A5A-891F-2824D64D9614}"/>
              </a:ext>
            </a:extLst>
          </p:cNvPr>
          <p:cNvSpPr/>
          <p:nvPr/>
        </p:nvSpPr>
        <p:spPr>
          <a:xfrm>
            <a:off x="1556947" y="4430422"/>
            <a:ext cx="5575948" cy="294455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>
            <a:defPPr>
              <a:defRPr lang="fi-FI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54">
              <a:defRPr/>
            </a:pPr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NB-IoT / </a:t>
            </a:r>
            <a:r>
              <a:rPr lang="en-US" sz="1200" b="1" u="sng" kern="0" dirty="0" err="1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eMTC</a:t>
            </a:r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 enhancements:</a:t>
            </a:r>
            <a:r>
              <a:rPr lang="en-US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 </a:t>
            </a:r>
            <a:r>
              <a:rPr lang="en-US" sz="9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spectral efficiency (NB-IoT), scheduling and RACH </a:t>
            </a:r>
            <a:r>
              <a:rPr lang="en-US" sz="900" kern="0" dirty="0" err="1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enh</a:t>
            </a:r>
            <a:r>
              <a:rPr lang="en-US" sz="9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. (</a:t>
            </a:r>
            <a:r>
              <a:rPr lang="en-US" sz="900" kern="0" dirty="0" err="1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eMTC</a:t>
            </a:r>
            <a:r>
              <a:rPr lang="en-US" sz="9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) </a:t>
            </a:r>
            <a:endParaRPr lang="en-US" sz="1200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46" name="Rectangle: Rounded Corners 45">
            <a:extLst>
              <a:ext uri="{FF2B5EF4-FFF2-40B4-BE49-F238E27FC236}">
                <a16:creationId xmlns:a16="http://schemas.microsoft.com/office/drawing/2014/main" id="{AD62ACFE-0CE0-47EC-B48C-033C42576F02}"/>
              </a:ext>
            </a:extLst>
          </p:cNvPr>
          <p:cNvSpPr/>
          <p:nvPr/>
        </p:nvSpPr>
        <p:spPr>
          <a:xfrm>
            <a:off x="4867465" y="5445159"/>
            <a:ext cx="2265435" cy="294455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54">
              <a:defRPr/>
            </a:pPr>
            <a:r>
              <a:rPr lang="en-US" sz="11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Reserved for TEI17</a:t>
            </a:r>
          </a:p>
        </p:txBody>
      </p:sp>
    </p:spTree>
    <p:extLst>
      <p:ext uri="{BB962C8B-B14F-4D97-AF65-F5344CB8AC3E}">
        <p14:creationId xmlns:p14="http://schemas.microsoft.com/office/powerpoint/2010/main" val="195201037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BB7DCF17-BE95-4154-BA2E-C3F46466538D}"/>
              </a:ext>
            </a:extLst>
          </p:cNvPr>
          <p:cNvGrpSpPr/>
          <p:nvPr/>
        </p:nvGrpSpPr>
        <p:grpSpPr>
          <a:xfrm>
            <a:off x="1524262" y="837818"/>
            <a:ext cx="5524429" cy="5895976"/>
            <a:chOff x="1524262" y="879728"/>
            <a:chExt cx="5524429" cy="5895976"/>
          </a:xfrm>
        </p:grpSpPr>
        <p:cxnSp>
          <p:nvCxnSpPr>
            <p:cNvPr id="21508" name="Straight Connector 4">
              <a:extLst>
                <a:ext uri="{FF2B5EF4-FFF2-40B4-BE49-F238E27FC236}">
                  <a16:creationId xmlns:a16="http://schemas.microsoft.com/office/drawing/2014/main" id="{96ABE926-CDAF-4DA1-B9A5-07C273E42BCD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3726742" y="879728"/>
              <a:ext cx="0" cy="5895976"/>
            </a:xfrm>
            <a:prstGeom prst="line">
              <a:avLst/>
            </a:prstGeom>
            <a:noFill/>
            <a:ln w="3175" algn="ctr">
              <a:solidFill>
                <a:srgbClr val="98A2A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1510" name="Straight Connector 6">
              <a:extLst>
                <a:ext uri="{FF2B5EF4-FFF2-40B4-BE49-F238E27FC236}">
                  <a16:creationId xmlns:a16="http://schemas.microsoft.com/office/drawing/2014/main" id="{F080480B-062E-4B86-A103-35B7A679B6A8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2622741" y="879728"/>
              <a:ext cx="0" cy="5895976"/>
            </a:xfrm>
            <a:prstGeom prst="line">
              <a:avLst/>
            </a:prstGeom>
            <a:noFill/>
            <a:ln w="3175" algn="ctr">
              <a:solidFill>
                <a:srgbClr val="98A2A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1513" name="Straight Connector 9">
              <a:extLst>
                <a:ext uri="{FF2B5EF4-FFF2-40B4-BE49-F238E27FC236}">
                  <a16:creationId xmlns:a16="http://schemas.microsoft.com/office/drawing/2014/main" id="{2B625C6B-89D0-4383-B2AD-F88D7B225CC1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5939536" y="879728"/>
              <a:ext cx="0" cy="5895976"/>
            </a:xfrm>
            <a:prstGeom prst="line">
              <a:avLst/>
            </a:prstGeom>
            <a:noFill/>
            <a:ln w="3175" algn="ctr">
              <a:solidFill>
                <a:srgbClr val="98A2A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1514" name="Straight Connector 10">
              <a:extLst>
                <a:ext uri="{FF2B5EF4-FFF2-40B4-BE49-F238E27FC236}">
                  <a16:creationId xmlns:a16="http://schemas.microsoft.com/office/drawing/2014/main" id="{2CFF8DE0-645D-49AD-B953-AC3111005CFF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7048691" y="879728"/>
              <a:ext cx="0" cy="5895976"/>
            </a:xfrm>
            <a:prstGeom prst="line">
              <a:avLst/>
            </a:prstGeom>
            <a:noFill/>
            <a:ln w="3175" algn="ctr">
              <a:solidFill>
                <a:srgbClr val="98A2A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53" name="Straight Connector 7">
              <a:extLst>
                <a:ext uri="{FF2B5EF4-FFF2-40B4-BE49-F238E27FC236}">
                  <a16:creationId xmlns:a16="http://schemas.microsoft.com/office/drawing/2014/main" id="{A1D93AA2-4C4D-475D-B7FF-B0974E413E9E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4834129" y="879728"/>
              <a:ext cx="0" cy="5895976"/>
            </a:xfrm>
            <a:prstGeom prst="line">
              <a:avLst/>
            </a:prstGeom>
            <a:noFill/>
            <a:ln w="28575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56" name="Straight Connector 6">
              <a:extLst>
                <a:ext uri="{FF2B5EF4-FFF2-40B4-BE49-F238E27FC236}">
                  <a16:creationId xmlns:a16="http://schemas.microsoft.com/office/drawing/2014/main" id="{27C52B88-E4DC-46BF-A12C-4B93FC067F28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1524262" y="879728"/>
              <a:ext cx="0" cy="5895976"/>
            </a:xfrm>
            <a:prstGeom prst="line">
              <a:avLst/>
            </a:prstGeom>
            <a:noFill/>
            <a:ln w="3175" algn="ctr">
              <a:solidFill>
                <a:srgbClr val="98A2A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44" name="Rectangle 43">
            <a:extLst>
              <a:ext uri="{FF2B5EF4-FFF2-40B4-BE49-F238E27FC236}">
                <a16:creationId xmlns:a16="http://schemas.microsoft.com/office/drawing/2014/main" id="{89BF3C2C-DE30-43A4-9672-BB087808FDDC}"/>
              </a:ext>
            </a:extLst>
          </p:cNvPr>
          <p:cNvSpPr/>
          <p:nvPr/>
        </p:nvSpPr>
        <p:spPr>
          <a:xfrm>
            <a:off x="1548005" y="554357"/>
            <a:ext cx="1046163" cy="358468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54"/>
            <a:r>
              <a:rPr lang="en-GB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2020 Q2</a:t>
            </a:r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F578AB52-3A9B-42C8-AC27-99F1F84A6146}"/>
              </a:ext>
            </a:extLst>
          </p:cNvPr>
          <p:cNvSpPr/>
          <p:nvPr/>
        </p:nvSpPr>
        <p:spPr>
          <a:xfrm>
            <a:off x="2654492" y="554354"/>
            <a:ext cx="1046163" cy="358469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54"/>
            <a:r>
              <a:rPr lang="en-GB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2020 Q3</a:t>
            </a:r>
          </a:p>
        </p:txBody>
      </p:sp>
      <p:sp>
        <p:nvSpPr>
          <p:cNvPr id="54" name="Rectangle 53">
            <a:extLst>
              <a:ext uri="{FF2B5EF4-FFF2-40B4-BE49-F238E27FC236}">
                <a16:creationId xmlns:a16="http://schemas.microsoft.com/office/drawing/2014/main" id="{9E54C7E0-DB7C-49EB-8B86-876A6BB7EA73}"/>
              </a:ext>
            </a:extLst>
          </p:cNvPr>
          <p:cNvSpPr/>
          <p:nvPr/>
        </p:nvSpPr>
        <p:spPr>
          <a:xfrm>
            <a:off x="4867465" y="563881"/>
            <a:ext cx="1046163" cy="348943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54"/>
            <a:r>
              <a:rPr lang="en-GB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2021Q1</a:t>
            </a:r>
          </a:p>
        </p:txBody>
      </p:sp>
      <p:sp>
        <p:nvSpPr>
          <p:cNvPr id="55" name="Rectangle 54">
            <a:extLst>
              <a:ext uri="{FF2B5EF4-FFF2-40B4-BE49-F238E27FC236}">
                <a16:creationId xmlns:a16="http://schemas.microsoft.com/office/drawing/2014/main" id="{EECB0FF3-EE16-4EDA-9195-7FB4C4056ED8}"/>
              </a:ext>
            </a:extLst>
          </p:cNvPr>
          <p:cNvSpPr/>
          <p:nvPr/>
        </p:nvSpPr>
        <p:spPr>
          <a:xfrm>
            <a:off x="5972365" y="563881"/>
            <a:ext cx="1046163" cy="348943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54"/>
            <a:r>
              <a:rPr lang="en-GB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2021 Q2</a:t>
            </a:r>
          </a:p>
        </p:txBody>
      </p:sp>
      <p:sp>
        <p:nvSpPr>
          <p:cNvPr id="64" name="Rectangle 63">
            <a:extLst>
              <a:ext uri="{FF2B5EF4-FFF2-40B4-BE49-F238E27FC236}">
                <a16:creationId xmlns:a16="http://schemas.microsoft.com/office/drawing/2014/main" id="{131791AB-82B9-4A27-A501-E941282D1856}"/>
              </a:ext>
            </a:extLst>
          </p:cNvPr>
          <p:cNvSpPr/>
          <p:nvPr/>
        </p:nvSpPr>
        <p:spPr>
          <a:xfrm>
            <a:off x="3760981" y="563881"/>
            <a:ext cx="1044575" cy="348943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54"/>
            <a:r>
              <a:rPr lang="en-GB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2020 Q4</a:t>
            </a:r>
          </a:p>
        </p:txBody>
      </p:sp>
      <p:sp>
        <p:nvSpPr>
          <p:cNvPr id="67" name="Rectangle: Rounded Corners 66">
            <a:extLst>
              <a:ext uri="{FF2B5EF4-FFF2-40B4-BE49-F238E27FC236}">
                <a16:creationId xmlns:a16="http://schemas.microsoft.com/office/drawing/2014/main" id="{955C17D3-7A53-47B8-947A-5BFA7CE82737}"/>
              </a:ext>
            </a:extLst>
          </p:cNvPr>
          <p:cNvSpPr/>
          <p:nvPr/>
        </p:nvSpPr>
        <p:spPr>
          <a:xfrm>
            <a:off x="1554427" y="1111087"/>
            <a:ext cx="5581704" cy="301223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54">
              <a:defRPr/>
            </a:pPr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NR Multicast:</a:t>
            </a:r>
            <a:r>
              <a:rPr lang="en-US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 single cell with </a:t>
            </a:r>
            <a:r>
              <a:rPr lang="en-US" sz="1200" kern="0" dirty="0" err="1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fw</a:t>
            </a:r>
            <a:r>
              <a:rPr lang="en-US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 compatibility to multicell </a:t>
            </a:r>
          </a:p>
        </p:txBody>
      </p:sp>
      <p:sp>
        <p:nvSpPr>
          <p:cNvPr id="69" name="Rectangle: Rounded Corners 68">
            <a:extLst>
              <a:ext uri="{FF2B5EF4-FFF2-40B4-BE49-F238E27FC236}">
                <a16:creationId xmlns:a16="http://schemas.microsoft.com/office/drawing/2014/main" id="{F196D681-6A5C-498F-B5FF-2E1027899232}"/>
              </a:ext>
            </a:extLst>
          </p:cNvPr>
          <p:cNvSpPr/>
          <p:nvPr/>
        </p:nvSpPr>
        <p:spPr>
          <a:xfrm>
            <a:off x="3772029" y="1449604"/>
            <a:ext cx="3364101" cy="274599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54">
              <a:defRPr/>
            </a:pPr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Non-Public Networks </a:t>
            </a:r>
            <a:r>
              <a:rPr lang="en-US" sz="1200" b="1" u="sng" kern="0" dirty="0" err="1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enh</a:t>
            </a:r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 (SA2 led):</a:t>
            </a:r>
            <a:r>
              <a:rPr lang="en-US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 </a:t>
            </a:r>
            <a:r>
              <a:rPr lang="en-US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incl NB-IoT</a:t>
            </a:r>
            <a:endParaRPr lang="en-US" sz="1200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73" name="Rectangle: Rounded Corners 72">
            <a:extLst>
              <a:ext uri="{FF2B5EF4-FFF2-40B4-BE49-F238E27FC236}">
                <a16:creationId xmlns:a16="http://schemas.microsoft.com/office/drawing/2014/main" id="{6860E129-32B9-4D8B-BD56-76584BCA40DC}"/>
              </a:ext>
            </a:extLst>
          </p:cNvPr>
          <p:cNvSpPr/>
          <p:nvPr/>
        </p:nvSpPr>
        <p:spPr>
          <a:xfrm>
            <a:off x="2648091" y="1769159"/>
            <a:ext cx="4488039" cy="306082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54">
              <a:defRPr/>
            </a:pPr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MR DC/CA enhancements:</a:t>
            </a:r>
            <a:r>
              <a:rPr lang="en-US" sz="12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 </a:t>
            </a:r>
            <a:r>
              <a:rPr lang="en-US" sz="9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DSS scheduling </a:t>
            </a:r>
            <a:r>
              <a:rPr lang="en-US" sz="900" kern="0" dirty="0" err="1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enh</a:t>
            </a:r>
            <a:r>
              <a:rPr lang="en-US" sz="9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, SCG act/</a:t>
            </a:r>
            <a:r>
              <a:rPr lang="en-US" sz="900" kern="0" dirty="0" err="1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deact</a:t>
            </a:r>
            <a:r>
              <a:rPr lang="en-US" sz="9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 </a:t>
            </a:r>
            <a:r>
              <a:rPr lang="en-US" sz="900" kern="0" dirty="0" err="1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enh</a:t>
            </a:r>
            <a:r>
              <a:rPr lang="en-US" sz="9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.</a:t>
            </a:r>
            <a:endParaRPr lang="en-US" sz="70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75" name="Rectangle: Rounded Corners 74">
            <a:extLst>
              <a:ext uri="{FF2B5EF4-FFF2-40B4-BE49-F238E27FC236}">
                <a16:creationId xmlns:a16="http://schemas.microsoft.com/office/drawing/2014/main" id="{1E609D3B-288E-4D41-AF93-B02F1BE92900}"/>
              </a:ext>
            </a:extLst>
          </p:cNvPr>
          <p:cNvSpPr/>
          <p:nvPr/>
        </p:nvSpPr>
        <p:spPr>
          <a:xfrm>
            <a:off x="1554428" y="2428667"/>
            <a:ext cx="5578482" cy="269597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54"/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NR NTN: </a:t>
            </a:r>
            <a:r>
              <a:rPr lang="en-US" sz="105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LEO, GEO and transparent case only (implicitly covering HAPS and air-to-ground)</a:t>
            </a:r>
            <a:endParaRPr lang="en-US" sz="1200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79" name="Rectangle: Rounded Corners 78">
            <a:extLst>
              <a:ext uri="{FF2B5EF4-FFF2-40B4-BE49-F238E27FC236}">
                <a16:creationId xmlns:a16="http://schemas.microsoft.com/office/drawing/2014/main" id="{88E52DFB-209B-4743-B151-AE120252B806}"/>
              </a:ext>
            </a:extLst>
          </p:cNvPr>
          <p:cNvSpPr/>
          <p:nvPr/>
        </p:nvSpPr>
        <p:spPr>
          <a:xfrm>
            <a:off x="1554427" y="3080608"/>
            <a:ext cx="5578474" cy="317919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54">
              <a:defRPr/>
            </a:pPr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NR IAB </a:t>
            </a:r>
            <a:r>
              <a:rPr lang="en-US" sz="1200" b="1" u="sng" kern="0" dirty="0" err="1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enh</a:t>
            </a:r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:</a:t>
            </a:r>
            <a:r>
              <a:rPr lang="en-US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 </a:t>
            </a:r>
            <a:r>
              <a:rPr lang="en-US" sz="9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Topology </a:t>
            </a:r>
            <a:r>
              <a:rPr lang="en-US" sz="900" kern="0" dirty="0" err="1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enh</a:t>
            </a:r>
            <a:r>
              <a:rPr lang="en-US" sz="9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 (transparent to core), Duplexing </a:t>
            </a:r>
            <a:r>
              <a:rPr lang="en-US" sz="900" kern="0" dirty="0" err="1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enh</a:t>
            </a:r>
            <a:r>
              <a:rPr lang="en-US" sz="9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 (RAN1), as per email discussion</a:t>
            </a:r>
            <a:endParaRPr lang="en-US" sz="800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62" name="Rectangle: Rounded Corners 61">
            <a:extLst>
              <a:ext uri="{FF2B5EF4-FFF2-40B4-BE49-F238E27FC236}">
                <a16:creationId xmlns:a16="http://schemas.microsoft.com/office/drawing/2014/main" id="{322D0952-8536-4150-A435-995260F3635F}"/>
              </a:ext>
            </a:extLst>
          </p:cNvPr>
          <p:cNvSpPr/>
          <p:nvPr/>
        </p:nvSpPr>
        <p:spPr>
          <a:xfrm>
            <a:off x="2648091" y="6214790"/>
            <a:ext cx="4502061" cy="294455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54">
              <a:defRPr/>
            </a:pPr>
            <a:r>
              <a:rPr lang="en-US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Impacts coming from RAN1/3/4-led items, TEI17</a:t>
            </a: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A0FED00A-B2F1-42EB-BACE-4D2EDE2DE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20613797"/>
              </p:ext>
            </p:extLst>
          </p:nvPr>
        </p:nvGraphicFramePr>
        <p:xfrm>
          <a:off x="7352284" y="518659"/>
          <a:ext cx="2533280" cy="60383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06656">
                  <a:extLst>
                    <a:ext uri="{9D8B030D-6E8A-4147-A177-3AD203B41FA5}">
                      <a16:colId xmlns:a16="http://schemas.microsoft.com/office/drawing/2014/main" val="3389606098"/>
                    </a:ext>
                  </a:extLst>
                </a:gridCol>
                <a:gridCol w="506656">
                  <a:extLst>
                    <a:ext uri="{9D8B030D-6E8A-4147-A177-3AD203B41FA5}">
                      <a16:colId xmlns:a16="http://schemas.microsoft.com/office/drawing/2014/main" val="850236651"/>
                    </a:ext>
                  </a:extLst>
                </a:gridCol>
                <a:gridCol w="506656">
                  <a:extLst>
                    <a:ext uri="{9D8B030D-6E8A-4147-A177-3AD203B41FA5}">
                      <a16:colId xmlns:a16="http://schemas.microsoft.com/office/drawing/2014/main" val="2897637271"/>
                    </a:ext>
                  </a:extLst>
                </a:gridCol>
                <a:gridCol w="506656">
                  <a:extLst>
                    <a:ext uri="{9D8B030D-6E8A-4147-A177-3AD203B41FA5}">
                      <a16:colId xmlns:a16="http://schemas.microsoft.com/office/drawing/2014/main" val="2169012256"/>
                    </a:ext>
                  </a:extLst>
                </a:gridCol>
                <a:gridCol w="506656">
                  <a:extLst>
                    <a:ext uri="{9D8B030D-6E8A-4147-A177-3AD203B41FA5}">
                      <a16:colId xmlns:a16="http://schemas.microsoft.com/office/drawing/2014/main" val="1359622909"/>
                    </a:ext>
                  </a:extLst>
                </a:gridCol>
              </a:tblGrid>
              <a:tr h="5588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TU*:</a:t>
                      </a:r>
                      <a:br>
                        <a:rPr lang="en-US" sz="1100" dirty="0"/>
                      </a:br>
                      <a:r>
                        <a:rPr lang="en-US" sz="1100" dirty="0"/>
                        <a:t>9</a:t>
                      </a:r>
                      <a:endParaRPr lang="en-US" sz="1100" dirty="0">
                        <a:solidFill>
                          <a:srgbClr val="FFFF00"/>
                        </a:solidFill>
                      </a:endParaRPr>
                    </a:p>
                  </a:txBody>
                  <a:tcPr marL="0" marR="0">
                    <a:solidFill>
                      <a:srgbClr val="12419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kern="1200" dirty="0"/>
                        <a:t>TU*:</a:t>
                      </a:r>
                      <a:br>
                        <a:rPr lang="en-US" sz="1100" kern="1200" dirty="0"/>
                      </a:br>
                      <a:r>
                        <a:rPr lang="en-US" sz="1100" kern="1200" dirty="0"/>
                        <a:t>20 </a:t>
                      </a:r>
                      <a:endParaRPr lang="en-US" sz="1100" b="1" kern="1200" dirty="0">
                        <a:solidFill>
                          <a:srgbClr val="FFFF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12419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US" sz="1100" kern="1200" dirty="0"/>
                        <a:t>TU*:</a:t>
                      </a:r>
                      <a:br>
                        <a:rPr lang="en-US" sz="1100" kern="1200" dirty="0"/>
                      </a:br>
                      <a:r>
                        <a:rPr lang="en-US" sz="1100" kern="1200" dirty="0"/>
                        <a:t>52</a:t>
                      </a:r>
                      <a:endParaRPr lang="en-US" sz="1100" b="1" kern="1200" dirty="0">
                        <a:solidFill>
                          <a:srgbClr val="FFFF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12419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US" sz="1100" kern="1200" dirty="0"/>
                        <a:t>TU*:</a:t>
                      </a:r>
                      <a:br>
                        <a:rPr lang="en-US" sz="1100" kern="1200" dirty="0"/>
                      </a:br>
                      <a:r>
                        <a:rPr lang="en-US" sz="1100" kern="1200" dirty="0"/>
                        <a:t>29</a:t>
                      </a:r>
                      <a:br>
                        <a:rPr lang="en-US" sz="1100" kern="1200" dirty="0"/>
                      </a:br>
                      <a:endParaRPr lang="en-US" sz="1100" b="1" kern="1200" dirty="0">
                        <a:solidFill>
                          <a:srgbClr val="FFFF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12419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US" sz="1100" kern="1200" dirty="0"/>
                        <a:t>TU*:</a:t>
                      </a:r>
                      <a:br>
                        <a:rPr lang="en-US" sz="1100" kern="1200" dirty="0"/>
                      </a:br>
                      <a:r>
                        <a:rPr lang="en-US" sz="1100" kern="1200" dirty="0"/>
                        <a:t>56</a:t>
                      </a:r>
                      <a:endParaRPr lang="en-US" sz="1100" b="1" kern="1200" dirty="0">
                        <a:solidFill>
                          <a:srgbClr val="FFFF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12419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5706187"/>
                  </a:ext>
                </a:extLst>
              </a:tr>
              <a:tr h="314960">
                <a:tc>
                  <a:txBody>
                    <a:bodyPr/>
                    <a:lstStyle/>
                    <a:p>
                      <a:pPr algn="ctr"/>
                      <a:r>
                        <a:rPr lang="en-GB" sz="15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1.5</a:t>
                      </a:r>
                      <a:endParaRPr lang="en-US" sz="15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GB" sz="15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endParaRPr lang="en-US" sz="15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GB" sz="15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4</a:t>
                      </a:r>
                      <a:endParaRPr lang="en-US" sz="15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GB" sz="15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endParaRPr lang="en-US" sz="15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GB" sz="15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4</a:t>
                      </a:r>
                      <a:endParaRPr lang="en-US" sz="15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78246919"/>
                  </a:ext>
                </a:extLst>
              </a:tr>
              <a:tr h="317649">
                <a:tc>
                  <a:txBody>
                    <a:bodyPr/>
                    <a:lstStyle/>
                    <a:p>
                      <a:pPr algn="ctr"/>
                      <a:r>
                        <a:rPr lang="en-GB" sz="1500" dirty="0"/>
                        <a:t>0</a:t>
                      </a:r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US" sz="15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GB" sz="15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endParaRPr lang="en-US" sz="15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GB" sz="15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endParaRPr lang="en-US" sz="15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GB" sz="15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endParaRPr lang="en-US" sz="15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92401852"/>
                  </a:ext>
                </a:extLst>
              </a:tr>
              <a:tr h="340687">
                <a:tc>
                  <a:txBody>
                    <a:bodyPr/>
                    <a:lstStyle/>
                    <a:p>
                      <a:pPr algn="ctr"/>
                      <a:r>
                        <a:rPr lang="en-GB" sz="1500" dirty="0"/>
                        <a:t>0</a:t>
                      </a:r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US" sz="15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GB" sz="15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4</a:t>
                      </a:r>
                      <a:endParaRPr lang="en-US" sz="15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GB" sz="15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endParaRPr lang="en-US" sz="15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GB" sz="15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4</a:t>
                      </a:r>
                      <a:endParaRPr lang="en-US" sz="15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60463501"/>
                  </a:ext>
                </a:extLst>
              </a:tr>
              <a:tr h="314960">
                <a:tc>
                  <a:txBody>
                    <a:bodyPr/>
                    <a:lstStyle/>
                    <a:p>
                      <a:pPr algn="ctr"/>
                      <a:r>
                        <a:rPr lang="en-GB" sz="1500" dirty="0"/>
                        <a:t>1.5</a:t>
                      </a:r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GB" sz="15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endParaRPr lang="en-US" sz="15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GB" sz="15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endParaRPr lang="en-US" sz="15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GB" sz="15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endParaRPr lang="en-US" sz="15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GB" sz="15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endParaRPr lang="en-US" sz="15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11805573"/>
                  </a:ext>
                </a:extLst>
              </a:tr>
              <a:tr h="336021">
                <a:tc>
                  <a:txBody>
                    <a:bodyPr/>
                    <a:lstStyle/>
                    <a:p>
                      <a:pPr algn="ctr"/>
                      <a:r>
                        <a:rPr lang="en-GB" sz="1500" dirty="0"/>
                        <a:t>1.5</a:t>
                      </a:r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GB" sz="15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endParaRPr lang="en-US" sz="15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GB" sz="15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4</a:t>
                      </a:r>
                      <a:endParaRPr lang="en-US" sz="15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GB" sz="15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endParaRPr lang="en-US" sz="15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GB" sz="15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4</a:t>
                      </a:r>
                      <a:endParaRPr lang="en-US" sz="15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74893198"/>
                  </a:ext>
                </a:extLst>
              </a:tr>
              <a:tr h="314960">
                <a:tc>
                  <a:txBody>
                    <a:bodyPr/>
                    <a:lstStyle/>
                    <a:p>
                      <a:pPr algn="ctr"/>
                      <a:r>
                        <a:rPr lang="en-GB" sz="1500" dirty="0"/>
                        <a:t>1.5</a:t>
                      </a:r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GB" sz="15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endParaRPr lang="en-US" sz="15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GB" sz="15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4</a:t>
                      </a:r>
                      <a:endParaRPr lang="en-US" sz="15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500" dirty="0"/>
                        <a:t>2</a:t>
                      </a:r>
                      <a:endParaRPr lang="en-US" sz="15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500" dirty="0"/>
                        <a:t>4</a:t>
                      </a:r>
                      <a:endParaRPr lang="en-US" sz="15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31444286"/>
                  </a:ext>
                </a:extLst>
              </a:tr>
              <a:tr h="367443"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US" sz="15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US" sz="15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US" sz="15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4</a:t>
                      </a: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US" sz="15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US" sz="15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56983580"/>
                  </a:ext>
                </a:extLst>
              </a:tr>
              <a:tr h="367443"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US" sz="15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GB" sz="15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endParaRPr lang="en-US" sz="15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GB" sz="15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  <a:endParaRPr lang="en-US" sz="15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GB" sz="15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endParaRPr lang="en-US" sz="15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GB" sz="15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  <a:endParaRPr lang="en-US" sz="15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13174258"/>
                  </a:ext>
                </a:extLst>
              </a:tr>
              <a:tr h="367443"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US" sz="15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US" sz="15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US" sz="15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US" sz="15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US" sz="15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7541336"/>
                  </a:ext>
                </a:extLst>
              </a:tr>
              <a:tr h="340687"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GB" sz="15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  <a:endParaRPr lang="en-US" sz="15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>
                          <a:solidFill>
                            <a:schemeClr val="tx1"/>
                          </a:solidFill>
                        </a:rPr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>
                          <a:solidFill>
                            <a:schemeClr val="tx1"/>
                          </a:solidFill>
                        </a:rPr>
                        <a:t>0</a:t>
                      </a: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500" dirty="0">
                          <a:solidFill>
                            <a:schemeClr val="tx1"/>
                          </a:solidFill>
                        </a:rPr>
                        <a:t>2</a:t>
                      </a:r>
                      <a:endParaRPr lang="en-US" sz="15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500" dirty="0">
                          <a:solidFill>
                            <a:schemeClr val="tx1"/>
                          </a:solidFill>
                        </a:rPr>
                        <a:t>2</a:t>
                      </a:r>
                      <a:endParaRPr lang="en-US" sz="15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89597150"/>
                  </a:ext>
                </a:extLst>
              </a:tr>
              <a:tr h="340687"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GB" sz="15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  <a:endParaRPr lang="en-US" sz="15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>
                          <a:solidFill>
                            <a:schemeClr val="tx1"/>
                          </a:solidFill>
                        </a:rPr>
                        <a:t>2</a:t>
                      </a: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>
                          <a:solidFill>
                            <a:schemeClr val="tx1"/>
                          </a:solidFill>
                        </a:rPr>
                        <a:t>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09116572"/>
                  </a:ext>
                </a:extLst>
              </a:tr>
              <a:tr h="340687">
                <a:tc>
                  <a:txBody>
                    <a:bodyPr/>
                    <a:lstStyle/>
                    <a:p>
                      <a:pPr algn="ctr"/>
                      <a:r>
                        <a:rPr lang="en-GB" sz="1500" dirty="0">
                          <a:solidFill>
                            <a:schemeClr val="tx1"/>
                          </a:solidFill>
                        </a:rPr>
                        <a:t>0</a:t>
                      </a:r>
                      <a:endParaRPr lang="en-US" sz="15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500" dirty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en-US" sz="15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500" dirty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en-US" sz="15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500" dirty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en-US" sz="15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500" dirty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en-US" sz="15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57223046"/>
                  </a:ext>
                </a:extLst>
              </a:tr>
              <a:tr h="340687">
                <a:tc>
                  <a:txBody>
                    <a:bodyPr/>
                    <a:lstStyle/>
                    <a:p>
                      <a:pPr algn="ctr"/>
                      <a:r>
                        <a:rPr lang="en-GB" sz="1500" dirty="0">
                          <a:solidFill>
                            <a:schemeClr val="tx1"/>
                          </a:solidFill>
                        </a:rPr>
                        <a:t>0</a:t>
                      </a:r>
                      <a:endParaRPr lang="en-US" sz="15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500" dirty="0">
                          <a:solidFill>
                            <a:schemeClr val="tx1"/>
                          </a:solidFill>
                        </a:rPr>
                        <a:t>0</a:t>
                      </a:r>
                      <a:endParaRPr lang="en-US" sz="15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500" dirty="0">
                          <a:solidFill>
                            <a:schemeClr val="tx1"/>
                          </a:solidFill>
                        </a:rPr>
                        <a:t>0</a:t>
                      </a:r>
                      <a:endParaRPr lang="en-US" sz="15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500" dirty="0">
                          <a:solidFill>
                            <a:schemeClr val="tx1"/>
                          </a:solidFill>
                        </a:rPr>
                        <a:t>2</a:t>
                      </a:r>
                      <a:endParaRPr lang="en-US" sz="15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500" dirty="0">
                          <a:solidFill>
                            <a:schemeClr val="tx1"/>
                          </a:solidFill>
                        </a:rPr>
                        <a:t>2</a:t>
                      </a:r>
                      <a:endParaRPr lang="en-US" sz="15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13385730"/>
                  </a:ext>
                </a:extLst>
              </a:tr>
              <a:tr h="340687">
                <a:tc>
                  <a:txBody>
                    <a:bodyPr/>
                    <a:lstStyle/>
                    <a:p>
                      <a:pPr algn="ctr"/>
                      <a:r>
                        <a:rPr lang="en-US" sz="1500" dirty="0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>
                          <a:solidFill>
                            <a:schemeClr val="tx1"/>
                          </a:solidFill>
                        </a:rPr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500" dirty="0">
                          <a:solidFill>
                            <a:schemeClr val="tx1"/>
                          </a:solidFill>
                        </a:rPr>
                        <a:t>4</a:t>
                      </a:r>
                      <a:endParaRPr lang="en-US" sz="15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>
                          <a:solidFill>
                            <a:schemeClr val="tx1"/>
                          </a:solidFill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500" dirty="0">
                          <a:solidFill>
                            <a:schemeClr val="tx1"/>
                          </a:solidFill>
                        </a:rPr>
                        <a:t>4</a:t>
                      </a:r>
                      <a:endParaRPr lang="en-US" sz="15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20904784"/>
                  </a:ext>
                </a:extLst>
              </a:tr>
              <a:tr h="340687">
                <a:tc>
                  <a:txBody>
                    <a:bodyPr/>
                    <a:lstStyle/>
                    <a:p>
                      <a:pPr algn="ctr"/>
                      <a:r>
                        <a:rPr lang="en-US" sz="1500" dirty="0">
                          <a:solidFill>
                            <a:schemeClr val="tx1"/>
                          </a:solidFill>
                        </a:rPr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>
                          <a:solidFill>
                            <a:schemeClr val="tx1"/>
                          </a:solidFill>
                        </a:rPr>
                        <a:t>2</a:t>
                      </a: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>
                          <a:solidFill>
                            <a:schemeClr val="tx1"/>
                          </a:solidFill>
                        </a:rPr>
                        <a:t>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93867580"/>
                  </a:ext>
                </a:extLst>
              </a:tr>
              <a:tr h="340687">
                <a:tc>
                  <a:txBody>
                    <a:bodyPr/>
                    <a:lstStyle/>
                    <a:p>
                      <a:pPr algn="ctr"/>
                      <a:r>
                        <a:rPr lang="en-GB" sz="1500" dirty="0">
                          <a:solidFill>
                            <a:schemeClr val="tx1"/>
                          </a:solidFill>
                        </a:rPr>
                        <a:t>0</a:t>
                      </a:r>
                      <a:endParaRPr lang="en-US" sz="15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500" dirty="0">
                          <a:solidFill>
                            <a:schemeClr val="tx1"/>
                          </a:solidFill>
                        </a:rPr>
                        <a:t>2</a:t>
                      </a:r>
                      <a:endParaRPr lang="en-US" sz="15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500" dirty="0">
                          <a:solidFill>
                            <a:schemeClr val="tx1"/>
                          </a:solidFill>
                        </a:rPr>
                        <a:t>12</a:t>
                      </a:r>
                      <a:endParaRPr lang="en-US" sz="15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500" dirty="0">
                          <a:solidFill>
                            <a:schemeClr val="tx1"/>
                          </a:solidFill>
                        </a:rPr>
                        <a:t>6</a:t>
                      </a:r>
                      <a:endParaRPr lang="en-US" sz="15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500" dirty="0">
                          <a:solidFill>
                            <a:schemeClr val="tx1"/>
                          </a:solidFill>
                        </a:rPr>
                        <a:t>16</a:t>
                      </a:r>
                      <a:endParaRPr lang="en-US" sz="15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2223196"/>
                  </a:ext>
                </a:extLst>
              </a:tr>
            </a:tbl>
          </a:graphicData>
        </a:graphic>
      </p:graphicFrame>
      <p:sp>
        <p:nvSpPr>
          <p:cNvPr id="103" name="Left Brace 102">
            <a:extLst>
              <a:ext uri="{FF2B5EF4-FFF2-40B4-BE49-F238E27FC236}">
                <a16:creationId xmlns:a16="http://schemas.microsoft.com/office/drawing/2014/main" id="{BB4B4CCE-6992-4898-8514-BB416AE98031}"/>
              </a:ext>
            </a:extLst>
          </p:cNvPr>
          <p:cNvSpPr/>
          <p:nvPr/>
        </p:nvSpPr>
        <p:spPr bwMode="auto">
          <a:xfrm rot="10800000">
            <a:off x="10035764" y="516156"/>
            <a:ext cx="183556" cy="6038364"/>
          </a:xfrm>
          <a:prstGeom prst="leftBrace">
            <a:avLst>
              <a:gd name="adj1" fmla="val 8333"/>
              <a:gd name="adj2" fmla="val 49548"/>
            </a:avLst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914377"/>
            <a:endParaRPr lang="en-US" sz="1000">
              <a:latin typeface="Arial" charset="0"/>
              <a:ea typeface="ＭＳ Ｐゴシック" pitchFamily="50" charset="-128"/>
            </a:endParaRPr>
          </a:p>
        </p:txBody>
      </p:sp>
      <p:sp>
        <p:nvSpPr>
          <p:cNvPr id="106" name="TextBox 105">
            <a:extLst>
              <a:ext uri="{FF2B5EF4-FFF2-40B4-BE49-F238E27FC236}">
                <a16:creationId xmlns:a16="http://schemas.microsoft.com/office/drawing/2014/main" id="{5A12E42A-5980-47BD-A39A-EEABE3AD9373}"/>
              </a:ext>
            </a:extLst>
          </p:cNvPr>
          <p:cNvSpPr txBox="1"/>
          <p:nvPr/>
        </p:nvSpPr>
        <p:spPr>
          <a:xfrm>
            <a:off x="10229170" y="3227674"/>
            <a:ext cx="65274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RAN2</a:t>
            </a:r>
            <a:br>
              <a:rPr lang="en-US" sz="1600" dirty="0"/>
            </a:br>
            <a:r>
              <a:rPr lang="en-US" sz="1600" dirty="0"/>
              <a:t>TUs</a:t>
            </a:r>
          </a:p>
        </p:txBody>
      </p:sp>
      <p:sp>
        <p:nvSpPr>
          <p:cNvPr id="65" name="Title 2">
            <a:extLst>
              <a:ext uri="{FF2B5EF4-FFF2-40B4-BE49-F238E27FC236}">
                <a16:creationId xmlns:a16="http://schemas.microsoft.com/office/drawing/2014/main" id="{3D2649A0-691D-4A9F-AFAB-820E5BD022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9757" y="-100773"/>
            <a:ext cx="9112251" cy="643425"/>
          </a:xfrm>
        </p:spPr>
        <p:txBody>
          <a:bodyPr/>
          <a:lstStyle/>
          <a:p>
            <a:r>
              <a:rPr lang="en-US" altLang="fi-FI" b="1" i="1" kern="12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RAN2 Rel17</a:t>
            </a:r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772826D6-AFBF-4BB0-A3DE-F1FF1CF52DF7}"/>
              </a:ext>
            </a:extLst>
          </p:cNvPr>
          <p:cNvSpPr/>
          <p:nvPr/>
        </p:nvSpPr>
        <p:spPr>
          <a:xfrm>
            <a:off x="7352285" y="121927"/>
            <a:ext cx="501724" cy="358468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54"/>
            <a:r>
              <a:rPr lang="en-GB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2020Q2</a:t>
            </a:r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34D343EA-09D3-4117-A224-DC33D5C54B75}"/>
              </a:ext>
            </a:extLst>
          </p:cNvPr>
          <p:cNvSpPr/>
          <p:nvPr/>
        </p:nvSpPr>
        <p:spPr>
          <a:xfrm>
            <a:off x="7873361" y="121927"/>
            <a:ext cx="489068" cy="358468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54"/>
            <a:r>
              <a:rPr lang="en-GB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2020 Q3</a:t>
            </a:r>
          </a:p>
        </p:txBody>
      </p:sp>
      <p:sp>
        <p:nvSpPr>
          <p:cNvPr id="57" name="Rectangle 56">
            <a:extLst>
              <a:ext uri="{FF2B5EF4-FFF2-40B4-BE49-F238E27FC236}">
                <a16:creationId xmlns:a16="http://schemas.microsoft.com/office/drawing/2014/main" id="{658C6FCA-D70B-4AF9-9644-F7805329F36B}"/>
              </a:ext>
            </a:extLst>
          </p:cNvPr>
          <p:cNvSpPr/>
          <p:nvPr/>
        </p:nvSpPr>
        <p:spPr>
          <a:xfrm>
            <a:off x="8383183" y="121927"/>
            <a:ext cx="480079" cy="358468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54"/>
            <a:r>
              <a:rPr lang="en-GB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2020Q4</a:t>
            </a:r>
          </a:p>
        </p:txBody>
      </p:sp>
      <p:sp>
        <p:nvSpPr>
          <p:cNvPr id="58" name="Rectangle 57">
            <a:extLst>
              <a:ext uri="{FF2B5EF4-FFF2-40B4-BE49-F238E27FC236}">
                <a16:creationId xmlns:a16="http://schemas.microsoft.com/office/drawing/2014/main" id="{4C40C1F5-6258-4608-9B59-6DF2B918F344}"/>
              </a:ext>
            </a:extLst>
          </p:cNvPr>
          <p:cNvSpPr/>
          <p:nvPr/>
        </p:nvSpPr>
        <p:spPr>
          <a:xfrm>
            <a:off x="8884017" y="121927"/>
            <a:ext cx="480079" cy="358468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54"/>
            <a:r>
              <a:rPr lang="en-GB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2021 Q1</a:t>
            </a:r>
          </a:p>
        </p:txBody>
      </p:sp>
      <p:sp>
        <p:nvSpPr>
          <p:cNvPr id="59" name="Rectangle 58">
            <a:extLst>
              <a:ext uri="{FF2B5EF4-FFF2-40B4-BE49-F238E27FC236}">
                <a16:creationId xmlns:a16="http://schemas.microsoft.com/office/drawing/2014/main" id="{5CECABB5-9A17-4486-9D51-29A390FCA442}"/>
              </a:ext>
            </a:extLst>
          </p:cNvPr>
          <p:cNvSpPr/>
          <p:nvPr/>
        </p:nvSpPr>
        <p:spPr>
          <a:xfrm>
            <a:off x="9388643" y="121927"/>
            <a:ext cx="480079" cy="358468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54"/>
            <a:r>
              <a:rPr lang="en-GB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2021 </a:t>
            </a:r>
            <a:r>
              <a:rPr lang="en-US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Q2</a:t>
            </a:r>
            <a:endParaRPr lang="en-GB" sz="1000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66" name="Rectangle: Rounded Corners 65">
            <a:extLst>
              <a:ext uri="{FF2B5EF4-FFF2-40B4-BE49-F238E27FC236}">
                <a16:creationId xmlns:a16="http://schemas.microsoft.com/office/drawing/2014/main" id="{10ED8FB1-8227-478A-9187-A5DB5A06E39F}"/>
              </a:ext>
            </a:extLst>
          </p:cNvPr>
          <p:cNvSpPr/>
          <p:nvPr/>
        </p:nvSpPr>
        <p:spPr>
          <a:xfrm>
            <a:off x="3772029" y="2096840"/>
            <a:ext cx="3364101" cy="285819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54">
              <a:defRPr/>
            </a:pPr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Multi SIM:</a:t>
            </a:r>
            <a:r>
              <a:rPr lang="en-US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 </a:t>
            </a:r>
            <a:r>
              <a:rPr lang="en-US" sz="900" kern="0" dirty="0" err="1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paging.handling</a:t>
            </a:r>
            <a:r>
              <a:rPr lang="en-US" sz="9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, RRC release (NR and NR-LTE)</a:t>
            </a:r>
            <a:endParaRPr lang="en-US" sz="1200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83" name="Rectangle: Rounded Corners 82">
            <a:extLst>
              <a:ext uri="{FF2B5EF4-FFF2-40B4-BE49-F238E27FC236}">
                <a16:creationId xmlns:a16="http://schemas.microsoft.com/office/drawing/2014/main" id="{9DBA8CBF-223F-4DDD-9C24-46299450920C}"/>
              </a:ext>
            </a:extLst>
          </p:cNvPr>
          <p:cNvSpPr/>
          <p:nvPr/>
        </p:nvSpPr>
        <p:spPr>
          <a:xfrm>
            <a:off x="4863275" y="4181086"/>
            <a:ext cx="2278251" cy="302270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54">
              <a:defRPr/>
            </a:pPr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NR UDC: </a:t>
            </a:r>
            <a:r>
              <a:rPr lang="en-US" sz="105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copy LTE solution</a:t>
            </a:r>
            <a:endParaRPr lang="en-US" sz="1200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34" name="Rectangle: Rounded Corners 33">
            <a:extLst>
              <a:ext uri="{FF2B5EF4-FFF2-40B4-BE49-F238E27FC236}">
                <a16:creationId xmlns:a16="http://schemas.microsoft.com/office/drawing/2014/main" id="{4CE253CB-9382-45E9-B66B-F69313B0B8AA}"/>
              </a:ext>
            </a:extLst>
          </p:cNvPr>
          <p:cNvSpPr/>
          <p:nvPr/>
        </p:nvSpPr>
        <p:spPr>
          <a:xfrm>
            <a:off x="2654492" y="4861299"/>
            <a:ext cx="4505747" cy="285819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54">
              <a:defRPr/>
            </a:pPr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 slicing</a:t>
            </a:r>
          </a:p>
        </p:txBody>
      </p:sp>
      <p:sp>
        <p:nvSpPr>
          <p:cNvPr id="35" name="Rectangle: Rounded Corners 34">
            <a:extLst>
              <a:ext uri="{FF2B5EF4-FFF2-40B4-BE49-F238E27FC236}">
                <a16:creationId xmlns:a16="http://schemas.microsoft.com/office/drawing/2014/main" id="{8A0BD762-2067-414D-9A1A-EB2BC18E20FA}"/>
              </a:ext>
            </a:extLst>
          </p:cNvPr>
          <p:cNvSpPr/>
          <p:nvPr/>
        </p:nvSpPr>
        <p:spPr>
          <a:xfrm>
            <a:off x="2654492" y="4535040"/>
            <a:ext cx="4481639" cy="285819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54">
              <a:defRPr/>
            </a:pPr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NR L3 </a:t>
            </a:r>
            <a:r>
              <a:rPr lang="en-US" sz="1200" b="1" u="sng" kern="0" dirty="0" err="1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Sidelink</a:t>
            </a:r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 relay:</a:t>
            </a:r>
            <a:r>
              <a:rPr lang="en-US" sz="12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 </a:t>
            </a:r>
            <a:r>
              <a:rPr lang="en-US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UE-NW and UE-UE (SA2 led)</a:t>
            </a:r>
            <a:endParaRPr lang="en-US" sz="1200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36" name="Rectangle: Rounded Corners 35">
            <a:extLst>
              <a:ext uri="{FF2B5EF4-FFF2-40B4-BE49-F238E27FC236}">
                <a16:creationId xmlns:a16="http://schemas.microsoft.com/office/drawing/2014/main" id="{2A2713CE-0742-46E8-9CF2-89BFD5E91BF1}"/>
              </a:ext>
            </a:extLst>
          </p:cNvPr>
          <p:cNvSpPr/>
          <p:nvPr/>
        </p:nvSpPr>
        <p:spPr>
          <a:xfrm>
            <a:off x="1556960" y="2112535"/>
            <a:ext cx="2143695" cy="278838"/>
          </a:xfrm>
          <a:prstGeom prst="roundRect">
            <a:avLst/>
          </a:prstGeom>
          <a:solidFill>
            <a:srgbClr val="FF9B9B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54">
              <a:defRPr/>
            </a:pPr>
            <a:r>
              <a:rPr lang="en-GB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M</a:t>
            </a:r>
            <a:r>
              <a:rPr lang="en-US" sz="1200" b="1" u="sng" kern="0" dirty="0" err="1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ulti</a:t>
            </a:r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 SIM:</a:t>
            </a:r>
            <a:r>
              <a:rPr lang="en-US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 </a:t>
            </a:r>
            <a:r>
              <a:rPr lang="en-US" sz="9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NR only (NR-NR, NR-LTE)</a:t>
            </a:r>
            <a:endParaRPr lang="en-US" sz="1200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41" name="Rectangle: Rounded Corners 40">
            <a:extLst>
              <a:ext uri="{FF2B5EF4-FFF2-40B4-BE49-F238E27FC236}">
                <a16:creationId xmlns:a16="http://schemas.microsoft.com/office/drawing/2014/main" id="{E357F05C-840C-4AB5-884D-602649C8CC7B}"/>
              </a:ext>
            </a:extLst>
          </p:cNvPr>
          <p:cNvSpPr/>
          <p:nvPr/>
        </p:nvSpPr>
        <p:spPr>
          <a:xfrm>
            <a:off x="1554427" y="3450211"/>
            <a:ext cx="5578474" cy="309057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54">
              <a:defRPr/>
            </a:pPr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NR </a:t>
            </a:r>
            <a:r>
              <a:rPr lang="en-US" sz="1200" b="1" u="sng" kern="0" dirty="0" err="1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IIoT</a:t>
            </a:r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/URLLC:</a:t>
            </a:r>
            <a:r>
              <a:rPr lang="en-US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 </a:t>
            </a:r>
            <a:r>
              <a:rPr lang="en-US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TSC (beyond TSN)  </a:t>
            </a:r>
            <a:endParaRPr lang="en-US" sz="1200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42" name="Rectangle: Rounded Corners 41">
            <a:extLst>
              <a:ext uri="{FF2B5EF4-FFF2-40B4-BE49-F238E27FC236}">
                <a16:creationId xmlns:a16="http://schemas.microsoft.com/office/drawing/2014/main" id="{2A6D9F07-2354-4535-AD91-7794FC337B83}"/>
              </a:ext>
            </a:extLst>
          </p:cNvPr>
          <p:cNvSpPr/>
          <p:nvPr/>
        </p:nvSpPr>
        <p:spPr>
          <a:xfrm>
            <a:off x="1548006" y="2743279"/>
            <a:ext cx="5584904" cy="292314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54"/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NR positioning </a:t>
            </a:r>
            <a:r>
              <a:rPr lang="en-US" sz="1200" b="1" u="sng" kern="0" dirty="0" err="1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enh</a:t>
            </a:r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:</a:t>
            </a:r>
            <a:r>
              <a:rPr lang="en-US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 </a:t>
            </a:r>
            <a:r>
              <a:rPr lang="en-US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low latency (incl UE-based techniques), NAVIC NR</a:t>
            </a:r>
            <a:r>
              <a:rPr lang="en-US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 </a:t>
            </a:r>
          </a:p>
        </p:txBody>
      </p:sp>
      <p:sp>
        <p:nvSpPr>
          <p:cNvPr id="46" name="Rectangle: Rounded Corners 45">
            <a:extLst>
              <a:ext uri="{FF2B5EF4-FFF2-40B4-BE49-F238E27FC236}">
                <a16:creationId xmlns:a16="http://schemas.microsoft.com/office/drawing/2014/main" id="{1DC7B4C8-26DE-4F4B-AEA0-32F25A70B08F}"/>
              </a:ext>
            </a:extLst>
          </p:cNvPr>
          <p:cNvSpPr/>
          <p:nvPr/>
        </p:nvSpPr>
        <p:spPr>
          <a:xfrm>
            <a:off x="2651305" y="3810952"/>
            <a:ext cx="4481596" cy="321164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54">
              <a:defRPr/>
            </a:pPr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Small Data </a:t>
            </a:r>
            <a:r>
              <a:rPr lang="en-US" sz="1200" b="1" u="sng" kern="0" dirty="0" err="1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enh</a:t>
            </a:r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: </a:t>
            </a:r>
            <a:r>
              <a:rPr lang="en-US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UL and inactive only</a:t>
            </a:r>
            <a:endParaRPr lang="en-US" sz="500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51" name="Rectangle: Rounded Corners 50">
            <a:extLst>
              <a:ext uri="{FF2B5EF4-FFF2-40B4-BE49-F238E27FC236}">
                <a16:creationId xmlns:a16="http://schemas.microsoft.com/office/drawing/2014/main" id="{08ACA832-A600-47B4-AE90-BC5B6402BE12}"/>
              </a:ext>
            </a:extLst>
          </p:cNvPr>
          <p:cNvSpPr/>
          <p:nvPr/>
        </p:nvSpPr>
        <p:spPr>
          <a:xfrm>
            <a:off x="4863275" y="5176904"/>
            <a:ext cx="2278251" cy="302270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54">
              <a:defRPr/>
            </a:pPr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NR for UAV: </a:t>
            </a:r>
            <a:r>
              <a:rPr lang="en-US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copy LTE solution</a:t>
            </a:r>
          </a:p>
        </p:txBody>
      </p:sp>
      <p:sp>
        <p:nvSpPr>
          <p:cNvPr id="40" name="Rectangle: Rounded Corners 39">
            <a:extLst>
              <a:ext uri="{FF2B5EF4-FFF2-40B4-BE49-F238E27FC236}">
                <a16:creationId xmlns:a16="http://schemas.microsoft.com/office/drawing/2014/main" id="{2ACE28BD-0471-49F4-85EE-93AB2E348711}"/>
              </a:ext>
            </a:extLst>
          </p:cNvPr>
          <p:cNvSpPr/>
          <p:nvPr/>
        </p:nvSpPr>
        <p:spPr>
          <a:xfrm>
            <a:off x="2654492" y="5871263"/>
            <a:ext cx="4505747" cy="285819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54">
              <a:defRPr/>
            </a:pPr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SON/MDT (RAN3-led)</a:t>
            </a:r>
            <a:endParaRPr lang="en-US" sz="1200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43" name="Rectangle: Rounded Corners 42">
            <a:extLst>
              <a:ext uri="{FF2B5EF4-FFF2-40B4-BE49-F238E27FC236}">
                <a16:creationId xmlns:a16="http://schemas.microsoft.com/office/drawing/2014/main" id="{B009EF35-5A05-4774-9F81-B2D890F8C366}"/>
              </a:ext>
            </a:extLst>
          </p:cNvPr>
          <p:cNvSpPr/>
          <p:nvPr/>
        </p:nvSpPr>
        <p:spPr>
          <a:xfrm>
            <a:off x="1548005" y="5526404"/>
            <a:ext cx="5588125" cy="294454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54">
              <a:defRPr/>
            </a:pPr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UE Power Saving: </a:t>
            </a:r>
            <a:r>
              <a:rPr lang="en-US" sz="105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Idle/inactive mode only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C75E37FF-87B8-4223-ABAC-5667B9E55019}"/>
              </a:ext>
            </a:extLst>
          </p:cNvPr>
          <p:cNvSpPr/>
          <p:nvPr/>
        </p:nvSpPr>
        <p:spPr>
          <a:xfrm>
            <a:off x="7267513" y="6488668"/>
            <a:ext cx="3842445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/>
              <a:t>* TUs available for Rel-17 work</a:t>
            </a:r>
            <a:endParaRPr lang="en-US" sz="1000" b="1" u="sng" dirty="0"/>
          </a:p>
        </p:txBody>
      </p:sp>
    </p:spTree>
    <p:extLst>
      <p:ext uri="{BB962C8B-B14F-4D97-AF65-F5344CB8AC3E}">
        <p14:creationId xmlns:p14="http://schemas.microsoft.com/office/powerpoint/2010/main" val="121743736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1511" name="Straight Connector 7">
            <a:extLst>
              <a:ext uri="{FF2B5EF4-FFF2-40B4-BE49-F238E27FC236}">
                <a16:creationId xmlns:a16="http://schemas.microsoft.com/office/drawing/2014/main" id="{CFF1D499-8237-4625-8C92-0AE6BF680EC0}"/>
              </a:ext>
            </a:extLst>
          </p:cNvPr>
          <p:cNvCxnSpPr>
            <a:cxnSpLocks/>
          </p:cNvCxnSpPr>
          <p:nvPr/>
        </p:nvCxnSpPr>
        <p:spPr bwMode="auto">
          <a:xfrm flipV="1">
            <a:off x="5072254" y="1134215"/>
            <a:ext cx="0" cy="4745293"/>
          </a:xfrm>
          <a:prstGeom prst="line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4" name="Group 3">
            <a:extLst>
              <a:ext uri="{FF2B5EF4-FFF2-40B4-BE49-F238E27FC236}">
                <a16:creationId xmlns:a16="http://schemas.microsoft.com/office/drawing/2014/main" id="{C0AA43DA-E105-4DFD-A045-A1044C3FF62B}"/>
              </a:ext>
            </a:extLst>
          </p:cNvPr>
          <p:cNvGrpSpPr/>
          <p:nvPr/>
        </p:nvGrpSpPr>
        <p:grpSpPr>
          <a:xfrm>
            <a:off x="1749299" y="1134215"/>
            <a:ext cx="5535612" cy="4745293"/>
            <a:chOff x="1482599" y="1134215"/>
            <a:chExt cx="5535612" cy="4745293"/>
          </a:xfrm>
        </p:grpSpPr>
        <p:cxnSp>
          <p:nvCxnSpPr>
            <p:cNvPr id="21508" name="Straight Connector 4">
              <a:extLst>
                <a:ext uri="{FF2B5EF4-FFF2-40B4-BE49-F238E27FC236}">
                  <a16:creationId xmlns:a16="http://schemas.microsoft.com/office/drawing/2014/main" id="{96ABE926-CDAF-4DA1-B9A5-07C273E42BCD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1482599" y="1134215"/>
              <a:ext cx="0" cy="4745293"/>
            </a:xfrm>
            <a:prstGeom prst="line">
              <a:avLst/>
            </a:prstGeom>
            <a:noFill/>
            <a:ln w="3175" algn="ctr">
              <a:solidFill>
                <a:srgbClr val="98A2A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1510" name="Straight Connector 6">
              <a:extLst>
                <a:ext uri="{FF2B5EF4-FFF2-40B4-BE49-F238E27FC236}">
                  <a16:creationId xmlns:a16="http://schemas.microsoft.com/office/drawing/2014/main" id="{F080480B-062E-4B86-A103-35B7A679B6A8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2592261" y="1134215"/>
              <a:ext cx="0" cy="4745293"/>
            </a:xfrm>
            <a:prstGeom prst="line">
              <a:avLst/>
            </a:prstGeom>
            <a:noFill/>
            <a:ln w="3175" algn="ctr">
              <a:solidFill>
                <a:srgbClr val="98A2A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1512" name="Straight Connector 8">
              <a:extLst>
                <a:ext uri="{FF2B5EF4-FFF2-40B4-BE49-F238E27FC236}">
                  <a16:creationId xmlns:a16="http://schemas.microsoft.com/office/drawing/2014/main" id="{82A94FA5-8257-40F2-B815-93EDA0A82132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5908548" y="1134215"/>
              <a:ext cx="0" cy="4745293"/>
            </a:xfrm>
            <a:prstGeom prst="line">
              <a:avLst/>
            </a:prstGeom>
            <a:noFill/>
            <a:ln w="3175" algn="ctr">
              <a:solidFill>
                <a:srgbClr val="98A2A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1513" name="Straight Connector 9">
              <a:extLst>
                <a:ext uri="{FF2B5EF4-FFF2-40B4-BE49-F238E27FC236}">
                  <a16:creationId xmlns:a16="http://schemas.microsoft.com/office/drawing/2014/main" id="{2B625C6B-89D0-4383-B2AD-F88D7B225CC1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3696717" y="1134215"/>
              <a:ext cx="0" cy="4745293"/>
            </a:xfrm>
            <a:prstGeom prst="line">
              <a:avLst/>
            </a:prstGeom>
            <a:noFill/>
            <a:ln w="3175" algn="ctr">
              <a:solidFill>
                <a:srgbClr val="98A2A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1514" name="Straight Connector 10">
              <a:extLst>
                <a:ext uri="{FF2B5EF4-FFF2-40B4-BE49-F238E27FC236}">
                  <a16:creationId xmlns:a16="http://schemas.microsoft.com/office/drawing/2014/main" id="{2CFF8DE0-645D-49AD-B953-AC3111005CFF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7018211" y="1134215"/>
              <a:ext cx="0" cy="4745293"/>
            </a:xfrm>
            <a:prstGeom prst="line">
              <a:avLst/>
            </a:prstGeom>
            <a:noFill/>
            <a:ln w="3175" algn="ctr">
              <a:solidFill>
                <a:srgbClr val="98A2A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44" name="Rectangle 43">
            <a:extLst>
              <a:ext uri="{FF2B5EF4-FFF2-40B4-BE49-F238E27FC236}">
                <a16:creationId xmlns:a16="http://schemas.microsoft.com/office/drawing/2014/main" id="{89BF3C2C-DE30-43A4-9672-BB087808FDDC}"/>
              </a:ext>
            </a:extLst>
          </p:cNvPr>
          <p:cNvSpPr/>
          <p:nvPr/>
        </p:nvSpPr>
        <p:spPr>
          <a:xfrm>
            <a:off x="1784225" y="1162182"/>
            <a:ext cx="1046163" cy="358468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54"/>
            <a:r>
              <a:rPr lang="en-GB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2020 Q2</a:t>
            </a:r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F578AB52-3A9B-42C8-AC27-99F1F84A6146}"/>
              </a:ext>
            </a:extLst>
          </p:cNvPr>
          <p:cNvSpPr/>
          <p:nvPr/>
        </p:nvSpPr>
        <p:spPr>
          <a:xfrm>
            <a:off x="2890712" y="1162181"/>
            <a:ext cx="1046163" cy="358469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54"/>
            <a:r>
              <a:rPr lang="en-GB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2020 Q3</a:t>
            </a:r>
          </a:p>
        </p:txBody>
      </p:sp>
      <p:sp>
        <p:nvSpPr>
          <p:cNvPr id="54" name="Rectangle 53">
            <a:extLst>
              <a:ext uri="{FF2B5EF4-FFF2-40B4-BE49-F238E27FC236}">
                <a16:creationId xmlns:a16="http://schemas.microsoft.com/office/drawing/2014/main" id="{9E54C7E0-DB7C-49EB-8B86-876A6BB7EA73}"/>
              </a:ext>
            </a:extLst>
          </p:cNvPr>
          <p:cNvSpPr/>
          <p:nvPr/>
        </p:nvSpPr>
        <p:spPr>
          <a:xfrm>
            <a:off x="5103685" y="1171708"/>
            <a:ext cx="1046163" cy="348943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54"/>
            <a:r>
              <a:rPr lang="en-GB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2021 Q1</a:t>
            </a:r>
          </a:p>
        </p:txBody>
      </p:sp>
      <p:sp>
        <p:nvSpPr>
          <p:cNvPr id="55" name="Rectangle 54">
            <a:extLst>
              <a:ext uri="{FF2B5EF4-FFF2-40B4-BE49-F238E27FC236}">
                <a16:creationId xmlns:a16="http://schemas.microsoft.com/office/drawing/2014/main" id="{EECB0FF3-EE16-4EDA-9195-7FB4C4056ED8}"/>
              </a:ext>
            </a:extLst>
          </p:cNvPr>
          <p:cNvSpPr/>
          <p:nvPr/>
        </p:nvSpPr>
        <p:spPr>
          <a:xfrm>
            <a:off x="6208585" y="1171708"/>
            <a:ext cx="1046163" cy="348943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54"/>
            <a:r>
              <a:rPr lang="en-GB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2021 Q2</a:t>
            </a:r>
          </a:p>
        </p:txBody>
      </p:sp>
      <p:sp>
        <p:nvSpPr>
          <p:cNvPr id="64" name="Rectangle 63">
            <a:extLst>
              <a:ext uri="{FF2B5EF4-FFF2-40B4-BE49-F238E27FC236}">
                <a16:creationId xmlns:a16="http://schemas.microsoft.com/office/drawing/2014/main" id="{131791AB-82B9-4A27-A501-E941282D1856}"/>
              </a:ext>
            </a:extLst>
          </p:cNvPr>
          <p:cNvSpPr/>
          <p:nvPr/>
        </p:nvSpPr>
        <p:spPr>
          <a:xfrm>
            <a:off x="3997201" y="1171708"/>
            <a:ext cx="1044575" cy="348943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54"/>
            <a:r>
              <a:rPr lang="en-GB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2020 Q4</a:t>
            </a:r>
          </a:p>
        </p:txBody>
      </p:sp>
      <p:sp>
        <p:nvSpPr>
          <p:cNvPr id="58" name="Rectangle: Rounded Corners 57">
            <a:extLst>
              <a:ext uri="{FF2B5EF4-FFF2-40B4-BE49-F238E27FC236}">
                <a16:creationId xmlns:a16="http://schemas.microsoft.com/office/drawing/2014/main" id="{2AD37AFB-8D4A-43DE-BD69-FA2A7662D1BA}"/>
              </a:ext>
            </a:extLst>
          </p:cNvPr>
          <p:cNvSpPr/>
          <p:nvPr/>
        </p:nvSpPr>
        <p:spPr>
          <a:xfrm>
            <a:off x="1784225" y="1662114"/>
            <a:ext cx="5565262" cy="292987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54">
              <a:defRPr/>
            </a:pPr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NR SON/MDT enhancements (excl </a:t>
            </a:r>
            <a:r>
              <a:rPr lang="en-US" sz="1200" b="1" u="sng" kern="0" dirty="0" err="1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QoE</a:t>
            </a:r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)</a:t>
            </a:r>
          </a:p>
          <a:p>
            <a:pPr algn="ctr" defTabSz="914354">
              <a:defRPr/>
            </a:pPr>
            <a:endParaRPr lang="en-US" sz="1200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94" name="Title 2">
            <a:extLst>
              <a:ext uri="{FF2B5EF4-FFF2-40B4-BE49-F238E27FC236}">
                <a16:creationId xmlns:a16="http://schemas.microsoft.com/office/drawing/2014/main" id="{8C120FAE-7958-4220-840D-04FE999DB7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9757" y="169737"/>
            <a:ext cx="9112251" cy="643425"/>
          </a:xfrm>
        </p:spPr>
        <p:txBody>
          <a:bodyPr/>
          <a:lstStyle/>
          <a:p>
            <a:r>
              <a:rPr lang="en-US" altLang="fi-FI" b="1" i="1" kern="12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RAN3 Rel17</a:t>
            </a:r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8DB868EE-7C6A-4879-AB19-BD4DD2903228}"/>
              </a:ext>
            </a:extLst>
          </p:cNvPr>
          <p:cNvSpPr/>
          <p:nvPr/>
        </p:nvSpPr>
        <p:spPr>
          <a:xfrm>
            <a:off x="7596123" y="675406"/>
            <a:ext cx="501724" cy="358468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54"/>
            <a:r>
              <a:rPr lang="en-GB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2020 Q2</a:t>
            </a:r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0A469852-2E3D-4A92-866E-D3B0A9F65861}"/>
              </a:ext>
            </a:extLst>
          </p:cNvPr>
          <p:cNvSpPr/>
          <p:nvPr/>
        </p:nvSpPr>
        <p:spPr>
          <a:xfrm>
            <a:off x="8117199" y="675406"/>
            <a:ext cx="489068" cy="358468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54"/>
            <a:r>
              <a:rPr lang="en-GB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2020 Q3</a:t>
            </a:r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id="{E147F0D5-3AF5-4CA6-85ED-1B2FE10DF645}"/>
              </a:ext>
            </a:extLst>
          </p:cNvPr>
          <p:cNvSpPr/>
          <p:nvPr/>
        </p:nvSpPr>
        <p:spPr>
          <a:xfrm>
            <a:off x="8627022" y="675406"/>
            <a:ext cx="480079" cy="358468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54"/>
            <a:r>
              <a:rPr lang="en-GB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2020 Q4</a:t>
            </a:r>
          </a:p>
        </p:txBody>
      </p:sp>
      <p:sp>
        <p:nvSpPr>
          <p:cNvPr id="51" name="Rectangle 50">
            <a:extLst>
              <a:ext uri="{FF2B5EF4-FFF2-40B4-BE49-F238E27FC236}">
                <a16:creationId xmlns:a16="http://schemas.microsoft.com/office/drawing/2014/main" id="{9FE6CF43-19D5-4A42-B08F-D78E114F2A43}"/>
              </a:ext>
            </a:extLst>
          </p:cNvPr>
          <p:cNvSpPr/>
          <p:nvPr/>
        </p:nvSpPr>
        <p:spPr>
          <a:xfrm>
            <a:off x="9127855" y="675406"/>
            <a:ext cx="480079" cy="358468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54"/>
            <a:r>
              <a:rPr lang="en-GB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2021 Q1</a:t>
            </a:r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id="{6161E069-BCB8-4139-A94B-701C040544D6}"/>
              </a:ext>
            </a:extLst>
          </p:cNvPr>
          <p:cNvSpPr/>
          <p:nvPr/>
        </p:nvSpPr>
        <p:spPr>
          <a:xfrm>
            <a:off x="9632482" y="675406"/>
            <a:ext cx="480079" cy="358468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54"/>
            <a:r>
              <a:rPr lang="en-GB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2021 Q2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00AF9274-F639-4455-A639-288BC87113B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61802838"/>
              </p:ext>
            </p:extLst>
          </p:nvPr>
        </p:nvGraphicFramePr>
        <p:xfrm>
          <a:off x="7596123" y="1117502"/>
          <a:ext cx="2533280" cy="360304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06656">
                  <a:extLst>
                    <a:ext uri="{9D8B030D-6E8A-4147-A177-3AD203B41FA5}">
                      <a16:colId xmlns:a16="http://schemas.microsoft.com/office/drawing/2014/main" val="1306459605"/>
                    </a:ext>
                  </a:extLst>
                </a:gridCol>
                <a:gridCol w="506656">
                  <a:extLst>
                    <a:ext uri="{9D8B030D-6E8A-4147-A177-3AD203B41FA5}">
                      <a16:colId xmlns:a16="http://schemas.microsoft.com/office/drawing/2014/main" val="2271366910"/>
                    </a:ext>
                  </a:extLst>
                </a:gridCol>
                <a:gridCol w="506656">
                  <a:extLst>
                    <a:ext uri="{9D8B030D-6E8A-4147-A177-3AD203B41FA5}">
                      <a16:colId xmlns:a16="http://schemas.microsoft.com/office/drawing/2014/main" val="3482782362"/>
                    </a:ext>
                  </a:extLst>
                </a:gridCol>
                <a:gridCol w="506656">
                  <a:extLst>
                    <a:ext uri="{9D8B030D-6E8A-4147-A177-3AD203B41FA5}">
                      <a16:colId xmlns:a16="http://schemas.microsoft.com/office/drawing/2014/main" val="2561455352"/>
                    </a:ext>
                  </a:extLst>
                </a:gridCol>
                <a:gridCol w="506656">
                  <a:extLst>
                    <a:ext uri="{9D8B030D-6E8A-4147-A177-3AD203B41FA5}">
                      <a16:colId xmlns:a16="http://schemas.microsoft.com/office/drawing/2014/main" val="1746997225"/>
                    </a:ext>
                  </a:extLst>
                </a:gridCol>
              </a:tblGrid>
              <a:tr h="440535">
                <a:tc>
                  <a:txBody>
                    <a:bodyPr/>
                    <a:lstStyle/>
                    <a:p>
                      <a:pPr algn="ctr"/>
                      <a:r>
                        <a:rPr lang="en-US" sz="1050" dirty="0">
                          <a:solidFill>
                            <a:schemeClr val="bg1"/>
                          </a:solidFill>
                        </a:rPr>
                        <a:t>TU*: </a:t>
                      </a:r>
                      <a:br>
                        <a:rPr lang="en-US" sz="1050" dirty="0">
                          <a:solidFill>
                            <a:schemeClr val="bg1"/>
                          </a:solidFill>
                        </a:rPr>
                      </a:br>
                      <a:r>
                        <a:rPr lang="en-US" sz="1050" dirty="0">
                          <a:solidFill>
                            <a:schemeClr val="bg1"/>
                          </a:solidFill>
                        </a:rPr>
                        <a:t>10</a:t>
                      </a:r>
                    </a:p>
                    <a:p>
                      <a:pPr algn="ctr"/>
                      <a:r>
                        <a:rPr lang="en-US" sz="900" dirty="0">
                          <a:solidFill>
                            <a:schemeClr val="bg1"/>
                          </a:solidFill>
                        </a:rPr>
                        <a:t>(22-12)</a:t>
                      </a:r>
                    </a:p>
                  </a:txBody>
                  <a:tcPr marL="0" marR="0">
                    <a:solidFill>
                      <a:srgbClr val="12419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b="1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TU*: 10</a:t>
                      </a:r>
                    </a:p>
                    <a:p>
                      <a:pPr marL="0" marR="0" lvl="0" indent="0" algn="ctr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(12-2)</a:t>
                      </a: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12419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b="1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TU*: </a:t>
                      </a:r>
                      <a:br>
                        <a:rPr lang="en-US" sz="1050" b="1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en-US" sz="1050" b="1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24</a:t>
                      </a:r>
                    </a:p>
                  </a:txBody>
                  <a:tcPr marL="0" marR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12419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b="1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TU*: 12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12419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b="1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TU*: 24</a:t>
                      </a:r>
                    </a:p>
                  </a:txBody>
                  <a:tcPr>
                    <a:solidFill>
                      <a:srgbClr val="12419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46737833"/>
                  </a:ext>
                </a:extLst>
              </a:tr>
              <a:tr h="330861">
                <a:tc>
                  <a:txBody>
                    <a:bodyPr/>
                    <a:lstStyle/>
                    <a:p>
                      <a:pPr algn="ctr"/>
                      <a:r>
                        <a:rPr lang="en-GB" sz="1500" dirty="0"/>
                        <a:t>2</a:t>
                      </a:r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/>
                        <a:t>2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500" dirty="0"/>
                        <a:t>4</a:t>
                      </a:r>
                      <a:endParaRPr lang="en-US" sz="1500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500" dirty="0"/>
                        <a:t>2</a:t>
                      </a:r>
                      <a:endParaRPr lang="en-US" sz="15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500" dirty="0"/>
                        <a:t>4</a:t>
                      </a:r>
                      <a:endParaRPr lang="en-US" sz="15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86926240"/>
                  </a:ext>
                </a:extLst>
              </a:tr>
              <a:tr h="330861">
                <a:tc>
                  <a:txBody>
                    <a:bodyPr/>
                    <a:lstStyle/>
                    <a:p>
                      <a:pPr algn="ctr"/>
                      <a:r>
                        <a:rPr lang="en-US" sz="1500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/>
                        <a:t>1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/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/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/>
                        <a:t>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12542291"/>
                  </a:ext>
                </a:extLst>
              </a:tr>
              <a:tr h="314960">
                <a:tc>
                  <a:txBody>
                    <a:bodyPr/>
                    <a:lstStyle/>
                    <a:p>
                      <a:pPr algn="ctr"/>
                      <a:r>
                        <a:rPr lang="en-GB" sz="1500" dirty="0"/>
                        <a:t>2</a:t>
                      </a:r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/>
                        <a:t>2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500" dirty="0"/>
                        <a:t>4</a:t>
                      </a:r>
                      <a:endParaRPr lang="en-US" sz="1500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500" dirty="0"/>
                        <a:t>2</a:t>
                      </a:r>
                      <a:endParaRPr lang="en-US" sz="15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500" dirty="0"/>
                        <a:t>4</a:t>
                      </a:r>
                      <a:endParaRPr lang="en-US" sz="15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17494783"/>
                  </a:ext>
                </a:extLst>
              </a:tr>
              <a:tr h="314960">
                <a:tc>
                  <a:txBody>
                    <a:bodyPr/>
                    <a:lstStyle/>
                    <a:p>
                      <a:pPr algn="ctr"/>
                      <a:r>
                        <a:rPr lang="en-US" sz="1500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500" dirty="0"/>
                        <a:t>0</a:t>
                      </a:r>
                      <a:endParaRPr lang="en-US" sz="1500" dirty="0"/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500" dirty="0"/>
                        <a:t>1</a:t>
                      </a:r>
                      <a:endParaRPr lang="en-US" sz="1500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500" dirty="0"/>
                        <a:t>1</a:t>
                      </a:r>
                      <a:endParaRPr lang="en-US" sz="15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500" dirty="0"/>
                        <a:t>2</a:t>
                      </a:r>
                      <a:endParaRPr lang="en-US" sz="15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4246781"/>
                  </a:ext>
                </a:extLst>
              </a:tr>
              <a:tr h="314960">
                <a:tc>
                  <a:txBody>
                    <a:bodyPr/>
                    <a:lstStyle/>
                    <a:p>
                      <a:pPr algn="ctr"/>
                      <a:r>
                        <a:rPr lang="en-GB" sz="1500" dirty="0"/>
                        <a:t>1</a:t>
                      </a:r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/>
                        <a:t>1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/>
                        <a:t>4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500" dirty="0"/>
                        <a:t>2</a:t>
                      </a:r>
                      <a:endParaRPr lang="en-US" sz="15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500" dirty="0"/>
                        <a:t>4</a:t>
                      </a:r>
                      <a:endParaRPr lang="en-US" sz="15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33073052"/>
                  </a:ext>
                </a:extLst>
              </a:tr>
              <a:tr h="314960">
                <a:tc>
                  <a:txBody>
                    <a:bodyPr/>
                    <a:lstStyle/>
                    <a:p>
                      <a:pPr algn="ctr"/>
                      <a:r>
                        <a:rPr lang="en-GB" sz="1500" dirty="0"/>
                        <a:t>1</a:t>
                      </a:r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/>
                        <a:t>1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500" dirty="0"/>
                        <a:t>2</a:t>
                      </a:r>
                      <a:endParaRPr lang="en-US" sz="1500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500" dirty="0"/>
                        <a:t>1</a:t>
                      </a:r>
                      <a:endParaRPr lang="en-US" sz="15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500" dirty="0"/>
                        <a:t>2</a:t>
                      </a:r>
                      <a:endParaRPr lang="en-US" sz="15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79997477"/>
                  </a:ext>
                </a:extLst>
              </a:tr>
              <a:tr h="314960">
                <a:tc>
                  <a:txBody>
                    <a:bodyPr/>
                    <a:lstStyle/>
                    <a:p>
                      <a:pPr algn="ctr"/>
                      <a:r>
                        <a:rPr lang="en-GB" sz="1500" dirty="0"/>
                        <a:t>1</a:t>
                      </a:r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500" dirty="0"/>
                        <a:t>1</a:t>
                      </a:r>
                      <a:endParaRPr lang="en-US" sz="1500" dirty="0"/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/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/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/>
                        <a:t>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43458569"/>
                  </a:ext>
                </a:extLst>
              </a:tr>
              <a:tr h="314960">
                <a:tc>
                  <a:txBody>
                    <a:bodyPr/>
                    <a:lstStyle/>
                    <a:p>
                      <a:pPr algn="ctr"/>
                      <a:r>
                        <a:rPr lang="en-GB" sz="1500" dirty="0"/>
                        <a:t>2</a:t>
                      </a:r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500" dirty="0"/>
                        <a:t>2</a:t>
                      </a:r>
                      <a:endParaRPr lang="en-US" sz="1500" dirty="0"/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500" dirty="0"/>
                        <a:t>5 (+3)**</a:t>
                      </a:r>
                      <a:endParaRPr lang="en-US" sz="1500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500" dirty="0"/>
                        <a:t>2 (+2)**</a:t>
                      </a:r>
                      <a:endParaRPr lang="en-US" sz="15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500" dirty="0"/>
                        <a:t>4 (+4)**</a:t>
                      </a:r>
                      <a:endParaRPr lang="en-US" sz="15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9191904"/>
                  </a:ext>
                </a:extLst>
              </a:tr>
            </a:tbl>
          </a:graphicData>
        </a:graphic>
      </p:graphicFrame>
      <p:sp>
        <p:nvSpPr>
          <p:cNvPr id="38" name="Rectangle: Rounded Corners 37">
            <a:extLst>
              <a:ext uri="{FF2B5EF4-FFF2-40B4-BE49-F238E27FC236}">
                <a16:creationId xmlns:a16="http://schemas.microsoft.com/office/drawing/2014/main" id="{72CA92DD-2AB0-4EC7-8AD0-97419646DD1A}"/>
              </a:ext>
            </a:extLst>
          </p:cNvPr>
          <p:cNvSpPr/>
          <p:nvPr/>
        </p:nvSpPr>
        <p:spPr>
          <a:xfrm>
            <a:off x="4030486" y="2326477"/>
            <a:ext cx="3318999" cy="300548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54">
              <a:defRPr/>
            </a:pPr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NR Multicast (RAN2-led)</a:t>
            </a:r>
            <a:endParaRPr lang="en-US" sz="800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63" name="Left Brace 62">
            <a:extLst>
              <a:ext uri="{FF2B5EF4-FFF2-40B4-BE49-F238E27FC236}">
                <a16:creationId xmlns:a16="http://schemas.microsoft.com/office/drawing/2014/main" id="{034750EC-F8A4-498A-936C-7B0E9F9E27EF}"/>
              </a:ext>
            </a:extLst>
          </p:cNvPr>
          <p:cNvSpPr/>
          <p:nvPr/>
        </p:nvSpPr>
        <p:spPr bwMode="auto">
          <a:xfrm rot="10800000">
            <a:off x="10256806" y="1117502"/>
            <a:ext cx="110201" cy="3374442"/>
          </a:xfrm>
          <a:prstGeom prst="leftBrace">
            <a:avLst>
              <a:gd name="adj1" fmla="val 8333"/>
              <a:gd name="adj2" fmla="val 49548"/>
            </a:avLst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914377"/>
            <a:endParaRPr lang="en-US" sz="1000">
              <a:latin typeface="Arial" charset="0"/>
              <a:ea typeface="ＭＳ Ｐゴシック" pitchFamily="50" charset="-128"/>
            </a:endParaRP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7AF36DA5-4556-4E96-BA34-40CE9F5C316D}"/>
              </a:ext>
            </a:extLst>
          </p:cNvPr>
          <p:cNvSpPr txBox="1"/>
          <p:nvPr/>
        </p:nvSpPr>
        <p:spPr>
          <a:xfrm>
            <a:off x="10367009" y="2409433"/>
            <a:ext cx="65274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RAN3</a:t>
            </a:r>
            <a:br>
              <a:rPr lang="en-US" sz="1600" dirty="0"/>
            </a:br>
            <a:r>
              <a:rPr lang="en-US" sz="1600" dirty="0"/>
              <a:t>TUs</a:t>
            </a:r>
          </a:p>
        </p:txBody>
      </p:sp>
      <p:sp>
        <p:nvSpPr>
          <p:cNvPr id="39" name="Rectangle: Rounded Corners 38">
            <a:extLst>
              <a:ext uri="{FF2B5EF4-FFF2-40B4-BE49-F238E27FC236}">
                <a16:creationId xmlns:a16="http://schemas.microsoft.com/office/drawing/2014/main" id="{54199D86-56A5-4A44-93AC-73720B102428}"/>
              </a:ext>
            </a:extLst>
          </p:cNvPr>
          <p:cNvSpPr/>
          <p:nvPr/>
        </p:nvSpPr>
        <p:spPr>
          <a:xfrm>
            <a:off x="4030488" y="2671760"/>
            <a:ext cx="3318999" cy="292987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54">
              <a:defRPr/>
            </a:pPr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NR Non-Public Networks </a:t>
            </a:r>
            <a:r>
              <a:rPr lang="en-US" sz="1200" b="1" u="sng" kern="0" dirty="0" err="1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enh</a:t>
            </a:r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 (SA2 led)</a:t>
            </a:r>
          </a:p>
          <a:p>
            <a:pPr algn="ctr" defTabSz="914354">
              <a:defRPr/>
            </a:pPr>
            <a:endParaRPr lang="en-US" sz="1200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40" name="Rectangle: Rounded Corners 39">
            <a:extLst>
              <a:ext uri="{FF2B5EF4-FFF2-40B4-BE49-F238E27FC236}">
                <a16:creationId xmlns:a16="http://schemas.microsoft.com/office/drawing/2014/main" id="{AA3B9602-267D-4E00-B96B-E5A20E29BCD7}"/>
              </a:ext>
            </a:extLst>
          </p:cNvPr>
          <p:cNvSpPr/>
          <p:nvPr/>
        </p:nvSpPr>
        <p:spPr>
          <a:xfrm>
            <a:off x="1784224" y="3965326"/>
            <a:ext cx="5565263" cy="282778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54">
              <a:defRPr/>
            </a:pPr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Misc. impacts coming from RAN1/2</a:t>
            </a:r>
          </a:p>
          <a:p>
            <a:pPr algn="ctr" defTabSz="914354">
              <a:defRPr/>
            </a:pPr>
            <a:endParaRPr lang="en-US" sz="1200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28" name="Rectangle: Rounded Corners 27">
            <a:extLst>
              <a:ext uri="{FF2B5EF4-FFF2-40B4-BE49-F238E27FC236}">
                <a16:creationId xmlns:a16="http://schemas.microsoft.com/office/drawing/2014/main" id="{ACDC7FCE-50B9-43A8-A261-FE3AC519C7A1}"/>
              </a:ext>
            </a:extLst>
          </p:cNvPr>
          <p:cNvSpPr/>
          <p:nvPr/>
        </p:nvSpPr>
        <p:spPr>
          <a:xfrm>
            <a:off x="1784224" y="2994208"/>
            <a:ext cx="5565263" cy="292987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54">
              <a:defRPr/>
            </a:pPr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IAB enhancements (RAN2-led)</a:t>
            </a:r>
          </a:p>
        </p:txBody>
      </p:sp>
      <p:sp>
        <p:nvSpPr>
          <p:cNvPr id="29" name="Rectangle: Rounded Corners 28">
            <a:extLst>
              <a:ext uri="{FF2B5EF4-FFF2-40B4-BE49-F238E27FC236}">
                <a16:creationId xmlns:a16="http://schemas.microsoft.com/office/drawing/2014/main" id="{AD6C59FA-9C2C-4EC9-BAF7-B68F94F10F2A}"/>
              </a:ext>
            </a:extLst>
          </p:cNvPr>
          <p:cNvSpPr/>
          <p:nvPr/>
        </p:nvSpPr>
        <p:spPr>
          <a:xfrm>
            <a:off x="1784224" y="3316656"/>
            <a:ext cx="5565263" cy="292987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54">
              <a:defRPr/>
            </a:pPr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NR over NTN</a:t>
            </a:r>
          </a:p>
        </p:txBody>
      </p:sp>
      <p:sp>
        <p:nvSpPr>
          <p:cNvPr id="30" name="Rectangle: Rounded Corners 29">
            <a:extLst>
              <a:ext uri="{FF2B5EF4-FFF2-40B4-BE49-F238E27FC236}">
                <a16:creationId xmlns:a16="http://schemas.microsoft.com/office/drawing/2014/main" id="{B6050909-A482-4155-ADAD-C28C8B701F13}"/>
              </a:ext>
            </a:extLst>
          </p:cNvPr>
          <p:cNvSpPr/>
          <p:nvPr/>
        </p:nvSpPr>
        <p:spPr>
          <a:xfrm>
            <a:off x="1784224" y="3642689"/>
            <a:ext cx="5565263" cy="292987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54">
              <a:defRPr/>
            </a:pPr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NR positioning </a:t>
            </a:r>
            <a:r>
              <a:rPr lang="en-US" sz="1200" b="1" u="sng" kern="0" dirty="0" err="1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enh</a:t>
            </a:r>
            <a:endParaRPr lang="en-US" sz="1200" b="1" u="sng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31" name="Rectangle: Rounded Corners 30">
            <a:extLst>
              <a:ext uri="{FF2B5EF4-FFF2-40B4-BE49-F238E27FC236}">
                <a16:creationId xmlns:a16="http://schemas.microsoft.com/office/drawing/2014/main" id="{E5B23143-B744-453F-A338-8943FD779F2E}"/>
              </a:ext>
            </a:extLst>
          </p:cNvPr>
          <p:cNvSpPr/>
          <p:nvPr/>
        </p:nvSpPr>
        <p:spPr>
          <a:xfrm>
            <a:off x="5102733" y="1995214"/>
            <a:ext cx="2246754" cy="292987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54">
              <a:defRPr/>
            </a:pPr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NR </a:t>
            </a:r>
            <a:r>
              <a:rPr lang="en-US" sz="1200" b="1" u="sng" kern="0" dirty="0" err="1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QoE</a:t>
            </a:r>
            <a:endParaRPr lang="en-US" sz="1200" b="1" u="sng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914354">
              <a:defRPr/>
            </a:pPr>
            <a:endParaRPr lang="en-US" sz="1200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3184CE61-3369-4676-B0AD-F9C38864A27C}"/>
              </a:ext>
            </a:extLst>
          </p:cNvPr>
          <p:cNvSpPr/>
          <p:nvPr/>
        </p:nvSpPr>
        <p:spPr>
          <a:xfrm>
            <a:off x="1783734" y="1995214"/>
            <a:ext cx="3254424" cy="292987"/>
          </a:xfrm>
          <a:prstGeom prst="roundRect">
            <a:avLst/>
          </a:prstGeom>
          <a:solidFill>
            <a:srgbClr val="FF9B9B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54"/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NR </a:t>
            </a:r>
            <a:r>
              <a:rPr lang="en-US" sz="1200" b="1" u="sng" kern="0" dirty="0" err="1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QoE</a:t>
            </a:r>
            <a:endParaRPr lang="en-US" sz="1200" b="1" u="sng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914354"/>
            <a:endParaRPr lang="en-US" sz="1200" b="1" u="sng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ADB727DD-AA96-4840-BDE7-F31A18E2AFA4}"/>
              </a:ext>
            </a:extLst>
          </p:cNvPr>
          <p:cNvSpPr txBox="1"/>
          <p:nvPr/>
        </p:nvSpPr>
        <p:spPr>
          <a:xfrm>
            <a:off x="7596123" y="4776613"/>
            <a:ext cx="3775649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* TUs available for Rel-17 work </a:t>
            </a:r>
            <a:br>
              <a:rPr lang="en-US" sz="1400" dirty="0"/>
            </a:br>
            <a:r>
              <a:rPr lang="en-US" sz="1400" dirty="0"/>
              <a:t>Total TU figure for one RAN3 meeting: </a:t>
            </a:r>
            <a:r>
              <a:rPr lang="en-US" sz="1400" b="1" u="sng" dirty="0"/>
              <a:t>12</a:t>
            </a:r>
          </a:p>
          <a:p>
            <a:endParaRPr lang="en-US" sz="1400" b="1" u="sng" dirty="0"/>
          </a:p>
          <a:p>
            <a:r>
              <a:rPr lang="en-US" sz="1400" b="1" dirty="0"/>
              <a:t>** </a:t>
            </a:r>
            <a:r>
              <a:rPr lang="en-US" sz="1400" dirty="0"/>
              <a:t>Additional overbudget TUs shown in brackets</a:t>
            </a:r>
          </a:p>
        </p:txBody>
      </p:sp>
      <p:sp>
        <p:nvSpPr>
          <p:cNvPr id="34" name="Rectangle: Rounded Corners 33">
            <a:extLst>
              <a:ext uri="{FF2B5EF4-FFF2-40B4-BE49-F238E27FC236}">
                <a16:creationId xmlns:a16="http://schemas.microsoft.com/office/drawing/2014/main" id="{7F5CFC0D-F88C-4E8E-9AE9-78DF0CC8735F}"/>
              </a:ext>
            </a:extLst>
          </p:cNvPr>
          <p:cNvSpPr/>
          <p:nvPr/>
        </p:nvSpPr>
        <p:spPr>
          <a:xfrm>
            <a:off x="1774700" y="2340497"/>
            <a:ext cx="2154934" cy="292987"/>
          </a:xfrm>
          <a:prstGeom prst="roundRect">
            <a:avLst/>
          </a:prstGeom>
          <a:solidFill>
            <a:srgbClr val="FF9B9B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54"/>
            <a:r>
              <a:rPr lang="en-US" sz="9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NR Multicast arch study (RAN3 only)</a:t>
            </a:r>
          </a:p>
        </p:txBody>
      </p:sp>
    </p:spTree>
    <p:extLst>
      <p:ext uri="{BB962C8B-B14F-4D97-AF65-F5344CB8AC3E}">
        <p14:creationId xmlns:p14="http://schemas.microsoft.com/office/powerpoint/2010/main" val="269490401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EBFB9E4A-5D98-4448-9643-4E9F3503FF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04901" y="228600"/>
            <a:ext cx="10316633" cy="1143000"/>
          </a:xfrm>
        </p:spPr>
        <p:txBody>
          <a:bodyPr/>
          <a:lstStyle/>
          <a:p>
            <a:pPr>
              <a:defRPr/>
            </a:pPr>
            <a:r>
              <a:rPr lang="en-GB" altLang="en-US" sz="4800" b="1" i="1" kern="12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Proposal</a:t>
            </a:r>
          </a:p>
        </p:txBody>
      </p:sp>
      <p:sp>
        <p:nvSpPr>
          <p:cNvPr id="13315" name="Content Placeholder 2">
            <a:extLst>
              <a:ext uri="{FF2B5EF4-FFF2-40B4-BE49-F238E27FC236}">
                <a16:creationId xmlns:a16="http://schemas.microsoft.com/office/drawing/2014/main" id="{EA8B0729-5551-4D6D-A9D0-415D3EEFFC4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700" y="1458385"/>
            <a:ext cx="11184467" cy="4692649"/>
          </a:xfrm>
        </p:spPr>
        <p:txBody>
          <a:bodyPr/>
          <a:lstStyle/>
          <a:p>
            <a:pPr>
              <a:defRPr/>
            </a:pPr>
            <a:endParaRPr lang="en-US" altLang="en-US" sz="3200" dirty="0"/>
          </a:p>
          <a:p>
            <a:pPr>
              <a:defRPr/>
            </a:pPr>
            <a:r>
              <a:rPr lang="en-US" altLang="en-US" sz="3200" dirty="0"/>
              <a:t>It is proposed to take these slides as a basis for working out an overall Rel-17 package at RAN#86</a:t>
            </a:r>
          </a:p>
          <a:p>
            <a:pPr>
              <a:defRPr/>
            </a:pPr>
            <a:r>
              <a:rPr lang="en-US" altLang="en-US" sz="3200" dirty="0"/>
              <a:t>An overall package to the extent shown in these slides shall be endorsed by Tuesday evening at RAN#86</a:t>
            </a:r>
          </a:p>
          <a:p>
            <a:pPr lvl="1">
              <a:defRPr/>
            </a:pPr>
            <a:r>
              <a:rPr lang="en-US" altLang="en-US" sz="2134" dirty="0"/>
              <a:t>This allows sufficient time for the corresponding SIDs/WIDs to be worked out and formally approved by the conclusion of RAN#86</a:t>
            </a:r>
          </a:p>
          <a:p>
            <a:pPr marL="609585" lvl="1" indent="0">
              <a:buNone/>
              <a:defRPr/>
            </a:pPr>
            <a:br>
              <a:rPr lang="en-US" altLang="en-US" sz="2400" dirty="0"/>
            </a:br>
            <a:endParaRPr lang="en-US" altLang="en-US" sz="2400" i="1" dirty="0"/>
          </a:p>
        </p:txBody>
      </p:sp>
    </p:spTree>
    <p:extLst>
      <p:ext uri="{BB962C8B-B14F-4D97-AF65-F5344CB8AC3E}">
        <p14:creationId xmlns:p14="http://schemas.microsoft.com/office/powerpoint/2010/main" val="335070172"/>
      </p:ext>
    </p:extLst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>
            <a:extLst>
              <a:ext uri="{FF2B5EF4-FFF2-40B4-BE49-F238E27FC236}">
                <a16:creationId xmlns:a16="http://schemas.microsoft.com/office/drawing/2014/main" id="{610D087A-FDA7-49D2-9930-7C00072C5B8B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2044013" y="2635251"/>
            <a:ext cx="9825567" cy="1468967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n-GB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br>
              <a:rPr lang="en-GB" dirty="0"/>
            </a:br>
            <a:r>
              <a:rPr lang="en-US" sz="4800" b="1" i="1" kern="12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Thank You !</a:t>
            </a:r>
            <a:br>
              <a:rPr lang="en-US" sz="3733" dirty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endParaRPr lang="en-GB" sz="3733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058699436"/>
      </p:ext>
    </p:extLst>
  </p:cSld>
  <p:clrMapOvr>
    <a:masterClrMapping/>
  </p:clrMapOvr>
  <p:transition spd="slow">
    <p:fade/>
  </p:transition>
</p:sld>
</file>

<file path=ppt/theme/theme1.xml><?xml version="1.0" encoding="utf-8"?>
<a:theme xmlns:a="http://schemas.openxmlformats.org/drawingml/2006/main" name="Nokia White Master with headline">
  <a:themeElements>
    <a:clrScheme name="Nokia April 2016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0645AD"/>
      </a:hlink>
      <a:folHlink>
        <a:srgbClr val="0B0080"/>
      </a:folHlink>
    </a:clrScheme>
    <a:fontScheme name="Nokia 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3175">
          <a:noFill/>
          <a:prstDash val="solid"/>
        </a:ln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defRPr sz="1200" dirty="0" err="1" smtClean="0">
            <a:solidFill>
              <a:schemeClr val="tx2"/>
            </a:solidFill>
            <a:ea typeface="Nokia Pure Text Light" panose="020B0403020202020204" pitchFamily="34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175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72000" tIns="72000" rIns="72000" bIns="72000" rtlCol="0">
        <a:spAutoFit/>
      </a:bodyPr>
      <a:lstStyle>
        <a:defPPr defTabSz="360000">
          <a:spcAft>
            <a:spcPts val="600"/>
          </a:spcAft>
          <a:tabLst>
            <a:tab pos="360000" algn="l"/>
          </a:tabLst>
          <a:defRPr sz="1200" dirty="0" smtClean="0">
            <a:solidFill>
              <a:schemeClr val="tx2"/>
            </a:solidFill>
            <a:latin typeface="Arial" panose="020B0604020202020204" pitchFamily="34" charset="0"/>
            <a:ea typeface="Nokia Pure Text Light" panose="020B0403020202020204" pitchFamily="34" charset="0"/>
            <a:cs typeface="Arial" panose="020B0604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Arial PowerPoint.potx" id="{0E061A61-7E57-432B-907A-AB1A22788084}" vid="{E3207492-1C8E-486E-90C1-42382B5C6009}"/>
    </a:ext>
  </a:extLst>
</a:theme>
</file>

<file path=ppt/theme/theme2.xml><?xml version="1.0" encoding="utf-8"?>
<a:theme xmlns:a="http://schemas.openxmlformats.org/drawingml/2006/main" name="1_Office Theme">
  <a:themeElements>
    <a:clrScheme name="Office Theme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 Theme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ja-JP" altLang="en-US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pitchFamily="50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ja-JP" altLang="en-US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pitchFamily="50" charset="-128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21110</TotalTime>
  <Words>1027</Words>
  <Application>Microsoft Office PowerPoint</Application>
  <PresentationFormat>Widescreen</PresentationFormat>
  <Paragraphs>360</Paragraphs>
  <Slides>9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4</vt:i4>
      </vt:variant>
      <vt:variant>
        <vt:lpstr>Slide Titles</vt:lpstr>
      </vt:variant>
      <vt:variant>
        <vt:i4>9</vt:i4>
      </vt:variant>
    </vt:vector>
  </HeadingPairs>
  <TitlesOfParts>
    <vt:vector size="20" baseType="lpstr">
      <vt:lpstr>Arial</vt:lpstr>
      <vt:lpstr>Calibri</vt:lpstr>
      <vt:lpstr>Nokia Pure Headline Ultra Light</vt:lpstr>
      <vt:lpstr>Nokia Pure Text</vt:lpstr>
      <vt:lpstr>Nokia Pure Text Light</vt:lpstr>
      <vt:lpstr>Times New Roman</vt:lpstr>
      <vt:lpstr>Wingdings</vt:lpstr>
      <vt:lpstr>Nokia White Master with headline</vt:lpstr>
      <vt:lpstr>1_Office Theme</vt:lpstr>
      <vt:lpstr>Office Theme</vt:lpstr>
      <vt:lpstr>2_Office Theme</vt:lpstr>
      <vt:lpstr>   Release 17 package for RAN  </vt:lpstr>
      <vt:lpstr>Introduction</vt:lpstr>
      <vt:lpstr>Overall timeline</vt:lpstr>
      <vt:lpstr>Release 17 – timeline aspects</vt:lpstr>
      <vt:lpstr>RAN1 Rel17</vt:lpstr>
      <vt:lpstr>RAN2 Rel17</vt:lpstr>
      <vt:lpstr>RAN3 Rel17</vt:lpstr>
      <vt:lpstr>Proposal</vt:lpstr>
      <vt:lpstr>   Thank You !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Toskala, Antti (Nokia - FI/Espoo)</dc:creator>
  <cp:keywords>CTPClassification=CTP_NT</cp:keywords>
  <cp:lastModifiedBy>Bertenyi, Balazs (Nokia - HU/Budapest)</cp:lastModifiedBy>
  <cp:revision>352</cp:revision>
  <dcterms:created xsi:type="dcterms:W3CDTF">2018-05-24T11:49:12Z</dcterms:created>
  <dcterms:modified xsi:type="dcterms:W3CDTF">2019-12-07T08:36:09Z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a5af123f-c90f-447d-ba37-4428aae2e3d0</vt:lpwstr>
  </property>
  <property fmtid="{D5CDD505-2E9C-101B-9397-08002B2CF9AE}" pid="3" name="CTP_TimeStamp">
    <vt:lpwstr>2018-06-14 23:21:33Z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</Properties>
</file>