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7" r:id="rId3"/>
  </p:sldMasterIdLst>
  <p:notesMasterIdLst>
    <p:notesMasterId r:id="rId8"/>
  </p:notesMasterIdLst>
  <p:sldIdLst>
    <p:sldId id="256" r:id="rId4"/>
    <p:sldId id="265" r:id="rId5"/>
    <p:sldId id="273" r:id="rId6"/>
    <p:sldId id="275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" initials="M" lastIdx="2" clrIdx="0">
    <p:extLst/>
  </p:cmAuthor>
  <p:cmAuthor id="2" name="Bill Shvodian" initials="WMS" lastIdx="4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>
        <p:scale>
          <a:sx n="80" d="100"/>
          <a:sy n="80" d="100"/>
        </p:scale>
        <p:origin x="-1267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C27424-2515-4BE7-9C59-2F9ECB093615}" type="datetimeFigureOut">
              <a:rPr lang="zh-TW" altLang="en-US" smtClean="0"/>
              <a:t>2019/12/2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B3FF4-9D29-4E3E-BA5D-120BBC8C0A3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5784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FA2AB-81E9-4E22-86B6-D6DF6A3D4ADC}" type="datetime1">
              <a:rPr lang="en-US" altLang="zh-TW" smtClean="0"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圖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31232" r="12988" b="28345"/>
          <a:stretch>
            <a:fillRect/>
          </a:stretch>
        </p:blipFill>
        <p:spPr bwMode="auto">
          <a:xfrm>
            <a:off x="7092950" y="6064250"/>
            <a:ext cx="1851025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204788"/>
            <a:ext cx="533400" cy="258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145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7C9C-C2DA-492E-B60A-F2B7D0641B09}" type="datetime1">
              <a:rPr lang="en-US" altLang="zh-TW" smtClean="0"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483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6B76A-C84D-4A9F-B08B-71D4F5E0F717}" type="datetime1">
              <a:rPr lang="en-US" altLang="zh-TW" smtClean="0"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018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31232" r="12988" b="28345"/>
          <a:stretch>
            <a:fillRect/>
          </a:stretch>
        </p:blipFill>
        <p:spPr bwMode="auto">
          <a:xfrm>
            <a:off x="6819900" y="214313"/>
            <a:ext cx="1851025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000" b="1">
                <a:solidFill>
                  <a:srgbClr val="0000FF"/>
                </a:solidFill>
                <a:latin typeface="Helvetica" panose="020B0604020202020204" pitchFamily="34" charset="0"/>
                <a:ea typeface="微軟正黑體" panose="020B0604030504040204" pitchFamily="34" charset="-120"/>
                <a:cs typeface="Helvetica" panose="020B0604020202020204" pitchFamily="34" charset="0"/>
              </a:defRPr>
            </a:lvl1pPr>
          </a:lstStyle>
          <a:p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b"/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Helvetica" panose="020B0604020202020204" pitchFamily="34" charset="0"/>
                <a:ea typeface="微軟正黑體" panose="020B0604030504040204" pitchFamily="34" charset="-12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  <a:endParaRPr lang="zh-TW" altLang="en-US" dirty="0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5678A4-58F4-418F-A6BE-CBD8640571A6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E6F08-183D-471E-9E34-ECFA73A70A8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110506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78098"/>
          </a:xfrm>
        </p:spPr>
        <p:txBody>
          <a:bodyPr/>
          <a:lstStyle>
            <a:lvl1pPr>
              <a:defRPr sz="3600" b="1" u="sng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069355"/>
            <a:ext cx="8229600" cy="5056809"/>
          </a:xfrm>
        </p:spPr>
        <p:txBody>
          <a:bodyPr/>
          <a:lstStyle>
            <a:lvl1pPr marL="288000" indent="-288000">
              <a:lnSpc>
                <a:spcPct val="110000"/>
              </a:lnSpc>
              <a:spcBef>
                <a:spcPts val="1200"/>
              </a:spcBef>
              <a:buClrTx/>
              <a:buFont typeface="Wingdings" panose="05000000000000000000" pitchFamily="2" charset="2"/>
              <a:buChar char=""/>
              <a:defRPr sz="2400" b="1">
                <a:solidFill>
                  <a:srgbClr val="0000FF"/>
                </a:solidFill>
                <a:latin typeface="Helvetica" panose="020B0604020202020204" pitchFamily="34" charset="0"/>
                <a:ea typeface="微軟正黑體" panose="020B0604030504040204" pitchFamily="34" charset="-120"/>
                <a:cs typeface="Helvetica" panose="020B0604020202020204" pitchFamily="34" charset="0"/>
              </a:defRPr>
            </a:lvl1pPr>
            <a:lvl2pPr marL="612000" indent="-252000">
              <a:lnSpc>
                <a:spcPct val="110000"/>
              </a:lnSpc>
              <a:spcBef>
                <a:spcPts val="600"/>
              </a:spcBef>
              <a:defRPr sz="2000">
                <a:latin typeface="Helvetica" panose="020B0604020202020204" pitchFamily="34" charset="0"/>
                <a:ea typeface="微軟正黑體" panose="020B0604030504040204" pitchFamily="34" charset="-120"/>
                <a:cs typeface="Helvetica" panose="020B0604020202020204" pitchFamily="34" charset="0"/>
              </a:defRPr>
            </a:lvl2pPr>
            <a:lvl3pPr marL="936000" indent="-216000">
              <a:lnSpc>
                <a:spcPct val="110000"/>
              </a:lnSpc>
              <a:defRPr sz="1800">
                <a:latin typeface="Helvetica" panose="020B0604020202020204" pitchFamily="34" charset="0"/>
                <a:ea typeface="微軟正黑體" panose="020B0604030504040204" pitchFamily="34" charset="-120"/>
                <a:cs typeface="Helvetica" panose="020B0604020202020204" pitchFamily="34" charset="0"/>
              </a:defRPr>
            </a:lvl3pPr>
            <a:lvl4pPr marL="1296000" indent="-216000">
              <a:lnSpc>
                <a:spcPct val="110000"/>
              </a:lnSpc>
              <a:spcBef>
                <a:spcPts val="200"/>
              </a:spcBef>
              <a:defRPr sz="1600">
                <a:latin typeface="Helvetica" panose="020B0604020202020204" pitchFamily="34" charset="0"/>
                <a:ea typeface="微軟正黑體" panose="020B0604030504040204" pitchFamily="34" charset="-120"/>
                <a:cs typeface="Helvetica" panose="020B0604020202020204" pitchFamily="34" charset="0"/>
              </a:defRPr>
            </a:lvl4pPr>
            <a:lvl5pPr marL="1512000" indent="-180000">
              <a:lnSpc>
                <a:spcPct val="110000"/>
              </a:lnSpc>
              <a:spcBef>
                <a:spcPts val="200"/>
              </a:spcBef>
              <a:defRPr sz="1600">
                <a:latin typeface="Helvetica" panose="020B0604020202020204" pitchFamily="34" charset="0"/>
                <a:ea typeface="微軟正黑體" panose="020B0604030504040204" pitchFamily="34" charset="-120"/>
                <a:cs typeface="Helvetica" panose="020B0604020202020204" pitchFamily="34" charset="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5678A4-58F4-418F-A6BE-CBD8640571A6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文字方塊 9"/>
          <p:cNvSpPr txBox="1"/>
          <p:nvPr/>
        </p:nvSpPr>
        <p:spPr>
          <a:xfrm>
            <a:off x="8486780" y="6530975"/>
            <a:ext cx="657225" cy="33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1CE631CF-B645-4806-8F40-150605D563C1}" type="slidenum">
              <a:rPr lang="en-US" altLang="zh-TW" sz="1600">
                <a:solidFill>
                  <a:srgbClr val="000000"/>
                </a:solidFill>
                <a:latin typeface="Calibri" pitchFamily="34" charset="0"/>
                <a:ea typeface="新細明體" pitchFamily="18" charset="-120"/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TW" sz="1600" dirty="0">
              <a:solidFill>
                <a:srgbClr val="000000"/>
              </a:solidFill>
              <a:latin typeface="Calibri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568292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bacamillus\Desktop\1204中華PP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8" t="71613" r="72122" b="4916"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5678A4-58F4-418F-A6BE-CBD8640571A6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E6F08-183D-471E-9E34-ECFA73A70A8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35224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5678A4-58F4-418F-A6BE-CBD8640571A6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E6F08-183D-471E-9E34-ECFA73A70A8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9948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5678A4-58F4-418F-A6BE-CBD8640571A6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E6F08-183D-471E-9E34-ECFA73A70A8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885904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5678A4-58F4-418F-A6BE-CBD8640571A6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E6F08-183D-471E-9E34-ECFA73A70A8D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6" name="Picture 9" descr="bg_l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bg_l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字方塊 9"/>
          <p:cNvSpPr txBox="1"/>
          <p:nvPr/>
        </p:nvSpPr>
        <p:spPr>
          <a:xfrm>
            <a:off x="8486780" y="6530975"/>
            <a:ext cx="657225" cy="33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32DD457F-7FFF-4C32-A844-1607A211B770}" type="slidenum">
              <a:rPr lang="en-US" altLang="zh-TW" sz="1600">
                <a:solidFill>
                  <a:srgbClr val="000000"/>
                </a:solidFill>
                <a:latin typeface="Calibri" pitchFamily="34" charset="0"/>
                <a:ea typeface="新細明體" pitchFamily="18" charset="-12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TW" sz="1600" dirty="0">
              <a:solidFill>
                <a:srgbClr val="000000"/>
              </a:solidFill>
              <a:latin typeface="Calibri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366022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5678A4-58F4-418F-A6BE-CBD8640571A6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E6F08-183D-471E-9E34-ECFA73A70A8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03990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5678A4-58F4-418F-A6BE-CBD8640571A6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E6F08-183D-471E-9E34-ECFA73A70A8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774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F34-3BA5-465A-B351-9288D2130EFD}" type="datetime1">
              <a:rPr lang="en-US" altLang="zh-TW" smtClean="0"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6699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5678A4-58F4-418F-A6BE-CBD8640571A6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E6F08-183D-471E-9E34-ECFA73A70A8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57515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5678A4-58F4-418F-A6BE-CBD8640571A6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E6F08-183D-471E-9E34-ECFA73A70A8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91363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5678A4-58F4-418F-A6BE-CBD8640571A6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E6F08-183D-471E-9E34-ECFA73A70A8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630180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8172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717054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12490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>
                <a:solidFill>
                  <a:prstClr val="black">
                    <a:tint val="75000"/>
                  </a:prstClr>
                </a:solidFill>
              </a:rPr>
              <a:t>&lt;Document ID: change ID in footer or remove&gt;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xmlns="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787200"/>
            <a:ext cx="83088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xmlns="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74400"/>
            <a:ext cx="83088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7895948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AE308-3DB6-4786-BD60-16B4CEF58728}" type="datetimeFigureOut">
              <a:rPr lang="zh-TW" altLang="en-US" smtClean="0"/>
              <a:t>2019/12/2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955A-F5DC-425E-A118-7268095C29C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42025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AE308-3DB6-4786-BD60-16B4CEF58728}" type="datetimeFigureOut">
              <a:rPr lang="zh-TW" altLang="en-US" smtClean="0"/>
              <a:t>2019/12/2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955A-F5DC-425E-A118-7268095C29C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130554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AE308-3DB6-4786-BD60-16B4CEF58728}" type="datetimeFigureOut">
              <a:rPr lang="zh-TW" altLang="en-US" smtClean="0"/>
              <a:t>2019/12/2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955A-F5DC-425E-A118-7268095C29C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060109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AE308-3DB6-4786-BD60-16B4CEF58728}" type="datetimeFigureOut">
              <a:rPr lang="zh-TW" altLang="en-US" smtClean="0"/>
              <a:t>2019/12/2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955A-F5DC-425E-A118-7268095C29C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87178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1012B-6F2E-47FB-B022-83D20CCE73A2}" type="datetime1">
              <a:rPr lang="en-US" altLang="zh-TW" smtClean="0"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8900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AE308-3DB6-4786-BD60-16B4CEF58728}" type="datetimeFigureOut">
              <a:rPr lang="zh-TW" altLang="en-US" smtClean="0"/>
              <a:t>2019/12/2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955A-F5DC-425E-A118-7268095C29C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48229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AE308-3DB6-4786-BD60-16B4CEF58728}" type="datetimeFigureOut">
              <a:rPr lang="zh-TW" altLang="en-US" smtClean="0"/>
              <a:t>2019/12/2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955A-F5DC-425E-A118-7268095C29C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4620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AE308-3DB6-4786-BD60-16B4CEF58728}" type="datetimeFigureOut">
              <a:rPr lang="zh-TW" altLang="en-US" smtClean="0"/>
              <a:t>2019/12/2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955A-F5DC-425E-A118-7268095C29C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15627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AE308-3DB6-4786-BD60-16B4CEF58728}" type="datetimeFigureOut">
              <a:rPr lang="zh-TW" altLang="en-US" smtClean="0"/>
              <a:t>2019/12/2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955A-F5DC-425E-A118-7268095C29C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56598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AE308-3DB6-4786-BD60-16B4CEF58728}" type="datetimeFigureOut">
              <a:rPr lang="zh-TW" altLang="en-US" smtClean="0"/>
              <a:t>2019/12/2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955A-F5DC-425E-A118-7268095C29C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8440207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AE308-3DB6-4786-BD60-16B4CEF58728}" type="datetimeFigureOut">
              <a:rPr lang="zh-TW" altLang="en-US" smtClean="0"/>
              <a:t>2019/12/2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955A-F5DC-425E-A118-7268095C29C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7099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AE308-3DB6-4786-BD60-16B4CEF58728}" type="datetimeFigureOut">
              <a:rPr lang="zh-TW" altLang="en-US" smtClean="0"/>
              <a:t>2019/12/2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955A-F5DC-425E-A118-7268095C29C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89431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E20CA-85EE-4EF8-8BD9-4E7789FD3B77}" type="datetime1">
              <a:rPr lang="en-US" altLang="zh-TW" smtClean="0"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89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9641-C6D7-485F-A2E8-7D0736960B5A}" type="datetime1">
              <a:rPr lang="en-US" altLang="zh-TW" smtClean="0"/>
              <a:t>12/2/2019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525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52D5B-2679-4A68-8B39-7A00824907E2}" type="datetime1">
              <a:rPr lang="en-US" altLang="zh-TW" smtClean="0"/>
              <a:t>12/2/2019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90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D4AAF-E715-4EA8-819E-855064775BDC}" type="datetime1">
              <a:rPr lang="en-US" altLang="zh-TW" smtClean="0"/>
              <a:t>12/2/2019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44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BFEF-B4C2-42A2-BE3E-738D2DDE095D}" type="datetime1">
              <a:rPr lang="en-US" altLang="zh-TW" smtClean="0"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892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82276-401F-422B-A186-E0652FC7606F}" type="datetime1">
              <a:rPr lang="en-US" altLang="zh-TW" smtClean="0"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100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A42D0-D418-4D6F-96D5-63F3F440450B}" type="datetime1">
              <a:rPr lang="en-US" altLang="zh-TW" smtClean="0"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204788"/>
            <a:ext cx="533400" cy="258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2483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defTabSz="914400"/>
            <a:fld id="{595678A4-58F4-418F-A6BE-CBD8640571A6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2019/12/2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defTabSz="914400"/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solidFill>
                  <a:srgbClr val="898989"/>
                </a:solidFill>
                <a:latin typeface="Helvetica" panose="020B0604020202020204" pitchFamily="34" charset="0"/>
                <a:ea typeface="華康中黑體" pitchFamily="49" charset="-120"/>
              </a:defRPr>
            </a:lvl1pPr>
          </a:lstStyle>
          <a:p>
            <a:pPr defTabSz="914400"/>
            <a:fld id="{13DE6F08-183D-471E-9E34-ECFA73A70A8D}" type="slidenum">
              <a:rPr lang="zh-TW" altLang="en-US" smtClean="0"/>
              <a:pPr defTabSz="914400"/>
              <a:t>‹#›</a:t>
            </a:fld>
            <a:endParaRPr lang="zh-TW" altLang="en-US"/>
          </a:p>
        </p:txBody>
      </p:sp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204788"/>
            <a:ext cx="533400" cy="258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6224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  <a:ea typeface="華康粗黑體" pitchFamily="49" charset="-12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  <a:ea typeface="華康粗黑體" pitchFamily="49" charset="-12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  <a:ea typeface="華康粗黑體" pitchFamily="49" charset="-12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  <a:ea typeface="華康粗黑體" pitchFamily="49" charset="-12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  <a:ea typeface="華康粗黑體" pitchFamily="49" charset="-12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  <a:ea typeface="華康粗黑體" pitchFamily="49" charset="-12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  <a:ea typeface="華康粗黑體" pitchFamily="49" charset="-12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  <a:ea typeface="華康粗黑體" pitchFamily="49" charset="-12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AE308-3DB6-4786-BD60-16B4CEF58728}" type="datetimeFigureOut">
              <a:rPr lang="zh-TW" altLang="en-US" smtClean="0"/>
              <a:t>2019/12/2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0955A-F5DC-425E-A118-7268095C29C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6168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21DCA4A-79FD-4AFB-8DF5-8AB0323D07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3704" y="2604155"/>
            <a:ext cx="8315324" cy="2228908"/>
          </a:xfrm>
        </p:spPr>
        <p:txBody>
          <a:bodyPr anchor="t">
            <a:normAutofit/>
          </a:bodyPr>
          <a:lstStyle/>
          <a:p>
            <a:r>
              <a:rPr lang="en-US" altLang="zh-TW" sz="4400" dirty="0"/>
              <a:t>Discussion on the scope of NR Multicast/Broadcast in Rel-17</a:t>
            </a:r>
            <a:r>
              <a:rPr lang="en-US" dirty="0"/>
              <a:t/>
            </a:r>
            <a:br>
              <a:rPr lang="en-US" dirty="0"/>
            </a:br>
            <a:r>
              <a:rPr lang="en-US" sz="3200" dirty="0" smtClean="0"/>
              <a:t>CHTTL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EAC2F281-3D67-4A89-8F3B-B8E112027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55" y="114657"/>
            <a:ext cx="89828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</a:t>
            </a:r>
            <a:r>
              <a:rPr lang="en-GB" altLang="zh-CN" sz="2400" b="1" dirty="0" smtClean="0"/>
              <a:t>TSG-RAN </a:t>
            </a:r>
            <a:r>
              <a:rPr lang="en-GB" altLang="zh-CN" sz="2400" b="1" dirty="0"/>
              <a:t>Meeting </a:t>
            </a:r>
            <a:r>
              <a:rPr lang="en-GB" altLang="zh-CN" sz="2400" b="1" dirty="0" smtClean="0"/>
              <a:t>#86 </a:t>
            </a:r>
            <a:r>
              <a:rPr lang="en-GB" altLang="zh-CN" sz="2400" b="1" dirty="0"/>
              <a:t>		             </a:t>
            </a:r>
            <a:r>
              <a:rPr lang="en-GB" altLang="zh-CN" sz="2400" b="1" dirty="0" smtClean="0"/>
              <a:t>	             		</a:t>
            </a:r>
            <a:r>
              <a:rPr lang="en-GB" altLang="zh-CN" sz="2400" b="1" dirty="0"/>
              <a:t>RP-192969                                                                     </a:t>
            </a:r>
            <a:r>
              <a:rPr lang="en-GB" altLang="zh-CN" sz="2400" b="1" dirty="0" err="1"/>
              <a:t>Sitges</a:t>
            </a:r>
            <a:r>
              <a:rPr lang="en-GB" altLang="zh-CN" sz="2400" b="1" dirty="0"/>
              <a:t>, Spain, December 9-12, 2019</a:t>
            </a:r>
            <a:endParaRPr lang="zh-CN" altLang="zh-CN" sz="24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59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9885" y="202165"/>
            <a:ext cx="7886700" cy="875198"/>
          </a:xfrm>
        </p:spPr>
        <p:txBody>
          <a:bodyPr>
            <a:normAutofit/>
          </a:bodyPr>
          <a:lstStyle/>
          <a:p>
            <a:r>
              <a:rPr lang="en-US" altLang="zh-TW" sz="3600" b="1" dirty="0"/>
              <a:t>Backgrounds</a:t>
            </a:r>
            <a:endParaRPr lang="zh-TW" altLang="en-US" sz="3600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3499" y="1179094"/>
            <a:ext cx="8661902" cy="5366561"/>
          </a:xfrm>
        </p:spPr>
        <p:txBody>
          <a:bodyPr>
            <a:normAutofit/>
          </a:bodyPr>
          <a:lstStyle/>
          <a:p>
            <a:r>
              <a:rPr lang="en-US" altLang="zh-TW" sz="2400" dirty="0" smtClean="0"/>
              <a:t>After Phase 1 email discussion for NR Rel.17 multicast/broadcast, moderator proposed to focus </a:t>
            </a:r>
            <a:r>
              <a:rPr lang="en-US" altLang="zh-TW" sz="2400" dirty="0" smtClean="0"/>
              <a:t>only on </a:t>
            </a:r>
            <a:r>
              <a:rPr lang="en-US" altLang="zh-TW" sz="2400" dirty="0" smtClean="0"/>
              <a:t>NR </a:t>
            </a:r>
            <a:r>
              <a:rPr lang="en-US" altLang="zh-TW" sz="2400" dirty="0"/>
              <a:t>Standalone architecture </a:t>
            </a:r>
            <a:r>
              <a:rPr lang="en-US" altLang="zh-TW" sz="2400" dirty="0" smtClean="0"/>
              <a:t> </a:t>
            </a:r>
            <a:r>
              <a:rPr lang="en-US" altLang="zh-TW" sz="2400" dirty="0"/>
              <a:t>(i.e. </a:t>
            </a:r>
            <a:r>
              <a:rPr lang="en-US" altLang="zh-TW" sz="2400" dirty="0" err="1"/>
              <a:t>gNB</a:t>
            </a:r>
            <a:r>
              <a:rPr lang="en-US" altLang="zh-TW" sz="2400" dirty="0"/>
              <a:t> connected to 5GC only</a:t>
            </a:r>
            <a:r>
              <a:rPr lang="en-US" altLang="zh-TW" sz="2400" dirty="0" smtClean="0"/>
              <a:t>)</a:t>
            </a:r>
          </a:p>
          <a:p>
            <a:pPr lvl="1"/>
            <a:r>
              <a:rPr lang="en-US" altLang="zh-TW" sz="2000" dirty="0"/>
              <a:t> </a:t>
            </a:r>
            <a:r>
              <a:rPr lang="en-US" altLang="zh-TW" sz="2000" dirty="0" smtClean="0"/>
              <a:t>Moderator summery in RAN#85[1]</a:t>
            </a:r>
          </a:p>
          <a:p>
            <a:pPr lvl="1"/>
            <a:endParaRPr lang="en-US" altLang="zh-TW" sz="2000" dirty="0"/>
          </a:p>
          <a:p>
            <a:pPr lvl="1"/>
            <a:endParaRPr lang="en-US" altLang="zh-TW" sz="2000" dirty="0" smtClean="0"/>
          </a:p>
          <a:p>
            <a:pPr lvl="1"/>
            <a:endParaRPr lang="en-US" altLang="zh-TW" sz="2000" dirty="0"/>
          </a:p>
          <a:p>
            <a:pPr lvl="1"/>
            <a:endParaRPr lang="en-US" altLang="zh-TW" sz="2000" dirty="0" smtClean="0"/>
          </a:p>
          <a:p>
            <a:pPr lvl="1"/>
            <a:endParaRPr lang="en-US" altLang="zh-TW" sz="2000" dirty="0"/>
          </a:p>
          <a:p>
            <a:pPr lvl="1"/>
            <a:endParaRPr lang="en-US" altLang="zh-TW" sz="2000" dirty="0" smtClean="0"/>
          </a:p>
          <a:p>
            <a:pPr lvl="1"/>
            <a:r>
              <a:rPr lang="en-US" altLang="zh-TW" sz="2000" dirty="0" smtClean="0"/>
              <a:t>There are at least 9 inputs mentioned NR multicast for NSA, also NR SA is not mentioned by everyone (not by us).</a:t>
            </a:r>
            <a:endParaRPr lang="en-US" altLang="zh-TW" dirty="0"/>
          </a:p>
          <a:p>
            <a:r>
              <a:rPr lang="en-US" altLang="zh-TW" sz="2400" dirty="0" smtClean="0"/>
              <a:t>We still think there is a need to consider </a:t>
            </a:r>
            <a:r>
              <a:rPr lang="en-US" altLang="zh-TW" sz="2400" dirty="0"/>
              <a:t>NR </a:t>
            </a:r>
            <a:r>
              <a:rPr lang="en-US" altLang="zh-TW" sz="2400" dirty="0" smtClean="0"/>
              <a:t>multicast/broadcast on NSA, especially </a:t>
            </a:r>
            <a:r>
              <a:rPr lang="en-US" altLang="zh-TW" sz="2400" dirty="0" smtClean="0"/>
              <a:t>for </a:t>
            </a:r>
            <a:r>
              <a:rPr lang="en-US" altLang="zh-TW" sz="2400" dirty="0" smtClean="0"/>
              <a:t>EN-DC architectures.</a:t>
            </a:r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pPr lvl="1"/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2</a:t>
            </a:fld>
            <a:endParaRPr 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795452"/>
              </p:ext>
            </p:extLst>
          </p:nvPr>
        </p:nvGraphicFramePr>
        <p:xfrm>
          <a:off x="1019176" y="2686050"/>
          <a:ext cx="7562850" cy="1760982"/>
        </p:xfrm>
        <a:graphic>
          <a:graphicData uri="http://schemas.openxmlformats.org/drawingml/2006/table">
            <a:tbl>
              <a:tblPr/>
              <a:tblGrid>
                <a:gridCol w="1443610"/>
                <a:gridCol w="611924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i="1" kern="0" dirty="0">
                          <a:effectLst/>
                          <a:latin typeface="Calibri"/>
                          <a:ea typeface="Malgun Gothic"/>
                          <a:cs typeface="Calibri"/>
                        </a:rPr>
                        <a:t>Moderator Summary</a:t>
                      </a:r>
                      <a:endParaRPr lang="zh-TW" sz="1600" kern="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i="1" kern="100" dirty="0">
                          <a:effectLst/>
                          <a:latin typeface="Calibri"/>
                          <a:ea typeface="SimSun"/>
                          <a:cs typeface="Calibri"/>
                        </a:rPr>
                        <a:t>We received 27 inputs from 31 companies. Beside NR SA, mentioned by everybody, only 9 inputs mentioned NSA, some with lower priority. No other architecture options was mentioned.</a:t>
                      </a:r>
                      <a:endParaRPr lang="zh-TW" sz="1600" kern="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i="1" kern="0">
                          <a:effectLst/>
                          <a:latin typeface="Calibri"/>
                          <a:ea typeface="Malgun Gothic"/>
                          <a:cs typeface="Calibri"/>
                        </a:rPr>
                        <a:t>Moderator Proposal</a:t>
                      </a:r>
                      <a:endParaRPr lang="zh-TW" sz="1600" kern="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i="1" kern="100" dirty="0">
                          <a:effectLst/>
                          <a:latin typeface="Calibri"/>
                          <a:ea typeface="SimSun"/>
                          <a:cs typeface="Calibri"/>
                        </a:rPr>
                        <a:t>Focus only on NR SA, also because solutions for NSA already exist.</a:t>
                      </a:r>
                      <a:endParaRPr lang="zh-TW" sz="1600" kern="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222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0019" y="169472"/>
            <a:ext cx="8553456" cy="846528"/>
          </a:xfrm>
        </p:spPr>
        <p:txBody>
          <a:bodyPr>
            <a:noAutofit/>
          </a:bodyPr>
          <a:lstStyle/>
          <a:p>
            <a:pPr algn="ctr"/>
            <a:r>
              <a:rPr lang="en-US" altLang="zh-TW" sz="3200" b="1" dirty="0" err="1" smtClean="0"/>
              <a:t>Wayforward</a:t>
            </a:r>
            <a:r>
              <a:rPr lang="en-US" altLang="zh-TW" sz="3200" b="1" dirty="0" smtClean="0"/>
              <a:t> on </a:t>
            </a:r>
            <a:r>
              <a:rPr lang="en-US" altLang="zh-TW" sz="3200" b="1" dirty="0"/>
              <a:t>Rel.17 multicast/broadcast</a:t>
            </a:r>
            <a:endParaRPr lang="zh-TW" altLang="en-US" sz="3200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71450" y="1038225"/>
            <a:ext cx="8582025" cy="5419725"/>
          </a:xfrm>
        </p:spPr>
        <p:txBody>
          <a:bodyPr>
            <a:noAutofit/>
          </a:bodyPr>
          <a:lstStyle/>
          <a:p>
            <a:r>
              <a:rPr lang="en-US" altLang="zh-TW" sz="2400" dirty="0" smtClean="0"/>
              <a:t>Reasons </a:t>
            </a:r>
            <a:r>
              <a:rPr lang="en-US" altLang="zh-TW" sz="2400" dirty="0"/>
              <a:t>for Rel.17 </a:t>
            </a:r>
            <a:r>
              <a:rPr lang="en-US" altLang="zh-TW" sz="2400" dirty="0" smtClean="0"/>
              <a:t>multicast/broadcast support under EN-DC architectures</a:t>
            </a:r>
            <a:r>
              <a:rPr lang="en-US" altLang="zh-TW" sz="2400" dirty="0"/>
              <a:t>, EN-DC with </a:t>
            </a:r>
            <a:r>
              <a:rPr lang="en-US" altLang="zh-TW" sz="2400" dirty="0" smtClean="0"/>
              <a:t>multicast/broadcast on NR </a:t>
            </a:r>
            <a:r>
              <a:rPr lang="en-US" altLang="zh-TW" sz="2400" dirty="0"/>
              <a:t>SCG </a:t>
            </a:r>
            <a:r>
              <a:rPr lang="en-US" altLang="zh-TW" sz="2400" dirty="0" smtClean="0"/>
              <a:t>.</a:t>
            </a:r>
          </a:p>
          <a:p>
            <a:pPr lvl="1"/>
            <a:r>
              <a:rPr lang="en-US" altLang="zh-TW" sz="2000" dirty="0" smtClean="0"/>
              <a:t>Initial deployments are based on EN-DC.</a:t>
            </a:r>
            <a:br>
              <a:rPr lang="en-US" altLang="zh-TW" sz="2000" dirty="0" smtClean="0"/>
            </a:br>
            <a:endParaRPr lang="en-US" altLang="zh-TW" sz="2000" dirty="0" smtClean="0"/>
          </a:p>
          <a:p>
            <a:pPr lvl="1"/>
            <a:r>
              <a:rPr lang="en-US" altLang="zh-TW" sz="2000" dirty="0" smtClean="0"/>
              <a:t>Compared with LTE, NR has larger bandwidth, larger capacity which make NR more suitable for some </a:t>
            </a:r>
            <a:r>
              <a:rPr lang="en-US" altLang="zh-TW" sz="2000" u="sng" dirty="0" smtClean="0"/>
              <a:t>localized high data rate multicast services</a:t>
            </a:r>
            <a:r>
              <a:rPr lang="en-US" altLang="zh-TW" sz="2000" dirty="0" smtClean="0"/>
              <a:t>.</a:t>
            </a:r>
            <a:br>
              <a:rPr lang="en-US" altLang="zh-TW" sz="2000" dirty="0" smtClean="0"/>
            </a:br>
            <a:endParaRPr lang="en-US" altLang="zh-TW" sz="2000" dirty="0" smtClean="0"/>
          </a:p>
          <a:p>
            <a:pPr lvl="1"/>
            <a:r>
              <a:rPr lang="en-US" altLang="zh-TW" sz="2000" dirty="0" smtClean="0"/>
              <a:t>Currently LTE </a:t>
            </a:r>
            <a:r>
              <a:rPr lang="en-US" altLang="zh-TW" sz="2000" dirty="0"/>
              <a:t>cells are </a:t>
            </a:r>
            <a:r>
              <a:rPr lang="en-US" altLang="zh-TW" sz="2000" dirty="0" smtClean="0"/>
              <a:t>experiencing high load in some traffic hotspot areas, enable </a:t>
            </a:r>
            <a:r>
              <a:rPr lang="en-US" altLang="zh-TW" sz="2000" dirty="0"/>
              <a:t>multicast/broadcast on NR </a:t>
            </a:r>
            <a:r>
              <a:rPr lang="en-US" altLang="zh-TW" sz="2000" dirty="0" smtClean="0"/>
              <a:t>SCG can provide</a:t>
            </a:r>
            <a:r>
              <a:rPr lang="en-US" altLang="zh-TW" sz="2000" u="sng" dirty="0" smtClean="0"/>
              <a:t> less capacity impact on those LTE cells and legacy LTE traffics</a:t>
            </a:r>
            <a:r>
              <a:rPr lang="en-US" altLang="zh-TW" sz="2000" dirty="0" smtClean="0"/>
              <a:t>.</a:t>
            </a:r>
          </a:p>
          <a:p>
            <a:pPr marL="457200" lvl="1" indent="0">
              <a:buNone/>
            </a:pPr>
            <a:endParaRPr lang="en-US" altLang="zh-TW" sz="2000" dirty="0"/>
          </a:p>
          <a:p>
            <a:r>
              <a:rPr lang="en-US" altLang="zh-TW" sz="2400" dirty="0" smtClean="0"/>
              <a:t>Based on above, we think it is beneficial to </a:t>
            </a:r>
            <a:r>
              <a:rPr lang="en-US" altLang="zh-TW" sz="2400" dirty="0"/>
              <a:t>consider </a:t>
            </a:r>
            <a:r>
              <a:rPr lang="en-US" altLang="zh-TW" sz="2400" dirty="0" smtClean="0"/>
              <a:t>multicast broadcast </a:t>
            </a:r>
            <a:r>
              <a:rPr lang="en-US" altLang="zh-TW" sz="2400" dirty="0"/>
              <a:t>support </a:t>
            </a:r>
            <a:r>
              <a:rPr lang="en-US" altLang="zh-TW" sz="2400" dirty="0" smtClean="0"/>
              <a:t>for </a:t>
            </a:r>
            <a:r>
              <a:rPr lang="en-US" altLang="zh-TW" sz="2400" dirty="0"/>
              <a:t>EN-DC NR </a:t>
            </a:r>
            <a:r>
              <a:rPr lang="en-US" altLang="zh-TW" sz="2400" dirty="0" smtClean="0"/>
              <a:t>SCG.</a:t>
            </a:r>
            <a:endParaRPr lang="en-US" altLang="zh-TW" sz="3600" dirty="0"/>
          </a:p>
          <a:p>
            <a:r>
              <a:rPr lang="en-US" altLang="zh-TW" sz="2400" b="1" dirty="0" smtClean="0"/>
              <a:t>Proposal:</a:t>
            </a:r>
            <a:endParaRPr lang="en-US" altLang="zh-TW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TW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Not to preclude EN-DC architecture from the scope </a:t>
            </a:r>
            <a:r>
              <a:rPr lang="en-US" altLang="zh-TW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of Rel.17 </a:t>
            </a:r>
            <a:r>
              <a:rPr lang="en-US" altLang="zh-TW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NR multicast broadcast WI.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1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9885" y="202165"/>
            <a:ext cx="7886700" cy="875198"/>
          </a:xfrm>
        </p:spPr>
        <p:txBody>
          <a:bodyPr>
            <a:normAutofit/>
          </a:bodyPr>
          <a:lstStyle/>
          <a:p>
            <a:r>
              <a:rPr lang="en-US" altLang="zh-TW" sz="3600" b="1" dirty="0" smtClean="0"/>
              <a:t>Reference</a:t>
            </a:r>
            <a:endParaRPr lang="zh-TW" altLang="en-US" sz="3600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96348" y="1169569"/>
            <a:ext cx="8614277" cy="53665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sz="2000" dirty="0" smtClean="0"/>
              <a:t>[1] RP-191859	Summary </a:t>
            </a:r>
            <a:r>
              <a:rPr lang="en-US" altLang="zh-TW" sz="2000" dirty="0"/>
              <a:t>of moderated email discussion on Rel-17 NR multicast </a:t>
            </a:r>
            <a:r>
              <a:rPr lang="en-US" altLang="zh-TW" sz="2000" dirty="0" smtClean="0"/>
              <a:t>broadcast	Huawei </a:t>
            </a:r>
            <a:r>
              <a:rPr lang="en-US" altLang="zh-TW" sz="2000" dirty="0"/>
              <a:t>Telecommunication </a:t>
            </a:r>
            <a:r>
              <a:rPr lang="en-US" altLang="zh-TW" sz="2000" dirty="0" smtClean="0"/>
              <a:t>India, RAN#85</a:t>
            </a:r>
          </a:p>
          <a:p>
            <a:pPr marL="0" indent="0">
              <a:buNone/>
            </a:pPr>
            <a:r>
              <a:rPr lang="en-US" altLang="zh-TW" sz="2000" dirty="0" smtClean="0"/>
              <a:t>[2</a:t>
            </a:r>
            <a:r>
              <a:rPr lang="en-US" altLang="zh-TW" sz="2000" dirty="0"/>
              <a:t>] RP-191899	</a:t>
            </a:r>
            <a:r>
              <a:rPr lang="en-US" altLang="zh-TW" sz="2000" dirty="0" smtClean="0"/>
              <a:t>Views </a:t>
            </a:r>
            <a:r>
              <a:rPr lang="en-US" altLang="zh-TW" sz="2000" dirty="0"/>
              <a:t>on NR Multicast/Broadcast in Rel-17	</a:t>
            </a:r>
            <a:r>
              <a:rPr lang="en-US" altLang="zh-TW" sz="2000" dirty="0" smtClean="0"/>
              <a:t>vivo, RAN#85</a:t>
            </a:r>
            <a:endParaRPr lang="en-US" altLang="zh-TW" sz="20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pPr lvl="1"/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32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SI_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簡報字體1">
      <a:majorFont>
        <a:latin typeface="Helvetica"/>
        <a:ea typeface="華康粗黑體"/>
        <a:cs typeface=""/>
      </a:majorFont>
      <a:minorFont>
        <a:latin typeface="Helvetica"/>
        <a:ea typeface="華康中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SI_4" id="{44DB0D28-11C2-425C-8FA1-F3053A0C31A8}" vid="{142099F4-2343-4AB1-94E9-D1BA19EB3D59}"/>
    </a:ext>
  </a:extLst>
</a:theme>
</file>

<file path=ppt/theme/theme3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15220</TotalTime>
  <Words>181</Words>
  <Application>Microsoft Office PowerPoint</Application>
  <PresentationFormat>如螢幕大小 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3</vt:i4>
      </vt:variant>
      <vt:variant>
        <vt:lpstr>投影片標題</vt:lpstr>
      </vt:variant>
      <vt:variant>
        <vt:i4>4</vt:i4>
      </vt:variant>
    </vt:vector>
  </HeadingPairs>
  <TitlesOfParts>
    <vt:vector size="7" baseType="lpstr">
      <vt:lpstr>Office Theme</vt:lpstr>
      <vt:lpstr>CSI_4</vt:lpstr>
      <vt:lpstr>自訂設計</vt:lpstr>
      <vt:lpstr>Discussion on the scope of NR Multicast/Broadcast in Rel-17 CHTTL</vt:lpstr>
      <vt:lpstr>Backgrounds</vt:lpstr>
      <vt:lpstr>Wayforward on Rel.17 multicast/broadcast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tank</cp:lastModifiedBy>
  <cp:revision>455</cp:revision>
  <dcterms:created xsi:type="dcterms:W3CDTF">2018-04-16T22:44:20Z</dcterms:created>
  <dcterms:modified xsi:type="dcterms:W3CDTF">2019-12-02T15:22:11Z</dcterms:modified>
</cp:coreProperties>
</file>