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9" r:id="rId4"/>
    <p:sldId id="268" r:id="rId5"/>
    <p:sldId id="266" r:id="rId6"/>
    <p:sldId id="267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91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702965"/>
            <a:ext cx="9608191" cy="18069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Proposed Way Forward on RRM Requirements for the IAB Project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Inc, AT&amp;T, KDDI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Meeting #86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Sitges</a:t>
            </a:r>
            <a:r>
              <a:rPr lang="en-GB" altLang="zh-CN" dirty="0"/>
              <a:t>, Spain, December 9</a:t>
            </a:r>
            <a:r>
              <a:rPr lang="en-GB" altLang="zh-CN" baseline="30000" dirty="0"/>
              <a:t>th</a:t>
            </a:r>
            <a:r>
              <a:rPr lang="en-GB" altLang="zh-CN" dirty="0"/>
              <a:t> – 12</a:t>
            </a:r>
            <a:r>
              <a:rPr lang="en-GB" altLang="zh-CN" baseline="30000" dirty="0"/>
              <a:t>th</a:t>
            </a:r>
            <a:r>
              <a:rPr lang="en-GB" altLang="zh-CN" dirty="0"/>
              <a:t> , 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/>
              <a:t>RP-192949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2D5B-D374-48AB-9DA1-E27C49F6C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RAN4 has discussed the definition of RRM requirements for IAB nodes for several meetings, however, very few agreements have been reached</a:t>
            </a:r>
          </a:p>
          <a:p>
            <a:r>
              <a:rPr lang="en-US" sz="2400" dirty="0"/>
              <a:t>Currently agreed list of requirements to be introduced(see Annex) has very few requirements and is missing some key requirements that would ensure fallback even when the link fails</a:t>
            </a:r>
          </a:p>
          <a:p>
            <a:r>
              <a:rPr lang="en-US" sz="2400" dirty="0"/>
              <a:t>Several WFs to introduce requirements were presented [1] ,[2], however, few companies are objecting with the sole argument that since Rel.16 IAB deployments are planned, there is no need for any requirements as RRM event(e.g. link failure, beam switch, </a:t>
            </a:r>
            <a:r>
              <a:rPr lang="en-US" sz="2400" dirty="0" err="1"/>
              <a:t>etc</a:t>
            </a:r>
            <a:r>
              <a:rPr lang="en-US" sz="2400" dirty="0"/>
              <a:t>) will happen extremely seldom(if ever)</a:t>
            </a:r>
          </a:p>
          <a:p>
            <a:r>
              <a:rPr lang="en-US" sz="2400" dirty="0"/>
              <a:t>RAN1/2 have spent a considerable amount of time on defining procedures for topology change/adaptation, basic RAN4 requirements are needed to ensure good interoperability between nodes</a:t>
            </a:r>
          </a:p>
        </p:txBody>
      </p:sp>
    </p:spTree>
    <p:extLst>
      <p:ext uri="{BB962C8B-B14F-4D97-AF65-F5344CB8AC3E}">
        <p14:creationId xmlns:p14="http://schemas.microsoft.com/office/powerpoint/2010/main" val="348717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BC534-0676-44BC-AAAB-29B1B93F2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(II)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859F7-9BFE-4E44-84CB-3A16C262F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kumimoji="1" lang="en-US" altLang="ja-JP" dirty="0"/>
              <a:t>At least requirements for Radio Link Monitoring(RLM) and beam recovery(BFD/BFR) based on SSB and CSI-RS are needed for the MT to ensure there is a fallback mechanism if links fail</a:t>
            </a:r>
          </a:p>
          <a:p>
            <a:pPr lvl="1"/>
            <a:r>
              <a:rPr kumimoji="1" lang="en-US" altLang="ja-JP" dirty="0"/>
              <a:t>Additional complexity incurred by the node due to these procedures is minimal since MT  has to perform frequency and time tracking of the DU-MT link </a:t>
            </a:r>
          </a:p>
          <a:p>
            <a:pPr lvl="1"/>
            <a:r>
              <a:rPr kumimoji="1" lang="en-US" altLang="ja-JP" dirty="0"/>
              <a:t>Requirements could be simplified relative to the requirements defined for UE(e.g. assume only a single RS is configured  as RLM-RS, extend the monitoring period, </a:t>
            </a:r>
            <a:r>
              <a:rPr kumimoji="1" lang="en-US" altLang="ja-JP" dirty="0" err="1"/>
              <a:t>etc</a:t>
            </a:r>
            <a:r>
              <a:rPr kumimoji="1" lang="en-US" altLang="ja-JP" dirty="0"/>
              <a:t>)</a:t>
            </a:r>
          </a:p>
          <a:p>
            <a:pPr lvl="1"/>
            <a:r>
              <a:rPr kumimoji="1" lang="en-US" altLang="ja-JP" dirty="0"/>
              <a:t>Without RLM it is also difficult to test RRC re-establishment since this is normally triggered by RLF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5000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986A9-E752-4569-B666-E4B535107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ECD0D-FD2B-4ED7-8C9A-EC2DF1AD9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RAN4 will introduce RLM and BFD/BFR requirements for the MT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5347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2F4B-9292-4F1F-A4E2-7E45C38FA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497B0-7AAF-45DF-85D4-C1F53A6FB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[1] R4-1915798, “Qualcomm Inc., AT&amp;T, Nokia, CMCC”</a:t>
            </a:r>
          </a:p>
          <a:p>
            <a:r>
              <a:rPr kumimoji="1" lang="en-US" altLang="ja-JP" dirty="0"/>
              <a:t>[2] R4-1912715, “Qualcomm Inc., Samsung, AT&amp;T, Docomo, KDDI</a:t>
            </a:r>
          </a:p>
        </p:txBody>
      </p:sp>
    </p:spTree>
    <p:extLst>
      <p:ext uri="{BB962C8B-B14F-4D97-AF65-F5344CB8AC3E}">
        <p14:creationId xmlns:p14="http://schemas.microsoft.com/office/powerpoint/2010/main" val="3584356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B1E56-82CC-4B3F-9A17-67A95D080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5F95E-9C63-406A-B833-CF105BCFB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4943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agreed requirements (I)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194FC-7FDC-4301-83E7-D110EDA02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52486"/>
              </p:ext>
            </p:extLst>
          </p:nvPr>
        </p:nvGraphicFramePr>
        <p:xfrm>
          <a:off x="1014369" y="1828767"/>
          <a:ext cx="10515601" cy="490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9637">
                  <a:extLst>
                    <a:ext uri="{9D8B030D-6E8A-4147-A177-3AD203B41FA5}">
                      <a16:colId xmlns:a16="http://schemas.microsoft.com/office/drawing/2014/main" val="2539919620"/>
                    </a:ext>
                  </a:extLst>
                </a:gridCol>
                <a:gridCol w="4787658">
                  <a:extLst>
                    <a:ext uri="{9D8B030D-6E8A-4147-A177-3AD203B41FA5}">
                      <a16:colId xmlns:a16="http://schemas.microsoft.com/office/drawing/2014/main" val="3196096753"/>
                    </a:ext>
                  </a:extLst>
                </a:gridCol>
                <a:gridCol w="2618306">
                  <a:extLst>
                    <a:ext uri="{9D8B030D-6E8A-4147-A177-3AD203B41FA5}">
                      <a16:colId xmlns:a16="http://schemas.microsoft.com/office/drawing/2014/main" val="3658199147"/>
                    </a:ext>
                  </a:extLst>
                </a:gridCol>
              </a:tblGrid>
              <a:tr h="36809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Requirements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527264"/>
                  </a:ext>
                </a:extLst>
              </a:tr>
              <a:tr h="42637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Cell reselection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Intra-frequency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Inter-frequency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970136"/>
                  </a:ext>
                </a:extLst>
              </a:tr>
              <a:tr h="2645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Handover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sng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840934"/>
                  </a:ext>
                </a:extLst>
              </a:tr>
              <a:tr h="80980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RRC Connection Mobility Control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re-establishment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Random access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release with redirection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Yes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0219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 err="1">
                          <a:solidFill>
                            <a:schemeClr val="bg1"/>
                          </a:solidFill>
                          <a:effectLst/>
                        </a:rPr>
                        <a:t>SCell</a:t>
                      </a: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 activation/deactivation delays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8686495"/>
                  </a:ext>
                </a:extLst>
              </a:tr>
              <a:tr h="92022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Interruptions related to SCells addition, release, activation, deactivation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Interruptions on serving cells due to any of the addition, release, activation, or deactivation procedures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41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1886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PSCell addition/release delays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061213"/>
                  </a:ext>
                </a:extLst>
              </a:tr>
              <a:tr h="8201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Active BWP switching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Interruptions at active BWP switching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Active BWP switching delay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9000815"/>
                  </a:ext>
                </a:extLst>
              </a:tr>
              <a:tr h="1955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TCI switching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</a:rPr>
                        <a:t>TCI switching delay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833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964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List of agreed requirements (II)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C5DA761-AD11-4B98-AE5F-76F46E285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863" y="176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2D06DE07-EAB9-4C76-B010-5944D277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684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0AAEEED-1CBB-4DAC-A6A8-3936B1763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837738"/>
              </p:ext>
            </p:extLst>
          </p:nvPr>
        </p:nvGraphicFramePr>
        <p:xfrm>
          <a:off x="1167750" y="1741875"/>
          <a:ext cx="10841966" cy="5017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4382">
                  <a:extLst>
                    <a:ext uri="{9D8B030D-6E8A-4147-A177-3AD203B41FA5}">
                      <a16:colId xmlns:a16="http://schemas.microsoft.com/office/drawing/2014/main" val="2940024978"/>
                    </a:ext>
                  </a:extLst>
                </a:gridCol>
                <a:gridCol w="4684143">
                  <a:extLst>
                    <a:ext uri="{9D8B030D-6E8A-4147-A177-3AD203B41FA5}">
                      <a16:colId xmlns:a16="http://schemas.microsoft.com/office/drawing/2014/main" val="2840431514"/>
                    </a:ext>
                  </a:extLst>
                </a:gridCol>
                <a:gridCol w="3453441">
                  <a:extLst>
                    <a:ext uri="{9D8B030D-6E8A-4147-A177-3AD203B41FA5}">
                      <a16:colId xmlns:a16="http://schemas.microsoft.com/office/drawing/2014/main" val="807685263"/>
                    </a:ext>
                  </a:extLst>
                </a:gridCol>
              </a:tblGrid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531441026"/>
                  </a:ext>
                </a:extLst>
              </a:tr>
              <a:tr h="2598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RLM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RLM, e.g., based on SSB, CSI-RS or both 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27990735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Link recovery procedures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SSB-based and CSI-RS based BFD and CBD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396874173"/>
                  </a:ext>
                </a:extLst>
              </a:tr>
              <a:tr h="77968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Measurements requirements (time duration, number of cells, etc.) 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237404458"/>
                  </a:ext>
                </a:extLst>
              </a:tr>
              <a:tr h="5197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Measurement accuracy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399646410"/>
                  </a:ext>
                </a:extLst>
              </a:tr>
              <a:tr h="543312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MT timing related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 transmit timing (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Tq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Timing Advance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74550815"/>
                  </a:ext>
                </a:extLst>
              </a:tr>
              <a:tr h="543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MRTD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MTTD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Yes pending introduction of CA combinations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517258189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Switching time between MT and DU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---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 in RAN4 RF session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895571481"/>
                  </a:ext>
                </a:extLst>
              </a:tr>
              <a:tr h="330075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DU timing related requirements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 rowSpan="2"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3 us requirement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1801151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72127180"/>
                  </a:ext>
                </a:extLst>
              </a:tr>
              <a:tr h="324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T_delta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command</a:t>
                      </a:r>
                    </a:p>
                  </a:txBody>
                  <a:tcPr marL="44101" marR="44101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81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639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544</Words>
  <Application>Microsoft Office PowerPoint</Application>
  <PresentationFormat>Widescreen</PresentationFormat>
  <Paragraphs>88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Unicode MS</vt:lpstr>
      <vt:lpstr>Arial</vt:lpstr>
      <vt:lpstr>Calibri</vt:lpstr>
      <vt:lpstr>Calibri Light</vt:lpstr>
      <vt:lpstr>Times New Roman</vt:lpstr>
      <vt:lpstr>Office Theme</vt:lpstr>
      <vt:lpstr>Proposed Way Forward on RRM Requirements for the IAB Project </vt:lpstr>
      <vt:lpstr>Background (I)</vt:lpstr>
      <vt:lpstr>Background (II)</vt:lpstr>
      <vt:lpstr>Way Forward</vt:lpstr>
      <vt:lpstr>References</vt:lpstr>
      <vt:lpstr>Annex</vt:lpstr>
      <vt:lpstr>List of agreed requirements (I)</vt:lpstr>
      <vt:lpstr>List of agreed requirements (II)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Valentin Gheorghiu</cp:lastModifiedBy>
  <cp:revision>42</cp:revision>
  <dcterms:created xsi:type="dcterms:W3CDTF">2019-10-16T05:58:20Z</dcterms:created>
  <dcterms:modified xsi:type="dcterms:W3CDTF">2019-12-02T22:25:45Z</dcterms:modified>
</cp:coreProperties>
</file>