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
  </p:notesMasterIdLst>
  <p:handoutMasterIdLst>
    <p:handoutMasterId r:id="rId9"/>
  </p:handoutMasterIdLst>
  <p:sldIdLst>
    <p:sldId id="1006" r:id="rId2"/>
    <p:sldId id="4763" r:id="rId3"/>
    <p:sldId id="4765" r:id="rId4"/>
    <p:sldId id="4755" r:id="rId5"/>
    <p:sldId id="4766" r:id="rId6"/>
    <p:sldId id="4764"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1006"/>
            <p14:sldId id="4763"/>
            <p14:sldId id="4765"/>
            <p14:sldId id="4755"/>
            <p14:sldId id="4766"/>
            <p14:sldId id="4764"/>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F40FF"/>
    <a:srgbClr val="00FA00"/>
    <a:srgbClr val="E05050"/>
    <a:srgbClr val="190000"/>
    <a:srgbClr val="DDDFE5"/>
    <a:srgbClr val="F2F2F2"/>
    <a:srgbClr val="6AB19B"/>
    <a:srgbClr val="E04F4F"/>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47" autoAdjust="0"/>
    <p:restoredTop sz="95196" autoAdjust="0"/>
  </p:normalViewPr>
  <p:slideViewPr>
    <p:cSldViewPr snapToGrid="0">
      <p:cViewPr varScale="1">
        <p:scale>
          <a:sx n="100" d="100"/>
          <a:sy n="100" d="100"/>
        </p:scale>
        <p:origin x="154" y="96"/>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130006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4059303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4981385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bwMode="gray">
          <a:xfrm>
            <a:off x="231355" y="6560274"/>
            <a:ext cx="335348" cy="246221"/>
          </a:xfrm>
          <a:prstGeom prst="rect">
            <a:avLst/>
          </a:prstGeom>
          <a:noFill/>
        </p:spPr>
        <p:txBody>
          <a:bodyPr wrap="none" rtlCol="0">
            <a:spAutoFit/>
          </a:bodyPr>
          <a:lstStyle/>
          <a:p>
            <a:pPr marL="0" algn="l" defTabSz="914400" rtl="0" eaLnBrk="1" latinLnBrk="0" hangingPunct="1"/>
            <a:fld id="{0A607DED-8B1E-49A6-A07A-F6DE68304C82}" type="slidenum">
              <a:rPr lang="en-US" sz="1000" kern="1200" smtClean="0">
                <a:solidFill>
                  <a:schemeClr val="tx1"/>
                </a:solidFill>
                <a:latin typeface="Calibri" panose="020F0502020204030204" pitchFamily="34" charset="0"/>
                <a:ea typeface="+mn-ea"/>
                <a:cs typeface="Arial" pitchFamily="34" charset="0"/>
              </a:rPr>
              <a:pPr marL="0" algn="l" defTabSz="914400" rtl="0" eaLnBrk="1" latinLnBrk="0" hangingPunct="1"/>
              <a:t>‹#›</a:t>
            </a:fld>
            <a:endParaRPr lang="en-US" sz="1000" kern="1200" dirty="0">
              <a:solidFill>
                <a:schemeClr val="tx1"/>
              </a:solidFill>
              <a:latin typeface="Calibri" panose="020F0502020204030204" pitchFamily="34" charset="0"/>
              <a:ea typeface="+mn-ea"/>
              <a:cs typeface="Arial" pitchFamily="34" charset="0"/>
            </a:endParaRPr>
          </a:p>
        </p:txBody>
      </p:sp>
      <p:sp>
        <p:nvSpPr>
          <p:cNvPr id="18" name="TextBox 17"/>
          <p:cNvSpPr txBox="1"/>
          <p:nvPr userDrawn="1"/>
        </p:nvSpPr>
        <p:spPr bwMode="gray">
          <a:xfrm>
            <a:off x="4536365" y="6575663"/>
            <a:ext cx="2924198" cy="215444"/>
          </a:xfrm>
          <a:prstGeom prst="rect">
            <a:avLst/>
          </a:prstGeom>
          <a:noFill/>
        </p:spPr>
        <p:txBody>
          <a:bodyPr wrap="none" rtlCol="0" anchor="b" anchorCtr="0">
            <a:spAutoFit/>
          </a:bodyPr>
          <a:lstStyle/>
          <a:p>
            <a:r>
              <a:rPr lang="en-US" sz="800" dirty="0">
                <a:solidFill>
                  <a:schemeClr val="bg1">
                    <a:lumMod val="7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35263125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36707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 id="2147484155" r:id="rId44"/>
    <p:sldLayoutId id="2147484156" r:id="rId45"/>
    <p:sldLayoutId id="2147484157"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8">
            <a:extLst>
              <a:ext uri="{FF2B5EF4-FFF2-40B4-BE49-F238E27FC236}">
                <a16:creationId xmlns:a16="http://schemas.microsoft.com/office/drawing/2014/main" id="{6239A362-89A5-4882-9EE0-BDAEF8A1E1C9}"/>
              </a:ext>
            </a:extLst>
          </p:cNvPr>
          <p:cNvPicPr>
            <a:picLocks noChangeAspect="1"/>
          </p:cNvPicPr>
          <p:nvPr/>
        </p:nvPicPr>
        <p:blipFill rotWithShape="1">
          <a:blip r:embed="rId3">
            <a:extLst>
              <a:ext uri="{28A0092B-C50C-407E-A947-70E740481C1C}">
                <a14:useLocalDpi xmlns:a14="http://schemas.microsoft.com/office/drawing/2010/main" val="0"/>
              </a:ext>
            </a:extLst>
          </a:blip>
          <a:srcRect t="7850" b="7850"/>
          <a:stretch/>
        </p:blipFill>
        <p:spPr bwMode="gray">
          <a:xfrm flipH="1">
            <a:off x="0" y="0"/>
            <a:ext cx="12192000" cy="6858000"/>
          </a:xfrm>
          <a:prstGeom prst="rect">
            <a:avLst/>
          </a:prstGeom>
        </p:spPr>
      </p:pic>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95299" y="2615706"/>
            <a:ext cx="8220862" cy="1461939"/>
          </a:xfrm>
        </p:spPr>
        <p:txBody>
          <a:bodyPr/>
          <a:lstStyle/>
          <a:p>
            <a:r>
              <a:rPr lang="en-US" dirty="0"/>
              <a:t>Motivation for WI on 1024 QAM</a:t>
            </a:r>
            <a:r>
              <a:rPr lang="en-US" sz="5400" dirty="0"/>
              <a:t> </a:t>
            </a:r>
            <a:endParaRPr lang="en-US" sz="5600" dirty="0"/>
          </a:p>
        </p:txBody>
      </p:sp>
      <p:sp>
        <p:nvSpPr>
          <p:cNvPr id="24" name="Freeform 5">
            <a:extLst>
              <a:ext uri="{FF2B5EF4-FFF2-40B4-BE49-F238E27FC236}">
                <a16:creationId xmlns:a16="http://schemas.microsoft.com/office/drawing/2014/main" id="{010344F9-96D2-4EC5-9EDC-712C55BAD075}"/>
              </a:ext>
            </a:extLst>
          </p:cNvPr>
          <p:cNvSpPr>
            <a:spLocks noEditPoints="1"/>
          </p:cNvSpPr>
          <p:nvPr/>
        </p:nvSpPr>
        <p:spPr bwMode="ltGray">
          <a:xfrm>
            <a:off x="482591" y="472281"/>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 name="Rectangle 1">
            <a:extLst>
              <a:ext uri="{FF2B5EF4-FFF2-40B4-BE49-F238E27FC236}">
                <a16:creationId xmlns:a16="http://schemas.microsoft.com/office/drawing/2014/main" id="{FEC5156F-B134-43CA-A916-51AF21D36D09}"/>
              </a:ext>
            </a:extLst>
          </p:cNvPr>
          <p:cNvSpPr/>
          <p:nvPr/>
        </p:nvSpPr>
        <p:spPr>
          <a:xfrm>
            <a:off x="5833144" y="158699"/>
            <a:ext cx="6096000" cy="923330"/>
          </a:xfrm>
          <a:prstGeom prst="rect">
            <a:avLst/>
          </a:prstGeom>
        </p:spPr>
        <p:txBody>
          <a:bodyPr>
            <a:spAutoFit/>
          </a:bodyPr>
          <a:lstStyle/>
          <a:p>
            <a:pPr>
              <a:tabLst>
                <a:tab pos="6120765" algn="r"/>
              </a:tabLst>
            </a:pPr>
            <a:endParaRPr lang="en-GB" b="1" dirty="0">
              <a:solidFill>
                <a:schemeClr val="bg1"/>
              </a:solidFill>
              <a:latin typeface="Arial" panose="020B0604020202020204" pitchFamily="34" charset="0"/>
              <a:cs typeface="Times New Roman" panose="02020603050405020304" pitchFamily="18" charset="0"/>
            </a:endParaRPr>
          </a:p>
          <a:p>
            <a:pPr>
              <a:tabLst>
                <a:tab pos="6120765" algn="r"/>
              </a:tabLst>
            </a:pPr>
            <a:r>
              <a:rPr lang="en-GB" b="1" dirty="0">
                <a:solidFill>
                  <a:schemeClr val="bg1"/>
                </a:solidFill>
                <a:latin typeface="Arial" panose="020B0604020202020204" pitchFamily="34" charset="0"/>
                <a:cs typeface="Times New Roman" panose="02020603050405020304" pitchFamily="18" charset="0"/>
              </a:rPr>
              <a:t>3GPP TSG RAN meeting #86	RP-192928</a:t>
            </a:r>
          </a:p>
          <a:p>
            <a:pPr>
              <a:tabLst>
                <a:tab pos="6120765" algn="r"/>
              </a:tabLst>
            </a:pPr>
            <a:r>
              <a:rPr lang="en-GB" b="1" dirty="0" err="1">
                <a:solidFill>
                  <a:schemeClr val="bg1"/>
                </a:solidFill>
                <a:latin typeface="Arial" panose="020B0604020202020204" pitchFamily="34" charset="0"/>
                <a:cs typeface="Times New Roman" panose="02020603050405020304" pitchFamily="18" charset="0"/>
              </a:rPr>
              <a:t>Sitges</a:t>
            </a:r>
            <a:r>
              <a:rPr lang="en-GB" b="1" dirty="0">
                <a:solidFill>
                  <a:schemeClr val="bg1"/>
                </a:solidFill>
                <a:latin typeface="Arial" panose="020B0604020202020204" pitchFamily="34" charset="0"/>
                <a:cs typeface="Times New Roman" panose="02020603050405020304" pitchFamily="18" charset="0"/>
              </a:rPr>
              <a:t>, Spain, Dec 9-12, 2019</a:t>
            </a:r>
          </a:p>
        </p:txBody>
      </p:sp>
    </p:spTree>
    <p:extLst>
      <p:ext uri="{BB962C8B-B14F-4D97-AF65-F5344CB8AC3E}">
        <p14:creationId xmlns:p14="http://schemas.microsoft.com/office/powerpoint/2010/main" val="48718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BB08-C0AF-4B61-A7B1-165987DC62A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A097A3FD-77FF-4843-89B2-A03F34229E64}"/>
              </a:ext>
            </a:extLst>
          </p:cNvPr>
          <p:cNvSpPr>
            <a:spLocks noGrp="1"/>
          </p:cNvSpPr>
          <p:nvPr>
            <p:ph sz="quarter" idx="12"/>
          </p:nvPr>
        </p:nvSpPr>
        <p:spPr/>
        <p:txBody>
          <a:bodyPr/>
          <a:lstStyle/>
          <a:p>
            <a:r>
              <a:rPr lang="en-US" sz="2000" dirty="0"/>
              <a:t>LTE supports 1024 QAM since Rel-15.</a:t>
            </a:r>
          </a:p>
          <a:p>
            <a:pPr lvl="1"/>
            <a:r>
              <a:rPr lang="en-US" sz="2000" dirty="0"/>
              <a:t>The feasibility and benefits for this modulation scheme are captured in TR 36.783.</a:t>
            </a:r>
          </a:p>
          <a:p>
            <a:endParaRPr lang="en-US" sz="2000" dirty="0"/>
          </a:p>
          <a:p>
            <a:r>
              <a:rPr lang="en-US" sz="2000" dirty="0"/>
              <a:t>Due to this, the peak spectral efficiency of NR is </a:t>
            </a:r>
            <a:r>
              <a:rPr lang="en-US" sz="2000" b="1" dirty="0">
                <a:solidFill>
                  <a:srgbClr val="FF0000"/>
                </a:solidFill>
              </a:rPr>
              <a:t>lower than that of LTE </a:t>
            </a:r>
            <a:r>
              <a:rPr lang="en-US" sz="2000" dirty="0"/>
              <a:t>(for the same number of layers).</a:t>
            </a:r>
          </a:p>
          <a:p>
            <a:endParaRPr lang="en-US" sz="2000" dirty="0"/>
          </a:p>
          <a:p>
            <a:r>
              <a:rPr lang="en-US" sz="2000" dirty="0"/>
              <a:t>1024QAM provides throughput gains in </a:t>
            </a:r>
            <a:r>
              <a:rPr lang="en-US" sz="2000" b="1" dirty="0">
                <a:solidFill>
                  <a:srgbClr val="FF0000"/>
                </a:solidFill>
              </a:rPr>
              <a:t>high geometry scenarios </a:t>
            </a:r>
            <a:r>
              <a:rPr lang="en-US" sz="2000" dirty="0"/>
              <a:t>(e.g. indoor, CPE), as shown in the outcome of the study phase for LTE (some examples in next slide)</a:t>
            </a:r>
          </a:p>
          <a:p>
            <a:pPr lvl="1"/>
            <a:endParaRPr lang="en-US" sz="2000" dirty="0"/>
          </a:p>
          <a:p>
            <a:endParaRPr lang="en-US" sz="2000" dirty="0"/>
          </a:p>
          <a:p>
            <a:endParaRPr lang="en-US" sz="2000" dirty="0"/>
          </a:p>
        </p:txBody>
      </p:sp>
    </p:spTree>
    <p:extLst>
      <p:ext uri="{BB962C8B-B14F-4D97-AF65-F5344CB8AC3E}">
        <p14:creationId xmlns:p14="http://schemas.microsoft.com/office/powerpoint/2010/main" val="330930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BB08-C0AF-4B61-A7B1-165987DC62A3}"/>
              </a:ext>
            </a:extLst>
          </p:cNvPr>
          <p:cNvSpPr>
            <a:spLocks noGrp="1"/>
          </p:cNvSpPr>
          <p:nvPr>
            <p:ph type="title"/>
          </p:nvPr>
        </p:nvSpPr>
        <p:spPr/>
        <p:txBody>
          <a:bodyPr/>
          <a:lstStyle/>
          <a:p>
            <a:r>
              <a:rPr lang="en-US" dirty="0"/>
              <a:t>Benefits of 1024QAM</a:t>
            </a:r>
          </a:p>
        </p:txBody>
      </p:sp>
      <p:sp>
        <p:nvSpPr>
          <p:cNvPr id="3" name="Content Placeholder 2">
            <a:extLst>
              <a:ext uri="{FF2B5EF4-FFF2-40B4-BE49-F238E27FC236}">
                <a16:creationId xmlns:a16="http://schemas.microsoft.com/office/drawing/2014/main" id="{A097A3FD-77FF-4843-89B2-A03F34229E64}"/>
              </a:ext>
            </a:extLst>
          </p:cNvPr>
          <p:cNvSpPr>
            <a:spLocks noGrp="1"/>
          </p:cNvSpPr>
          <p:nvPr>
            <p:ph sz="quarter" idx="12"/>
          </p:nvPr>
        </p:nvSpPr>
        <p:spPr/>
        <p:txBody>
          <a:bodyPr/>
          <a:lstStyle/>
          <a:p>
            <a:r>
              <a:rPr lang="en-GB" sz="1800" dirty="0"/>
              <a:t>Gains observed in high SNR scenarios:</a:t>
            </a:r>
          </a:p>
          <a:p>
            <a:pPr lvl="1"/>
            <a:endParaRPr lang="en-GB" sz="1400" dirty="0"/>
          </a:p>
          <a:p>
            <a:pPr lvl="1"/>
            <a:r>
              <a:rPr lang="en-GB" sz="1400" i="1" dirty="0"/>
              <a:t>For 2T2R under TDL-D/E channel with correlated LOS, 1024QAM provides performance gain of </a:t>
            </a:r>
            <a:r>
              <a:rPr lang="en-GB" sz="1400" b="1" i="1" dirty="0">
                <a:solidFill>
                  <a:srgbClr val="FF0000"/>
                </a:solidFill>
              </a:rPr>
              <a:t>0-11%</a:t>
            </a:r>
            <a:r>
              <a:rPr lang="en-GB" sz="1400" i="1" dirty="0"/>
              <a:t> at 30dB SNR for TX EVM less than or equal to 2%.</a:t>
            </a:r>
          </a:p>
          <a:p>
            <a:pPr lvl="1"/>
            <a:endParaRPr lang="en-US" sz="1400" i="1" dirty="0"/>
          </a:p>
          <a:p>
            <a:pPr lvl="1"/>
            <a:r>
              <a:rPr lang="en-GB" sz="1400" i="1" dirty="0"/>
              <a:t>For 2T4R under TDL-D/E channel with correlated LOS, 1024QAM provides performance gains of </a:t>
            </a:r>
            <a:r>
              <a:rPr lang="en-GB" sz="1400" b="1" i="1" dirty="0">
                <a:solidFill>
                  <a:srgbClr val="FF0000"/>
                </a:solidFill>
              </a:rPr>
              <a:t>11-16%</a:t>
            </a:r>
            <a:r>
              <a:rPr lang="en-GB" sz="1400" i="1" dirty="0"/>
              <a:t> at 30dB SNR for TX EVM less than or equal to 2%.</a:t>
            </a:r>
          </a:p>
          <a:p>
            <a:pPr lvl="1"/>
            <a:endParaRPr lang="en-US" sz="1400" i="1" dirty="0"/>
          </a:p>
          <a:p>
            <a:pPr lvl="1"/>
            <a:r>
              <a:rPr lang="en-GB" sz="1400" i="1" dirty="0"/>
              <a:t>For 2T2R under TDL-D/E channel with uncorrelated LOS, 1024QAM provides performance gain of </a:t>
            </a:r>
            <a:r>
              <a:rPr lang="en-GB" sz="1400" b="1" i="1" dirty="0">
                <a:solidFill>
                  <a:srgbClr val="FF0000"/>
                </a:solidFill>
              </a:rPr>
              <a:t>0-19%</a:t>
            </a:r>
            <a:r>
              <a:rPr lang="en-GB" sz="1400" i="1" dirty="0"/>
              <a:t> at 30dB SNR for Tx EVM less than or equal to 2%.</a:t>
            </a:r>
          </a:p>
          <a:p>
            <a:pPr lvl="1"/>
            <a:endParaRPr lang="en-US" sz="1400" i="1" dirty="0"/>
          </a:p>
          <a:p>
            <a:pPr lvl="1"/>
            <a:r>
              <a:rPr lang="en-GB" sz="1400" i="1" dirty="0"/>
              <a:t>For 2T4R under TDL-D/E channel with uncorrelated LOS, 1024QAM provides performance gain of </a:t>
            </a:r>
            <a:r>
              <a:rPr lang="en-GB" sz="1400" b="1" i="1" dirty="0">
                <a:solidFill>
                  <a:srgbClr val="FF0000"/>
                </a:solidFill>
              </a:rPr>
              <a:t>8-22%</a:t>
            </a:r>
            <a:r>
              <a:rPr lang="en-GB" sz="1400" i="1" dirty="0"/>
              <a:t> at 30dB SNR  for Tx EVM less than or equal to 2%.</a:t>
            </a:r>
          </a:p>
          <a:p>
            <a:pPr lvl="1"/>
            <a:endParaRPr lang="en-US" sz="1400" i="1" dirty="0"/>
          </a:p>
          <a:p>
            <a:pPr lvl="1"/>
            <a:r>
              <a:rPr lang="en-GB" sz="1400" i="1" dirty="0"/>
              <a:t>For 2T2R and 2T4R TDL-D/E channel with uncorrelated LOS, 1024QAM provides performance gains of </a:t>
            </a:r>
            <a:r>
              <a:rPr lang="en-GB" sz="1400" b="1" i="1" dirty="0">
                <a:solidFill>
                  <a:srgbClr val="FF0000"/>
                </a:solidFill>
              </a:rPr>
              <a:t>16-22%</a:t>
            </a:r>
            <a:r>
              <a:rPr lang="en-GB" sz="1400" i="1" dirty="0"/>
              <a:t> gain at 35dB SNR.</a:t>
            </a:r>
            <a:endParaRPr lang="en-US" sz="1400" i="1" dirty="0"/>
          </a:p>
        </p:txBody>
      </p:sp>
      <p:sp>
        <p:nvSpPr>
          <p:cNvPr id="4" name="Subtitle 3">
            <a:extLst>
              <a:ext uri="{FF2B5EF4-FFF2-40B4-BE49-F238E27FC236}">
                <a16:creationId xmlns:a16="http://schemas.microsoft.com/office/drawing/2014/main" id="{591F83E0-2A1C-4B18-A92C-F57E1F4A915D}"/>
              </a:ext>
            </a:extLst>
          </p:cNvPr>
          <p:cNvSpPr>
            <a:spLocks noGrp="1"/>
          </p:cNvSpPr>
          <p:nvPr>
            <p:ph type="subTitle" idx="1"/>
          </p:nvPr>
        </p:nvSpPr>
        <p:spPr/>
        <p:txBody>
          <a:bodyPr/>
          <a:lstStyle/>
          <a:p>
            <a:r>
              <a:rPr lang="en-US" dirty="0"/>
              <a:t>Some statements from TR 36.783</a:t>
            </a:r>
          </a:p>
        </p:txBody>
      </p:sp>
    </p:spTree>
    <p:extLst>
      <p:ext uri="{BB962C8B-B14F-4D97-AF65-F5344CB8AC3E}">
        <p14:creationId xmlns:p14="http://schemas.microsoft.com/office/powerpoint/2010/main" val="1376616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BB08-C0AF-4B61-A7B1-165987DC62A3}"/>
              </a:ext>
            </a:extLst>
          </p:cNvPr>
          <p:cNvSpPr>
            <a:spLocks noGrp="1"/>
          </p:cNvSpPr>
          <p:nvPr>
            <p:ph type="title"/>
          </p:nvPr>
        </p:nvSpPr>
        <p:spPr/>
        <p:txBody>
          <a:bodyPr/>
          <a:lstStyle/>
          <a:p>
            <a:r>
              <a:rPr lang="en-US" dirty="0"/>
              <a:t>Scope of work</a:t>
            </a:r>
          </a:p>
        </p:txBody>
      </p:sp>
      <p:sp>
        <p:nvSpPr>
          <p:cNvPr id="3" name="Content Placeholder 2">
            <a:extLst>
              <a:ext uri="{FF2B5EF4-FFF2-40B4-BE49-F238E27FC236}">
                <a16:creationId xmlns:a16="http://schemas.microsoft.com/office/drawing/2014/main" id="{A097A3FD-77FF-4843-89B2-A03F34229E64}"/>
              </a:ext>
            </a:extLst>
          </p:cNvPr>
          <p:cNvSpPr>
            <a:spLocks noGrp="1"/>
          </p:cNvSpPr>
          <p:nvPr>
            <p:ph sz="quarter" idx="12"/>
          </p:nvPr>
        </p:nvSpPr>
        <p:spPr/>
        <p:txBody>
          <a:bodyPr/>
          <a:lstStyle/>
          <a:p>
            <a:r>
              <a:rPr lang="en-US" sz="2000" dirty="0"/>
              <a:t>For LTE Rel-15, the work for 1024QAM used many time units due to the study phase</a:t>
            </a:r>
          </a:p>
          <a:p>
            <a:pPr lvl="1"/>
            <a:r>
              <a:rPr lang="en-US" sz="1800" dirty="0"/>
              <a:t>Benefits needed to be shown before moving to normative phase.</a:t>
            </a:r>
          </a:p>
          <a:p>
            <a:pPr lvl="1"/>
            <a:endParaRPr lang="en-US" sz="1600" dirty="0"/>
          </a:p>
          <a:p>
            <a:pPr lvl="1"/>
            <a:endParaRPr lang="en-US" sz="1600" dirty="0"/>
          </a:p>
          <a:p>
            <a:r>
              <a:rPr lang="en-US" sz="2000" dirty="0"/>
              <a:t>Given the similarity between NR FR1 and LTE, the LTE work can be </a:t>
            </a:r>
            <a:r>
              <a:rPr lang="en-US" sz="2000" b="1" dirty="0">
                <a:solidFill>
                  <a:srgbClr val="FF0000"/>
                </a:solidFill>
              </a:rPr>
              <a:t>heavily leveraged:</a:t>
            </a:r>
          </a:p>
          <a:p>
            <a:pPr lvl="1"/>
            <a:r>
              <a:rPr lang="en-US" sz="2000" dirty="0"/>
              <a:t>Reuse </a:t>
            </a:r>
            <a:r>
              <a:rPr lang="en-US" sz="2000" dirty="0" err="1"/>
              <a:t>gNB</a:t>
            </a:r>
            <a:r>
              <a:rPr lang="en-US" sz="2000" dirty="0"/>
              <a:t> EVM requirements from LTE</a:t>
            </a:r>
          </a:p>
          <a:p>
            <a:pPr lvl="1"/>
            <a:r>
              <a:rPr lang="en-US" sz="2000" dirty="0"/>
              <a:t>Reuse constellation definition from LTE</a:t>
            </a:r>
          </a:p>
          <a:p>
            <a:pPr lvl="1"/>
            <a:endParaRPr lang="en-US" sz="2000" dirty="0"/>
          </a:p>
          <a:p>
            <a:r>
              <a:rPr lang="en-US" sz="2000" dirty="0"/>
              <a:t>With this, the work for 1024QAM can be completed in Rel-17 with a </a:t>
            </a:r>
            <a:r>
              <a:rPr lang="en-US" sz="2000" b="1" dirty="0">
                <a:solidFill>
                  <a:srgbClr val="FF0000"/>
                </a:solidFill>
              </a:rPr>
              <a:t>reduced number of time units.</a:t>
            </a:r>
          </a:p>
          <a:p>
            <a:endParaRPr lang="en-US" sz="2000" b="1" dirty="0">
              <a:solidFill>
                <a:srgbClr val="FF0000"/>
              </a:solidFill>
            </a:endParaRPr>
          </a:p>
        </p:txBody>
      </p:sp>
      <p:sp>
        <p:nvSpPr>
          <p:cNvPr id="4" name="Subtitle 3">
            <a:extLst>
              <a:ext uri="{FF2B5EF4-FFF2-40B4-BE49-F238E27FC236}">
                <a16:creationId xmlns:a16="http://schemas.microsoft.com/office/drawing/2014/main" id="{591F83E0-2A1C-4B18-A92C-F57E1F4A915D}"/>
              </a:ext>
            </a:extLst>
          </p:cNvPr>
          <p:cNvSpPr>
            <a:spLocks noGrp="1"/>
          </p:cNvSpPr>
          <p:nvPr>
            <p:ph type="subTitle" idx="1"/>
          </p:nvPr>
        </p:nvSpPr>
        <p:spPr/>
        <p:txBody>
          <a:bodyPr/>
          <a:lstStyle/>
          <a:p>
            <a:r>
              <a:rPr lang="en-US" dirty="0"/>
              <a:t>Leverage the work in LTE</a:t>
            </a:r>
          </a:p>
        </p:txBody>
      </p:sp>
    </p:spTree>
    <p:extLst>
      <p:ext uri="{BB962C8B-B14F-4D97-AF65-F5344CB8AC3E}">
        <p14:creationId xmlns:p14="http://schemas.microsoft.com/office/powerpoint/2010/main" val="226408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BB08-C0AF-4B61-A7B1-165987DC62A3}"/>
              </a:ext>
            </a:extLst>
          </p:cNvPr>
          <p:cNvSpPr>
            <a:spLocks noGrp="1"/>
          </p:cNvSpPr>
          <p:nvPr>
            <p:ph type="title"/>
          </p:nvPr>
        </p:nvSpPr>
        <p:spPr/>
        <p:txBody>
          <a:bodyPr/>
          <a:lstStyle/>
          <a:p>
            <a:r>
              <a:rPr lang="en-US" dirty="0"/>
              <a:t>An estimate of RAN1 TUs</a:t>
            </a:r>
          </a:p>
        </p:txBody>
      </p:sp>
      <p:sp>
        <p:nvSpPr>
          <p:cNvPr id="3" name="Content Placeholder 2">
            <a:extLst>
              <a:ext uri="{FF2B5EF4-FFF2-40B4-BE49-F238E27FC236}">
                <a16:creationId xmlns:a16="http://schemas.microsoft.com/office/drawing/2014/main" id="{A097A3FD-77FF-4843-89B2-A03F34229E64}"/>
              </a:ext>
            </a:extLst>
          </p:cNvPr>
          <p:cNvSpPr>
            <a:spLocks noGrp="1"/>
          </p:cNvSpPr>
          <p:nvPr>
            <p:ph sz="quarter" idx="12"/>
          </p:nvPr>
        </p:nvSpPr>
        <p:spPr/>
        <p:txBody>
          <a:bodyPr/>
          <a:lstStyle/>
          <a:p>
            <a:r>
              <a:rPr lang="en-US" sz="1800" dirty="0"/>
              <a:t>The normative phase for 1024 QAM comprised 3 TUs in the following meetings:</a:t>
            </a:r>
            <a:endParaRPr lang="en-US" sz="1800" b="1" dirty="0">
              <a:solidFill>
                <a:srgbClr val="FF0000"/>
              </a:solidFill>
            </a:endParaRPr>
          </a:p>
          <a:p>
            <a:endParaRPr lang="en-US" sz="1800" b="1" dirty="0">
              <a:solidFill>
                <a:srgbClr val="FF0000"/>
              </a:solidFill>
            </a:endParaRPr>
          </a:p>
          <a:p>
            <a:endParaRPr lang="en-US" sz="1800" b="1" dirty="0">
              <a:solidFill>
                <a:srgbClr val="FF0000"/>
              </a:solidFill>
            </a:endParaRPr>
          </a:p>
          <a:p>
            <a:endParaRPr lang="en-US" sz="1800" b="1" dirty="0">
              <a:solidFill>
                <a:srgbClr val="FF0000"/>
              </a:solidFill>
            </a:endParaRPr>
          </a:p>
          <a:p>
            <a:endParaRPr lang="en-US" sz="1800" b="1" dirty="0">
              <a:solidFill>
                <a:srgbClr val="FF0000"/>
              </a:solidFill>
            </a:endParaRPr>
          </a:p>
          <a:p>
            <a:endParaRPr lang="en-US" sz="1800" b="1" dirty="0">
              <a:solidFill>
                <a:srgbClr val="FF0000"/>
              </a:solidFill>
            </a:endParaRPr>
          </a:p>
          <a:p>
            <a:r>
              <a:rPr lang="en-US" sz="1800" dirty="0"/>
              <a:t>NR should be able to complete the work in </a:t>
            </a:r>
            <a:r>
              <a:rPr lang="en-US" sz="1800" b="1" dirty="0">
                <a:solidFill>
                  <a:srgbClr val="FF0000"/>
                </a:solidFill>
              </a:rPr>
              <a:t>less than 3 time units</a:t>
            </a:r>
            <a:r>
              <a:rPr lang="en-US" sz="1800" dirty="0"/>
              <a:t>:</a:t>
            </a:r>
          </a:p>
          <a:p>
            <a:pPr lvl="1"/>
            <a:r>
              <a:rPr lang="en-US" sz="1800" dirty="0"/>
              <a:t>For LTE, the 3 TUs also included work for DMRS overhead reduction (shared WI)</a:t>
            </a:r>
          </a:p>
          <a:p>
            <a:pPr lvl="1"/>
            <a:r>
              <a:rPr lang="en-US" sz="1800" dirty="0"/>
              <a:t>For LTE, the TBS determination method required to exhaustively fill the TBS table (several hundred entries) + mapping to multiple layers. For NR, this procedure is greatly simplified.</a:t>
            </a:r>
          </a:p>
          <a:p>
            <a:pPr lvl="1"/>
            <a:r>
              <a:rPr lang="en-US" sz="1800" dirty="0"/>
              <a:t>For LTE, there was a discussion on the modulation mapping, which should be avoided in NR.</a:t>
            </a:r>
          </a:p>
          <a:p>
            <a:r>
              <a:rPr lang="en-US" sz="1800" dirty="0"/>
              <a:t>Estimate: </a:t>
            </a:r>
            <a:r>
              <a:rPr lang="en-US" sz="1800" b="1" dirty="0">
                <a:solidFill>
                  <a:srgbClr val="FF0000"/>
                </a:solidFill>
              </a:rPr>
              <a:t>2 TUs in RAN1 </a:t>
            </a:r>
            <a:r>
              <a:rPr lang="en-US" sz="1800" dirty="0"/>
              <a:t>should be enough to complete the work.</a:t>
            </a:r>
          </a:p>
        </p:txBody>
      </p:sp>
      <p:sp>
        <p:nvSpPr>
          <p:cNvPr id="4" name="Subtitle 3">
            <a:extLst>
              <a:ext uri="{FF2B5EF4-FFF2-40B4-BE49-F238E27FC236}">
                <a16:creationId xmlns:a16="http://schemas.microsoft.com/office/drawing/2014/main" id="{591F83E0-2A1C-4B18-A92C-F57E1F4A915D}"/>
              </a:ext>
            </a:extLst>
          </p:cNvPr>
          <p:cNvSpPr>
            <a:spLocks noGrp="1"/>
          </p:cNvSpPr>
          <p:nvPr>
            <p:ph type="subTitle" idx="1"/>
          </p:nvPr>
        </p:nvSpPr>
        <p:spPr>
          <a:xfrm>
            <a:off x="502444" y="1165788"/>
            <a:ext cx="11187112" cy="431657"/>
          </a:xfrm>
        </p:spPr>
        <p:txBody>
          <a:bodyPr/>
          <a:lstStyle/>
          <a:p>
            <a:r>
              <a:rPr lang="en-US" dirty="0"/>
              <a:t>Comparison with LTE</a:t>
            </a:r>
          </a:p>
        </p:txBody>
      </p:sp>
      <p:graphicFrame>
        <p:nvGraphicFramePr>
          <p:cNvPr id="5" name="Table 5">
            <a:extLst>
              <a:ext uri="{FF2B5EF4-FFF2-40B4-BE49-F238E27FC236}">
                <a16:creationId xmlns:a16="http://schemas.microsoft.com/office/drawing/2014/main" id="{A86AF87C-99CA-4B8E-AFF3-C432ED336F37}"/>
              </a:ext>
            </a:extLst>
          </p:cNvPr>
          <p:cNvGraphicFramePr>
            <a:graphicFrameLocks noGrp="1"/>
          </p:cNvGraphicFramePr>
          <p:nvPr>
            <p:extLst>
              <p:ext uri="{D42A27DB-BD31-4B8C-83A1-F6EECF244321}">
                <p14:modId xmlns:p14="http://schemas.microsoft.com/office/powerpoint/2010/main" val="4115751658"/>
              </p:ext>
            </p:extLst>
          </p:nvPr>
        </p:nvGraphicFramePr>
        <p:xfrm>
          <a:off x="1729996" y="2191020"/>
          <a:ext cx="8128000" cy="1752600"/>
        </p:xfrm>
        <a:graphic>
          <a:graphicData uri="http://schemas.openxmlformats.org/drawingml/2006/table">
            <a:tbl>
              <a:tblPr firstRow="1" bandRow="1">
                <a:tableStyleId>{5C22544A-7EE6-4342-B048-85BDC9FD1C3A}</a:tableStyleId>
              </a:tblPr>
              <a:tblGrid>
                <a:gridCol w="1726268">
                  <a:extLst>
                    <a:ext uri="{9D8B030D-6E8A-4147-A177-3AD203B41FA5}">
                      <a16:colId xmlns:a16="http://schemas.microsoft.com/office/drawing/2014/main" val="4049759420"/>
                    </a:ext>
                  </a:extLst>
                </a:gridCol>
                <a:gridCol w="6401732">
                  <a:extLst>
                    <a:ext uri="{9D8B030D-6E8A-4147-A177-3AD203B41FA5}">
                      <a16:colId xmlns:a16="http://schemas.microsoft.com/office/drawing/2014/main" val="3638997769"/>
                    </a:ext>
                  </a:extLst>
                </a:gridCol>
              </a:tblGrid>
              <a:tr h="370840">
                <a:tc>
                  <a:txBody>
                    <a:bodyPr/>
                    <a:lstStyle/>
                    <a:p>
                      <a:r>
                        <a:rPr lang="en-US" dirty="0"/>
                        <a:t>Meeting</a:t>
                      </a:r>
                    </a:p>
                  </a:txBody>
                  <a:tcPr/>
                </a:tc>
                <a:tc>
                  <a:txBody>
                    <a:bodyPr/>
                    <a:lstStyle/>
                    <a:p>
                      <a:r>
                        <a:rPr lang="en-US" dirty="0"/>
                        <a:t>Agreements</a:t>
                      </a:r>
                    </a:p>
                  </a:txBody>
                  <a:tcPr/>
                </a:tc>
                <a:extLst>
                  <a:ext uri="{0D108BD9-81ED-4DB2-BD59-A6C34878D82A}">
                    <a16:rowId xmlns:a16="http://schemas.microsoft.com/office/drawing/2014/main" val="3095527461"/>
                  </a:ext>
                </a:extLst>
              </a:tr>
              <a:tr h="370840">
                <a:tc>
                  <a:txBody>
                    <a:bodyPr/>
                    <a:lstStyle/>
                    <a:p>
                      <a:r>
                        <a:rPr lang="en-US" dirty="0"/>
                        <a:t>RAN1#90b</a:t>
                      </a:r>
                    </a:p>
                  </a:txBody>
                  <a:tcPr/>
                </a:tc>
                <a:tc>
                  <a:txBody>
                    <a:bodyPr/>
                    <a:lstStyle/>
                    <a:p>
                      <a:r>
                        <a:rPr lang="en-US" dirty="0"/>
                        <a:t>Agreed on modulation mapping, capabilities, configuration</a:t>
                      </a:r>
                    </a:p>
                  </a:txBody>
                  <a:tcPr/>
                </a:tc>
                <a:extLst>
                  <a:ext uri="{0D108BD9-81ED-4DB2-BD59-A6C34878D82A}">
                    <a16:rowId xmlns:a16="http://schemas.microsoft.com/office/drawing/2014/main" val="2955120734"/>
                  </a:ext>
                </a:extLst>
              </a:tr>
              <a:tr h="370840">
                <a:tc>
                  <a:txBody>
                    <a:bodyPr/>
                    <a:lstStyle/>
                    <a:p>
                      <a:r>
                        <a:rPr lang="en-US" dirty="0"/>
                        <a:t>RAN1#91</a:t>
                      </a:r>
                    </a:p>
                  </a:txBody>
                  <a:tcPr/>
                </a:tc>
                <a:tc>
                  <a:txBody>
                    <a:bodyPr/>
                    <a:lstStyle/>
                    <a:p>
                      <a:r>
                        <a:rPr lang="en-US" dirty="0"/>
                        <a:t>Principles for TBS determination, email discussion to decide CQI/TBS entries</a:t>
                      </a:r>
                    </a:p>
                  </a:txBody>
                  <a:tcPr/>
                </a:tc>
                <a:extLst>
                  <a:ext uri="{0D108BD9-81ED-4DB2-BD59-A6C34878D82A}">
                    <a16:rowId xmlns:a16="http://schemas.microsoft.com/office/drawing/2014/main" val="744440289"/>
                  </a:ext>
                </a:extLst>
              </a:tr>
              <a:tr h="370840">
                <a:tc>
                  <a:txBody>
                    <a:bodyPr/>
                    <a:lstStyle/>
                    <a:p>
                      <a:r>
                        <a:rPr lang="en-US" dirty="0"/>
                        <a:t>RAN#92</a:t>
                      </a:r>
                    </a:p>
                  </a:txBody>
                  <a:tcPr/>
                </a:tc>
                <a:tc>
                  <a:txBody>
                    <a:bodyPr/>
                    <a:lstStyle/>
                    <a:p>
                      <a:r>
                        <a:rPr lang="en-US" dirty="0"/>
                        <a:t>Final details + mapping of TBS to multiple layers</a:t>
                      </a:r>
                    </a:p>
                  </a:txBody>
                  <a:tcPr/>
                </a:tc>
                <a:extLst>
                  <a:ext uri="{0D108BD9-81ED-4DB2-BD59-A6C34878D82A}">
                    <a16:rowId xmlns:a16="http://schemas.microsoft.com/office/drawing/2014/main" val="1508506427"/>
                  </a:ext>
                </a:extLst>
              </a:tr>
            </a:tbl>
          </a:graphicData>
        </a:graphic>
      </p:graphicFrame>
    </p:spTree>
    <p:extLst>
      <p:ext uri="{BB962C8B-B14F-4D97-AF65-F5344CB8AC3E}">
        <p14:creationId xmlns:p14="http://schemas.microsoft.com/office/powerpoint/2010/main" val="3285879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BB08-C0AF-4B61-A7B1-165987DC62A3}"/>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A097A3FD-77FF-4843-89B2-A03F34229E64}"/>
              </a:ext>
            </a:extLst>
          </p:cNvPr>
          <p:cNvSpPr>
            <a:spLocks noGrp="1"/>
          </p:cNvSpPr>
          <p:nvPr>
            <p:ph sz="quarter" idx="12"/>
          </p:nvPr>
        </p:nvSpPr>
        <p:spPr/>
        <p:txBody>
          <a:bodyPr/>
          <a:lstStyle/>
          <a:p>
            <a:r>
              <a:rPr lang="en-US" sz="2400" dirty="0"/>
              <a:t>For Rel-17, approve a RAN4-led work item to </a:t>
            </a:r>
            <a:r>
              <a:rPr lang="en-US" sz="2400" b="1" dirty="0">
                <a:solidFill>
                  <a:srgbClr val="FF0000"/>
                </a:solidFill>
              </a:rPr>
              <a:t>specify</a:t>
            </a:r>
            <a:r>
              <a:rPr lang="en-US" sz="2400" dirty="0"/>
              <a:t> </a:t>
            </a:r>
            <a:r>
              <a:rPr lang="en-US" sz="2400" b="1" dirty="0">
                <a:solidFill>
                  <a:srgbClr val="FF0000"/>
                </a:solidFill>
              </a:rPr>
              <a:t>1024QAM for PDSCH in FR1</a:t>
            </a:r>
            <a:r>
              <a:rPr lang="en-US" sz="2400" dirty="0"/>
              <a:t> with the following objectives:</a:t>
            </a:r>
          </a:p>
          <a:p>
            <a:pPr lvl="1"/>
            <a:r>
              <a:rPr lang="en-US" sz="2400" dirty="0"/>
              <a:t>RAN4:</a:t>
            </a:r>
          </a:p>
          <a:p>
            <a:pPr lvl="2"/>
            <a:r>
              <a:rPr lang="en-US" sz="2100" dirty="0"/>
              <a:t>Base station requirements (EVM requirements reused from LTE)</a:t>
            </a:r>
          </a:p>
          <a:p>
            <a:pPr lvl="2"/>
            <a:r>
              <a:rPr lang="en-US" sz="2100" dirty="0"/>
              <a:t>UE demodulation requirements</a:t>
            </a:r>
          </a:p>
          <a:p>
            <a:pPr lvl="1"/>
            <a:endParaRPr lang="en-US" sz="2400" dirty="0"/>
          </a:p>
          <a:p>
            <a:pPr lvl="1"/>
            <a:r>
              <a:rPr lang="en-US" sz="2400" dirty="0"/>
              <a:t>RAN1:</a:t>
            </a:r>
          </a:p>
          <a:p>
            <a:pPr lvl="2"/>
            <a:r>
              <a:rPr lang="en-US" sz="2100" dirty="0"/>
              <a:t>Introduce 1024QAM modulation (copied from LTE)</a:t>
            </a:r>
          </a:p>
          <a:p>
            <a:pPr lvl="2"/>
            <a:r>
              <a:rPr lang="en-US" sz="2100" dirty="0"/>
              <a:t>Define new CQI table.</a:t>
            </a:r>
          </a:p>
          <a:p>
            <a:pPr lvl="2"/>
            <a:r>
              <a:rPr lang="en-US" sz="2100" dirty="0"/>
              <a:t>Define new MCS index table.</a:t>
            </a:r>
          </a:p>
          <a:p>
            <a:pPr lvl="1"/>
            <a:endParaRPr lang="en-US" sz="2400" dirty="0"/>
          </a:p>
          <a:p>
            <a:pPr lvl="1"/>
            <a:r>
              <a:rPr lang="en-US" sz="2400" dirty="0"/>
              <a:t>RAN2:</a:t>
            </a:r>
          </a:p>
          <a:p>
            <a:pPr lvl="2"/>
            <a:r>
              <a:rPr lang="en-US" sz="2100" dirty="0"/>
              <a:t>Define corresponding capabilities and configuration parameters.</a:t>
            </a:r>
          </a:p>
        </p:txBody>
      </p:sp>
    </p:spTree>
    <p:extLst>
      <p:ext uri="{BB962C8B-B14F-4D97-AF65-F5344CB8AC3E}">
        <p14:creationId xmlns:p14="http://schemas.microsoft.com/office/powerpoint/2010/main" val="402409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Qualcomm</Template>
  <TotalTime>31908</TotalTime>
  <Words>565</Words>
  <Application>Microsoft Office PowerPoint</Application>
  <PresentationFormat>Widescreen</PresentationFormat>
  <Paragraphs>71</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Qualcomm Regular</vt:lpstr>
      <vt:lpstr>Arial</vt:lpstr>
      <vt:lpstr>Calibri</vt:lpstr>
      <vt:lpstr>Century Gothic</vt:lpstr>
      <vt:lpstr>Microsoft Sans Serif</vt:lpstr>
      <vt:lpstr>Qualcomm Office Bold</vt:lpstr>
      <vt:lpstr>Qualcomm Office Regular</vt:lpstr>
      <vt:lpstr>Qualcomm</vt:lpstr>
      <vt:lpstr>Motivation for WI on 1024 QAM </vt:lpstr>
      <vt:lpstr>Background</vt:lpstr>
      <vt:lpstr>Benefits of 1024QAM</vt:lpstr>
      <vt:lpstr>Scope of work</vt:lpstr>
      <vt:lpstr>An estimate of RAN1 TUs</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Valentin Gheorghiu</cp:lastModifiedBy>
  <cp:revision>336</cp:revision>
  <cp:lastPrinted>2018-12-14T16:51:55Z</cp:lastPrinted>
  <dcterms:created xsi:type="dcterms:W3CDTF">2018-07-26T08:02:14Z</dcterms:created>
  <dcterms:modified xsi:type="dcterms:W3CDTF">2019-12-02T22:49:39Z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