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24" r:id="rId2"/>
    <p:sldId id="548" r:id="rId3"/>
    <p:sldId id="549" r:id="rId4"/>
    <p:sldId id="550" r:id="rId5"/>
    <p:sldId id="259" r:id="rId6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7" autoAdjust="0"/>
    <p:restoredTop sz="79221" autoAdjust="0"/>
  </p:normalViewPr>
  <p:slideViewPr>
    <p:cSldViewPr snapToGrid="0">
      <p:cViewPr varScale="1">
        <p:scale>
          <a:sx n="72" d="100"/>
          <a:sy n="72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>
                <a:latin typeface="+mj-lt"/>
              </a:rPr>
              <a:t>Views on Small Data Transmission in Rel-17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57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RP-192864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#86</a:t>
            </a:r>
          </a:p>
          <a:p>
            <a:r>
              <a:rPr lang="en-US" altLang="zh-CN" b="1" dirty="0" err="1" smtClean="0">
                <a:solidFill>
                  <a:schemeClr val="bg1"/>
                </a:solidFill>
              </a:rPr>
              <a:t>Sitges</a:t>
            </a:r>
            <a:r>
              <a:rPr lang="en-GB" altLang="zh-CN" b="1" dirty="0">
                <a:solidFill>
                  <a:schemeClr val="bg1"/>
                </a:solidFill>
              </a:rPr>
              <a:t>, Spain, Dec. 9-12, </a:t>
            </a:r>
            <a:r>
              <a:rPr lang="en-GB" altLang="zh-CN" b="1" dirty="0" smtClean="0">
                <a:solidFill>
                  <a:schemeClr val="bg1"/>
                </a:solidFill>
              </a:rPr>
              <a:t>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9.1.2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+mj-lt"/>
              </a:rPr>
              <a:t>Background</a:t>
            </a:r>
            <a:endParaRPr lang="zh-CN" alt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From the previous RAN and email discussions, small data transmission is one potential work area in Rel-17 packet.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Phase 1 email discussions reported to RAN #85.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Phase 2 email discussions were held before RAN #86.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2200" dirty="0" smtClean="0"/>
              <a:t>Based on these, a potential WID is now in shape with a few aspects for further discussions and potential decisions.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700" dirty="0" smtClean="0"/>
              <a:t>Payload size of “small” data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700" dirty="0" smtClean="0"/>
              <a:t>On “subsequent” data transmissions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zh-CN" sz="1700" dirty="0" smtClean="0"/>
              <a:t>Inclusion of “</a:t>
            </a:r>
            <a:r>
              <a:rPr lang="en-US" altLang="zh-CN" sz="1700" dirty="0"/>
              <a:t>other information </a:t>
            </a:r>
            <a:r>
              <a:rPr lang="en-US" altLang="zh-CN" sz="1700" dirty="0" smtClean="0"/>
              <a:t>” in small data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258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lt"/>
              </a:rPr>
              <a:t>Views on Small Data Transmission Work Scope</a:t>
            </a:r>
            <a:endParaRPr lang="zh-CN" altLang="en-US" b="1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284466"/>
              </p:ext>
            </p:extLst>
          </p:nvPr>
        </p:nvGraphicFramePr>
        <p:xfrm>
          <a:off x="373380" y="1737484"/>
          <a:ext cx="8369644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8960"/>
                <a:gridCol w="52606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Aspects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Views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Payload size of “small”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Currently</a:t>
                      </a:r>
                      <a:r>
                        <a:rPr lang="en-US" sz="1200" baseline="0" dirty="0" smtClean="0"/>
                        <a:t> it is unclear to what extend the payload size should be enlarged. </a:t>
                      </a:r>
                    </a:p>
                    <a:p>
                      <a:r>
                        <a:rPr lang="en-US" sz="1200" b="1" baseline="0" dirty="0" smtClean="0"/>
                        <a:t>It is preferable to clarify this, resulting a well understood potential required RAN1/2 work.</a:t>
                      </a:r>
                      <a:endParaRPr lang="en-US" sz="1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On subsequent data transmissions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Currently it is unclear how subsequent data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transmissions</a:t>
                      </a:r>
                      <a:r>
                        <a:rPr lang="en-US" sz="1200" baseline="0" dirty="0" smtClean="0"/>
                        <a:t> impact the procedure and the relations btw “small data” procedure and UE’s RRC state transition procedure. </a:t>
                      </a:r>
                    </a:p>
                    <a:p>
                      <a:r>
                        <a:rPr lang="en-US" sz="1200" b="1" baseline="0" dirty="0" smtClean="0"/>
                        <a:t>It is preferable to clarify whether  </a:t>
                      </a:r>
                      <a:r>
                        <a:rPr lang="en-US" sz="1200" b="1" dirty="0" smtClean="0"/>
                        <a:t>subsequent data transmissions</a:t>
                      </a:r>
                      <a:r>
                        <a:rPr lang="en-US" sz="1200" b="1" baseline="0" dirty="0" smtClean="0"/>
                        <a:t> mean a separate procedure than UE’s RRC state transition, and what is its impact to the latter. </a:t>
                      </a:r>
                      <a:endParaRPr lang="en-US" sz="1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Inclusion of “other information ” in small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The motivation/UE</a:t>
                      </a:r>
                      <a:r>
                        <a:rPr lang="en-US" sz="1200" baseline="0" dirty="0" smtClean="0"/>
                        <a:t> impact of having other information, e.g., BSR, CSI, etc., in small data transmissions remains unclear and this needs checking before inclusions.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/>
                        <a:t>FFS on the motivations of “Other </a:t>
                      </a:r>
                      <a:r>
                        <a:rPr lang="en-US" sz="1200" b="1" dirty="0" smtClean="0"/>
                        <a:t>information” such as CSI/BSR, </a:t>
                      </a:r>
                      <a:r>
                        <a:rPr lang="en-US" sz="1200" b="1" dirty="0" smtClean="0"/>
                        <a:t>etc. </a:t>
                      </a:r>
                      <a:endParaRPr lang="en-US" sz="120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6230" y="5303444"/>
            <a:ext cx="8130540" cy="70788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/>
              <a:t>We prefer a clear definition of this WI scope based on known solutions, to minimize the study/specification effort in Rel-17.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1148684"/>
            <a:ext cx="8130540" cy="33855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Table 1	 Views on the important aspects regarding the potential work scope</a:t>
            </a:r>
          </a:p>
        </p:txBody>
      </p:sp>
    </p:spTree>
    <p:extLst>
      <p:ext uri="{BB962C8B-B14F-4D97-AF65-F5344CB8AC3E}">
        <p14:creationId xmlns:p14="http://schemas.microsoft.com/office/powerpoint/2010/main" val="313521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Proposals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dirty="0" smtClean="0"/>
              <a:t>Proposal 1  </a:t>
            </a:r>
            <a:r>
              <a:rPr lang="en-US" dirty="0" smtClean="0"/>
              <a:t>It </a:t>
            </a:r>
            <a:r>
              <a:rPr lang="en-US" dirty="0"/>
              <a:t>is preferable to clarify </a:t>
            </a:r>
            <a:r>
              <a:rPr lang="en-US" dirty="0" smtClean="0"/>
              <a:t>the targeted payload size range, in order to have a clear understanding of required </a:t>
            </a:r>
            <a:r>
              <a:rPr lang="en-US" dirty="0"/>
              <a:t>RAN1/2 work</a:t>
            </a:r>
            <a:r>
              <a:rPr lang="en-US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Proposal 2 </a:t>
            </a:r>
            <a:r>
              <a:rPr lang="en-US" dirty="0"/>
              <a:t>It is preferable to clarify whether subsequent </a:t>
            </a:r>
            <a:r>
              <a:rPr lang="en-US" dirty="0" smtClean="0"/>
              <a:t>data transmissions </a:t>
            </a:r>
            <a:r>
              <a:rPr lang="en-US" dirty="0"/>
              <a:t>mean a separate procedure than UE’s RRC state transition, and what is its impact to the latter. 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Proposal 3 </a:t>
            </a:r>
            <a:r>
              <a:rPr lang="en-US" dirty="0" smtClean="0"/>
              <a:t>FFS on the motivations of “Other </a:t>
            </a:r>
            <a:r>
              <a:rPr lang="en-US" dirty="0" smtClean="0"/>
              <a:t>information” such as CSI/BSR, etc</a:t>
            </a:r>
            <a:r>
              <a:rPr lang="en-US" dirty="0" smtClean="0"/>
              <a:t>., before agreeing </a:t>
            </a:r>
            <a:r>
              <a:rPr lang="en-US" dirty="0" smtClean="0"/>
              <a:t>those as part of </a:t>
            </a:r>
            <a:r>
              <a:rPr lang="en-US" smtClean="0"/>
              <a:t>the work </a:t>
            </a:r>
            <a:r>
              <a:rPr lang="en-US" dirty="0" smtClean="0"/>
              <a:t>scope</a:t>
            </a:r>
            <a:r>
              <a:rPr lang="en-US" dirty="0" smtClean="0"/>
              <a:t>. 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en-US" b="1" dirty="0"/>
          </a:p>
          <a:p>
            <a:pPr>
              <a:lnSpc>
                <a:spcPct val="150000"/>
              </a:lnSpc>
            </a:pPr>
            <a:endParaRPr lang="en-US" b="1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46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28041</TotalTime>
  <Words>381</Words>
  <Application>Microsoft Office PowerPoint</Application>
  <PresentationFormat>全屏显示(4:3)</PresentationFormat>
  <Paragraphs>39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Views on Small Data Transmission in Rel-17</vt:lpstr>
      <vt:lpstr>Background</vt:lpstr>
      <vt:lpstr>Views on Small Data Transmission Work Scope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908</cp:revision>
  <dcterms:created xsi:type="dcterms:W3CDTF">2014-01-09T07:41:21Z</dcterms:created>
  <dcterms:modified xsi:type="dcterms:W3CDTF">2019-12-02T11:34:39Z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