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4"/>
  </p:notesMasterIdLst>
  <p:handoutMasterIdLst>
    <p:handoutMasterId r:id="rId15"/>
  </p:handoutMasterIdLst>
  <p:sldIdLst>
    <p:sldId id="322" r:id="rId3"/>
    <p:sldId id="418" r:id="rId4"/>
    <p:sldId id="426" r:id="rId5"/>
    <p:sldId id="424" r:id="rId6"/>
    <p:sldId id="427" r:id="rId7"/>
    <p:sldId id="428" r:id="rId8"/>
    <p:sldId id="429" r:id="rId9"/>
    <p:sldId id="430" r:id="rId10"/>
    <p:sldId id="431" r:id="rId11"/>
    <p:sldId id="425" r:id="rId12"/>
    <p:sldId id="352" r:id="rId13"/>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9420" autoAdjust="0"/>
  </p:normalViewPr>
  <p:slideViewPr>
    <p:cSldViewPr>
      <p:cViewPr>
        <p:scale>
          <a:sx n="66" d="100"/>
          <a:sy n="66" d="100"/>
        </p:scale>
        <p:origin x="-3130" y="-1166"/>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12/2/2019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2019/12/2</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296132-7430-4C93-B37D-4FE1F71F2BDE}" type="slidenum">
              <a:rPr lang="zh-CN" altLang="en-US" smtClean="0"/>
              <a:pPr/>
              <a:t>4</a:t>
            </a:fld>
            <a:endParaRPr lang="zh-CN" altLang="en-US"/>
          </a:p>
        </p:txBody>
      </p:sp>
    </p:spTree>
    <p:extLst>
      <p:ext uri="{BB962C8B-B14F-4D97-AF65-F5344CB8AC3E}">
        <p14:creationId xmlns:p14="http://schemas.microsoft.com/office/powerpoint/2010/main" val="2461297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6</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7</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8</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296132-7430-4C93-B37D-4FE1F71F2BDE}" type="slidenum">
              <a:rPr lang="zh-CN" altLang="en-US" smtClean="0"/>
              <a:pPr/>
              <a:t>10</a:t>
            </a:fld>
            <a:endParaRPr lang="zh-CN" altLang="en-US"/>
          </a:p>
        </p:txBody>
      </p:sp>
    </p:spTree>
    <p:extLst>
      <p:ext uri="{BB962C8B-B14F-4D97-AF65-F5344CB8AC3E}">
        <p14:creationId xmlns:p14="http://schemas.microsoft.com/office/powerpoint/2010/main" val="1468126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11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aseline="0">
                <a:latin typeface="Calibri"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aseline="0">
                <a:solidFill>
                  <a:srgbClr val="001236"/>
                </a:solidFill>
                <a:latin typeface="Calibri" pitchFamily="34" charset="0"/>
                <a:ea typeface="微软雅黑" pitchFamily="34" charset="-122"/>
              </a:defRPr>
            </a:lvl1pPr>
            <a:lvl2pPr>
              <a:defRPr sz="2000" baseline="0">
                <a:solidFill>
                  <a:srgbClr val="240967"/>
                </a:solidFill>
                <a:latin typeface="Calibri" pitchFamily="34" charset="0"/>
                <a:ea typeface="微软雅黑" pitchFamily="34" charset="-122"/>
              </a:defRPr>
            </a:lvl2pPr>
            <a:lvl3pPr>
              <a:defRPr sz="1800" baseline="0">
                <a:solidFill>
                  <a:srgbClr val="7030A0"/>
                </a:solidFill>
                <a:latin typeface="Calibri" pitchFamily="34" charset="0"/>
                <a:ea typeface="微软雅黑" pitchFamily="34" charset="-122"/>
              </a:defRPr>
            </a:lvl3pPr>
            <a:lvl4pPr>
              <a:defRPr sz="1600" baseline="0">
                <a:latin typeface="Calibri" pitchFamily="34" charset="0"/>
                <a:ea typeface="微软雅黑" pitchFamily="34" charset="-122"/>
              </a:defRPr>
            </a:lvl4pPr>
            <a:lvl5pPr>
              <a:defRPr sz="1600" baseline="0">
                <a:latin typeface="Calibri" pitchFamily="34"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71600" y="2247330"/>
            <a:ext cx="7412038" cy="1109662"/>
          </a:xfrm>
        </p:spPr>
        <p:txBody>
          <a:bodyPr rtlCol="0"/>
          <a:lstStyle/>
          <a:p>
            <a:pPr algn="ctr">
              <a:defRPr/>
            </a:pPr>
            <a:r>
              <a:rPr lang="en-US" altLang="zh-CN" sz="2800" dirty="0" smtClean="0">
                <a:latin typeface="Arial" pitchFamily="34" charset="0"/>
                <a:cs typeface="Arial" pitchFamily="34" charset="0"/>
              </a:rPr>
              <a:t>Views on </a:t>
            </a:r>
            <a:r>
              <a:rPr lang="en-US" altLang="zh-CN" sz="2800" dirty="0" err="1" smtClean="0">
                <a:latin typeface="Arial" pitchFamily="34" charset="0"/>
                <a:cs typeface="Arial" pitchFamily="34" charset="0"/>
              </a:rPr>
              <a:t>Sidelink</a:t>
            </a:r>
            <a:r>
              <a:rPr lang="en-US" altLang="zh-CN" sz="2800" dirty="0" smtClean="0">
                <a:latin typeface="Arial" pitchFamily="34" charset="0"/>
                <a:cs typeface="Arial" pitchFamily="34" charset="0"/>
              </a:rPr>
              <a:t> </a:t>
            </a:r>
            <a:r>
              <a:rPr lang="en-US" altLang="zh-CN" sz="2800" dirty="0" smtClean="0">
                <a:latin typeface="Arial" pitchFamily="34" charset="0"/>
                <a:cs typeface="Arial" pitchFamily="34" charset="0"/>
              </a:rPr>
              <a:t>E</a:t>
            </a:r>
            <a:r>
              <a:rPr lang="en-US" altLang="zh-CN" sz="2800" dirty="0" smtClean="0">
                <a:latin typeface="Arial" pitchFamily="34" charset="0"/>
                <a:cs typeface="Arial" pitchFamily="34" charset="0"/>
              </a:rPr>
              <a:t>nhancements </a:t>
            </a:r>
            <a:r>
              <a:rPr lang="en-US" altLang="zh-CN" sz="2800" dirty="0" smtClean="0">
                <a:latin typeface="Arial" pitchFamily="34" charset="0"/>
                <a:cs typeface="Arial" pitchFamily="34" charset="0"/>
              </a:rPr>
              <a:t>in Rel-17</a:t>
            </a:r>
            <a:endParaRPr lang="en-US" altLang="zh-CN" sz="2800" dirty="0">
              <a:latin typeface="Arial" pitchFamily="34" charset="0"/>
              <a:cs typeface="Arial" pitchFamily="34" charset="0"/>
            </a:endParaRPr>
          </a:p>
        </p:txBody>
      </p:sp>
      <p:sp>
        <p:nvSpPr>
          <p:cNvPr id="4099" name="TextBox 2"/>
          <p:cNvSpPr txBox="1">
            <a:spLocks noChangeArrowheads="1"/>
          </p:cNvSpPr>
          <p:nvPr/>
        </p:nvSpPr>
        <p:spPr bwMode="auto">
          <a:xfrm>
            <a:off x="142875" y="4929188"/>
            <a:ext cx="8858250" cy="1015663"/>
          </a:xfrm>
          <a:prstGeom prst="rect">
            <a:avLst/>
          </a:prstGeom>
          <a:noFill/>
          <a:ln w="9525">
            <a:noFill/>
            <a:miter lim="800000"/>
            <a:headEnd/>
            <a:tailEnd/>
          </a:ln>
        </p:spPr>
        <p:txBody>
          <a:bodyPr>
            <a:spAutoFit/>
          </a:body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
        <p:nvSpPr>
          <p:cNvPr id="5" name="矩形 4"/>
          <p:cNvSpPr/>
          <p:nvPr/>
        </p:nvSpPr>
        <p:spPr>
          <a:xfrm>
            <a:off x="0" y="836712"/>
            <a:ext cx="9144000" cy="646331"/>
          </a:xfrm>
          <a:prstGeom prst="rect">
            <a:avLst/>
          </a:prstGeom>
        </p:spPr>
        <p:txBody>
          <a:bodyPr wrap="square">
            <a:spAutoFit/>
          </a:bodyPr>
          <a:lstStyle/>
          <a:p>
            <a:pPr lvl="0" fontAlgn="base">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3GPP TSG RAN Meeting #86</a:t>
            </a:r>
            <a:r>
              <a:rPr lang="en-GB" b="1" dirty="0" smtClean="0">
                <a:solidFill>
                  <a:schemeClr val="bg1"/>
                </a:solidFill>
                <a:latin typeface="Arial" pitchFamily="34" charset="0"/>
                <a:ea typeface="MS Mincho" pitchFamily="49" charset="-128"/>
                <a:cs typeface="Arial" pitchFamily="34" charset="0"/>
              </a:rPr>
              <a:t>					</a:t>
            </a:r>
            <a:r>
              <a:rPr lang="en-GB" b="1" dirty="0" smtClean="0">
                <a:solidFill>
                  <a:schemeClr val="bg1"/>
                </a:solidFill>
                <a:latin typeface="Arial" pitchFamily="34" charset="0"/>
                <a:ea typeface="Times New Roman" pitchFamily="18" charset="0"/>
                <a:cs typeface="Arial" pitchFamily="34" charset="0"/>
              </a:rPr>
              <a:t>RP-192857</a:t>
            </a:r>
            <a:endParaRPr lang="en-US"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360363" algn="l"/>
              </a:tabLst>
            </a:pPr>
            <a:r>
              <a:rPr lang="en-GB" b="1" dirty="0" err="1" smtClean="0">
                <a:solidFill>
                  <a:schemeClr val="bg1"/>
                </a:solidFill>
                <a:latin typeface="Arial" pitchFamily="34" charset="0"/>
                <a:ea typeface="Times New Roman" pitchFamily="18" charset="0"/>
                <a:cs typeface="Arial" pitchFamily="34" charset="0"/>
              </a:rPr>
              <a:t>Sitges</a:t>
            </a:r>
            <a:r>
              <a:rPr lang="en-GB" b="1" dirty="0" smtClean="0">
                <a:solidFill>
                  <a:schemeClr val="bg1"/>
                </a:solidFill>
                <a:latin typeface="Arial" pitchFamily="34" charset="0"/>
                <a:ea typeface="Times New Roman" pitchFamily="18" charset="0"/>
                <a:cs typeface="Arial" pitchFamily="34" charset="0"/>
              </a:rPr>
              <a:t>, Spain, December  9</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-12</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 2019</a:t>
            </a:r>
            <a:endParaRPr lang="en-GB"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Rel-17 Sidelink Enhancement</a:t>
            </a:r>
            <a:endParaRPr lang="zh-CN" altLang="en-US" dirty="0"/>
          </a:p>
        </p:txBody>
      </p:sp>
      <p:sp>
        <p:nvSpPr>
          <p:cNvPr id="3" name="内容占位符 2"/>
          <p:cNvSpPr>
            <a:spLocks noGrp="1"/>
          </p:cNvSpPr>
          <p:nvPr>
            <p:ph idx="1"/>
          </p:nvPr>
        </p:nvSpPr>
        <p:spPr>
          <a:xfrm>
            <a:off x="323528" y="1124744"/>
            <a:ext cx="5904656" cy="5733256"/>
          </a:xfrm>
        </p:spPr>
        <p:txBody>
          <a:bodyPr>
            <a:normAutofit fontScale="62500" lnSpcReduction="20000"/>
          </a:bodyPr>
          <a:lstStyle/>
          <a:p>
            <a:pPr>
              <a:lnSpc>
                <a:spcPct val="110000"/>
              </a:lnSpc>
              <a:spcBef>
                <a:spcPts val="0"/>
              </a:spcBef>
            </a:pPr>
            <a:r>
              <a:rPr lang="en-US" altLang="zh-CN" sz="2200" dirty="0" smtClean="0"/>
              <a:t>Evaluation of deployment scenarios of D2D for critical communication and commercial  services</a:t>
            </a:r>
          </a:p>
          <a:p>
            <a:pPr lvl="1">
              <a:lnSpc>
                <a:spcPct val="110000"/>
              </a:lnSpc>
              <a:spcBef>
                <a:spcPts val="0"/>
              </a:spcBef>
            </a:pPr>
            <a:r>
              <a:rPr lang="en-US" altLang="zh-CN" dirty="0" smtClean="0"/>
              <a:t>Indoor scenarios with large penetration loss</a:t>
            </a:r>
          </a:p>
          <a:p>
            <a:pPr lvl="1">
              <a:lnSpc>
                <a:spcPct val="110000"/>
              </a:lnSpc>
              <a:spcBef>
                <a:spcPts val="0"/>
              </a:spcBef>
            </a:pPr>
            <a:r>
              <a:rPr lang="en-US" altLang="zh-CN" dirty="0" smtClean="0"/>
              <a:t>Outdoor scenarios with extended coverage</a:t>
            </a:r>
          </a:p>
          <a:p>
            <a:pPr>
              <a:lnSpc>
                <a:spcPct val="110000"/>
              </a:lnSpc>
              <a:spcBef>
                <a:spcPts val="0"/>
              </a:spcBef>
            </a:pPr>
            <a:r>
              <a:rPr lang="en-US" altLang="zh-CN" sz="2200" dirty="0" smtClean="0"/>
              <a:t>Extend the SL framework to support D2D services for PS and commercial use cases</a:t>
            </a:r>
          </a:p>
          <a:p>
            <a:pPr lvl="1">
              <a:lnSpc>
                <a:spcPct val="110000"/>
              </a:lnSpc>
              <a:spcBef>
                <a:spcPts val="0"/>
              </a:spcBef>
            </a:pPr>
            <a:r>
              <a:rPr lang="en-US" altLang="zh-CN" dirty="0" smtClean="0"/>
              <a:t>Optimization of NR resource utilization through direct communication</a:t>
            </a:r>
          </a:p>
          <a:p>
            <a:pPr>
              <a:lnSpc>
                <a:spcPct val="110000"/>
              </a:lnSpc>
            </a:pPr>
            <a:r>
              <a:rPr lang="en-US" altLang="zh-CN" dirty="0" smtClean="0"/>
              <a:t>Sidelink multi-carrier operations for V2X and D2D</a:t>
            </a:r>
          </a:p>
          <a:p>
            <a:pPr lvl="1">
              <a:lnSpc>
                <a:spcPct val="110000"/>
              </a:lnSpc>
            </a:pPr>
            <a:r>
              <a:rPr lang="en-US" altLang="zh-CN" dirty="0" smtClean="0"/>
              <a:t>Aggregation of  SL communication in ITS  and commercial carriers</a:t>
            </a:r>
          </a:p>
          <a:p>
            <a:pPr>
              <a:lnSpc>
                <a:spcPct val="110000"/>
              </a:lnSpc>
            </a:pPr>
            <a:r>
              <a:rPr lang="en-US" altLang="zh-CN" dirty="0" smtClean="0"/>
              <a:t>UE-to-NW and UE-to-UE relay operation, including </a:t>
            </a:r>
          </a:p>
          <a:p>
            <a:pPr lvl="1">
              <a:lnSpc>
                <a:spcPct val="110000"/>
              </a:lnSpc>
            </a:pPr>
            <a:r>
              <a:rPr lang="en-US" altLang="zh-CN" dirty="0" smtClean="0"/>
              <a:t>Relay UE discovery and selection procedure</a:t>
            </a:r>
          </a:p>
          <a:p>
            <a:pPr lvl="1">
              <a:lnSpc>
                <a:spcPct val="110000"/>
              </a:lnSpc>
            </a:pPr>
            <a:r>
              <a:rPr lang="en-US" altLang="zh-CN" dirty="0"/>
              <a:t>Relay UE </a:t>
            </a:r>
            <a:r>
              <a:rPr lang="en-US" altLang="zh-CN" dirty="0" smtClean="0"/>
              <a:t>coordinated </a:t>
            </a:r>
            <a:r>
              <a:rPr lang="en-US" altLang="zh-CN" dirty="0"/>
              <a:t>transmission mechanism to improve link reliability </a:t>
            </a:r>
            <a:endParaRPr lang="en-US" altLang="zh-CN" dirty="0" smtClean="0"/>
          </a:p>
          <a:p>
            <a:pPr lvl="1">
              <a:lnSpc>
                <a:spcPct val="110000"/>
              </a:lnSpc>
            </a:pPr>
            <a:r>
              <a:rPr lang="en-US" altLang="zh-CN" dirty="0" smtClean="0"/>
              <a:t>Sidelink beamforming and beam management for FR1 and FR2</a:t>
            </a:r>
            <a:endParaRPr lang="en-US" altLang="zh-CN" dirty="0"/>
          </a:p>
          <a:p>
            <a:pPr>
              <a:lnSpc>
                <a:spcPct val="110000"/>
              </a:lnSpc>
            </a:pPr>
            <a:r>
              <a:rPr lang="en-US" altLang="zh-CN" dirty="0" smtClean="0"/>
              <a:t>Sidelink enhancement  for V2P and D2D</a:t>
            </a:r>
          </a:p>
          <a:p>
            <a:pPr lvl="1">
              <a:lnSpc>
                <a:spcPct val="110000"/>
              </a:lnSpc>
            </a:pPr>
            <a:r>
              <a:rPr lang="en-US" altLang="zh-CN" dirty="0" smtClean="0"/>
              <a:t>Enhancement of resource allocation and sensing/collision avoidance mechanism for Pedestrian-UE </a:t>
            </a:r>
          </a:p>
          <a:p>
            <a:pPr>
              <a:lnSpc>
                <a:spcPct val="110000"/>
              </a:lnSpc>
            </a:pPr>
            <a:r>
              <a:rPr lang="en-US" altLang="zh-CN" dirty="0" smtClean="0"/>
              <a:t>Enhancement on multiple antenna techniques</a:t>
            </a:r>
            <a:endParaRPr lang="zh-CN" altLang="zh-CN" dirty="0" smtClean="0"/>
          </a:p>
          <a:p>
            <a:pPr>
              <a:lnSpc>
                <a:spcPct val="110000"/>
              </a:lnSpc>
              <a:spcBef>
                <a:spcPts val="0"/>
              </a:spcBef>
            </a:pPr>
            <a:r>
              <a:rPr lang="en-US" altLang="zh-CN" sz="2200" dirty="0" smtClean="0"/>
              <a:t>Study D2D </a:t>
            </a:r>
            <a:r>
              <a:rPr lang="en-GB" altLang="zh-CN" sz="2200" dirty="0" smtClean="0"/>
              <a:t>proximity </a:t>
            </a:r>
            <a:r>
              <a:rPr lang="en-US" altLang="zh-CN" sz="2200" dirty="0" smtClean="0"/>
              <a:t>discovery</a:t>
            </a:r>
          </a:p>
          <a:p>
            <a:pPr lvl="1">
              <a:lnSpc>
                <a:spcPct val="110000"/>
              </a:lnSpc>
              <a:spcBef>
                <a:spcPts val="0"/>
              </a:spcBef>
            </a:pPr>
            <a:r>
              <a:rPr lang="en-US" altLang="zh-CN" dirty="0" smtClean="0"/>
              <a:t>Study NR </a:t>
            </a:r>
            <a:r>
              <a:rPr lang="en-GB" altLang="zh-CN" dirty="0" smtClean="0"/>
              <a:t>sidelink physical layer structures, procedure(s), and L2/L3 protocols for D2D proximity discovery in single and multi-carrier </a:t>
            </a:r>
          </a:p>
          <a:p>
            <a:pPr lvl="1">
              <a:lnSpc>
                <a:spcPct val="110000"/>
              </a:lnSpc>
              <a:spcBef>
                <a:spcPts val="0"/>
              </a:spcBef>
            </a:pPr>
            <a:r>
              <a:rPr lang="en-GB" altLang="zh-CN" dirty="0" smtClean="0"/>
              <a:t>Study the interaction between NR D2D discovery and LTE D2D discovery</a:t>
            </a:r>
          </a:p>
          <a:p>
            <a:pPr lvl="1">
              <a:lnSpc>
                <a:spcPct val="110000"/>
              </a:lnSpc>
              <a:spcBef>
                <a:spcPts val="0"/>
              </a:spcBef>
            </a:pPr>
            <a:r>
              <a:rPr lang="en-GB" altLang="zh-CN" dirty="0" smtClean="0"/>
              <a:t>Study the D2D proximity discovery in assistance of UE-to-network relay and UE-to-UE relay</a:t>
            </a:r>
          </a:p>
          <a:p>
            <a:pPr>
              <a:lnSpc>
                <a:spcPct val="110000"/>
              </a:lnSpc>
              <a:spcBef>
                <a:spcPts val="0"/>
              </a:spcBef>
            </a:pPr>
            <a:r>
              <a:rPr lang="en-GB" altLang="zh-CN" dirty="0" smtClean="0"/>
              <a:t>Study the device power saving  techniques for V2P, D2D discovery and D2D directly communication </a:t>
            </a:r>
          </a:p>
        </p:txBody>
      </p:sp>
      <p:sp>
        <p:nvSpPr>
          <p:cNvPr id="4" name="灯片编号占位符 3"/>
          <p:cNvSpPr>
            <a:spLocks noGrp="1"/>
          </p:cNvSpPr>
          <p:nvPr>
            <p:ph type="sldNum" sz="quarter" idx="12"/>
          </p:nvPr>
        </p:nvSpPr>
        <p:spPr>
          <a:xfrm>
            <a:off x="8460432" y="6356350"/>
            <a:ext cx="442392" cy="365125"/>
          </a:xfrm>
        </p:spPr>
        <p:txBody>
          <a:bodyPr/>
          <a:lstStyle/>
          <a:p>
            <a:fld id="{7C091945-BED8-40C6-A17E-143F3A6898E6}" type="slidenum">
              <a:rPr lang="zh-CN" altLang="en-US" smtClean="0"/>
              <a:pPr/>
              <a:t>10</a:t>
            </a:fld>
            <a:endParaRPr lang="zh-CN" alt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3258674280"/>
              </p:ext>
            </p:extLst>
          </p:nvPr>
        </p:nvGraphicFramePr>
        <p:xfrm>
          <a:off x="5868144" y="5373216"/>
          <a:ext cx="2979760" cy="792088"/>
        </p:xfrm>
        <a:graphic>
          <a:graphicData uri="http://schemas.openxmlformats.org/presentationml/2006/ole">
            <mc:AlternateContent xmlns:mc="http://schemas.openxmlformats.org/markup-compatibility/2006">
              <mc:Choice xmlns:v="urn:schemas-microsoft-com:vml" Requires="v">
                <p:oleObj spid="_x0000_s1031" name="Visio" r:id="rId4" imgW="3004982" imgH="802243" progId="Visio.Drawing.11">
                  <p:embed/>
                </p:oleObj>
              </mc:Choice>
              <mc:Fallback>
                <p:oleObj name="Visio" r:id="rId4" imgW="3004982" imgH="802243" progId="Visio.Drawing.11">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144" y="5373216"/>
                        <a:ext cx="2979760" cy="792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688965954"/>
              </p:ext>
            </p:extLst>
          </p:nvPr>
        </p:nvGraphicFramePr>
        <p:xfrm>
          <a:off x="6012160" y="1988840"/>
          <a:ext cx="2878138" cy="3036888"/>
        </p:xfrm>
        <a:graphic>
          <a:graphicData uri="http://schemas.openxmlformats.org/presentationml/2006/ole">
            <mc:AlternateContent xmlns:mc="http://schemas.openxmlformats.org/markup-compatibility/2006">
              <mc:Choice xmlns:v="urn:schemas-microsoft-com:vml" Requires="v">
                <p:oleObj spid="_x0000_s1032" name="Visio" r:id="rId6" imgW="2230974" imgH="2354361" progId="Visio.Drawing.11">
                  <p:embed/>
                </p:oleObj>
              </mc:Choice>
              <mc:Fallback>
                <p:oleObj name="Visio" r:id="rId6" imgW="2230974" imgH="2354361" progId="Visio.Drawing.11">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2160" y="1988840"/>
                        <a:ext cx="2878138" cy="3036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29803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11</a:t>
            </a:fld>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Vision of 5G</a:t>
            </a:r>
            <a:endParaRPr lang="zh-CN" altLang="en-US" dirty="0"/>
          </a:p>
        </p:txBody>
      </p:sp>
      <p:sp>
        <p:nvSpPr>
          <p:cNvPr id="3" name="内容占位符 2"/>
          <p:cNvSpPr>
            <a:spLocks noGrp="1"/>
          </p:cNvSpPr>
          <p:nvPr>
            <p:ph idx="1"/>
          </p:nvPr>
        </p:nvSpPr>
        <p:spPr/>
        <p:txBody>
          <a:bodyPr/>
          <a:lstStyle/>
          <a:p>
            <a:r>
              <a:rPr lang="en-US" altLang="zh-CN" dirty="0" smtClean="0"/>
              <a:t>5G is expected to change every aspects of modern society</a:t>
            </a:r>
          </a:p>
          <a:p>
            <a:pPr lvl="1"/>
            <a:r>
              <a:rPr lang="en-US" altLang="zh-CN" dirty="0" smtClean="0"/>
              <a:t>Smart city, education, health, industry, transportation, environment, entertainment, finance, agricultures…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grpSp>
        <p:nvGrpSpPr>
          <p:cNvPr id="18" name="组合 20"/>
          <p:cNvGrpSpPr/>
          <p:nvPr/>
        </p:nvGrpSpPr>
        <p:grpSpPr>
          <a:xfrm>
            <a:off x="827584" y="2420887"/>
            <a:ext cx="7920880" cy="4104457"/>
            <a:chOff x="899592" y="2348880"/>
            <a:chExt cx="7920880" cy="4104457"/>
          </a:xfrm>
        </p:grpSpPr>
        <p:pic>
          <p:nvPicPr>
            <p:cNvPr id="5" name="图片 4" descr="MacintoshFD:Users:liuyuchao:Desktop:5G愿景.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348880"/>
              <a:ext cx="7632848" cy="4104457"/>
            </a:xfrm>
            <a:prstGeom prst="rect">
              <a:avLst/>
            </a:prstGeom>
            <a:noFill/>
            <a:ln>
              <a:noFill/>
            </a:ln>
          </p:spPr>
        </p:pic>
        <p:sp>
          <p:nvSpPr>
            <p:cNvPr id="6" name="TextBox 5"/>
            <p:cNvSpPr txBox="1"/>
            <p:nvPr/>
          </p:nvSpPr>
          <p:spPr>
            <a:xfrm>
              <a:off x="5652120" y="2599021"/>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Agriculture</a:t>
              </a:r>
              <a:endParaRPr lang="zh-CN" altLang="en-US" dirty="0"/>
            </a:p>
          </p:txBody>
        </p:sp>
        <p:sp>
          <p:nvSpPr>
            <p:cNvPr id="7" name="TextBox 6"/>
            <p:cNvSpPr txBox="1"/>
            <p:nvPr/>
          </p:nvSpPr>
          <p:spPr>
            <a:xfrm>
              <a:off x="7164289" y="3686835"/>
              <a:ext cx="648072"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Health</a:t>
              </a:r>
              <a:endParaRPr lang="zh-CN" altLang="en-US" dirty="0"/>
            </a:p>
          </p:txBody>
        </p:sp>
        <p:sp>
          <p:nvSpPr>
            <p:cNvPr id="8" name="TextBox 7"/>
            <p:cNvSpPr txBox="1"/>
            <p:nvPr/>
          </p:nvSpPr>
          <p:spPr>
            <a:xfrm>
              <a:off x="8028384" y="4046875"/>
              <a:ext cx="792088"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Education</a:t>
              </a:r>
              <a:endParaRPr lang="zh-CN" altLang="en-US" sz="900" dirty="0" smtClean="0">
                <a:solidFill>
                  <a:schemeClr val="tx2"/>
                </a:solidFill>
              </a:endParaRPr>
            </a:p>
          </p:txBody>
        </p:sp>
        <p:sp>
          <p:nvSpPr>
            <p:cNvPr id="9" name="TextBox 8"/>
            <p:cNvSpPr txBox="1"/>
            <p:nvPr/>
          </p:nvSpPr>
          <p:spPr>
            <a:xfrm>
              <a:off x="7740352" y="5013176"/>
              <a:ext cx="1061104"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Transportation</a:t>
              </a:r>
              <a:endParaRPr lang="zh-CN" altLang="en-US" sz="900" dirty="0" smtClean="0">
                <a:solidFill>
                  <a:schemeClr val="tx2"/>
                </a:solidFill>
              </a:endParaRPr>
            </a:p>
          </p:txBody>
        </p:sp>
        <p:sp>
          <p:nvSpPr>
            <p:cNvPr id="10" name="TextBox 9"/>
            <p:cNvSpPr txBox="1"/>
            <p:nvPr/>
          </p:nvSpPr>
          <p:spPr>
            <a:xfrm>
              <a:off x="6679248" y="5631051"/>
              <a:ext cx="80907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Finance</a:t>
              </a:r>
              <a:endParaRPr lang="zh-CN" altLang="en-US" sz="900" dirty="0" smtClean="0">
                <a:solidFill>
                  <a:schemeClr val="tx2"/>
                </a:solidFill>
              </a:endParaRPr>
            </a:p>
          </p:txBody>
        </p:sp>
        <p:sp>
          <p:nvSpPr>
            <p:cNvPr id="11" name="TextBox 10"/>
            <p:cNvSpPr txBox="1"/>
            <p:nvPr/>
          </p:nvSpPr>
          <p:spPr>
            <a:xfrm>
              <a:off x="4139952" y="6093297"/>
              <a:ext cx="116911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Environment</a:t>
              </a:r>
              <a:endParaRPr lang="zh-CN" altLang="en-US" sz="900" dirty="0" smtClean="0">
                <a:solidFill>
                  <a:schemeClr val="tx2"/>
                </a:solidFill>
              </a:endParaRPr>
            </a:p>
          </p:txBody>
        </p:sp>
        <p:sp>
          <p:nvSpPr>
            <p:cNvPr id="12" name="TextBox 11"/>
            <p:cNvSpPr txBox="1"/>
            <p:nvPr/>
          </p:nvSpPr>
          <p:spPr>
            <a:xfrm>
              <a:off x="2123728" y="3563724"/>
              <a:ext cx="1169117"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Wearable devices</a:t>
              </a:r>
              <a:endParaRPr lang="zh-CN" altLang="en-US" sz="900" dirty="0" smtClean="0">
                <a:solidFill>
                  <a:schemeClr val="tx2"/>
                </a:solidFill>
              </a:endParaRPr>
            </a:p>
          </p:txBody>
        </p:sp>
        <p:sp>
          <p:nvSpPr>
            <p:cNvPr id="13" name="TextBox 12"/>
            <p:cNvSpPr txBox="1"/>
            <p:nvPr/>
          </p:nvSpPr>
          <p:spPr>
            <a:xfrm>
              <a:off x="2898827" y="3038763"/>
              <a:ext cx="737069"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Home</a:t>
              </a:r>
              <a:endParaRPr lang="zh-CN" altLang="en-US" sz="900" dirty="0" smtClean="0">
                <a:solidFill>
                  <a:schemeClr val="tx2"/>
                </a:solidFill>
              </a:endParaRPr>
            </a:p>
          </p:txBody>
        </p:sp>
        <p:sp>
          <p:nvSpPr>
            <p:cNvPr id="14" name="TextBox 13"/>
            <p:cNvSpPr txBox="1"/>
            <p:nvPr/>
          </p:nvSpPr>
          <p:spPr>
            <a:xfrm>
              <a:off x="4067944" y="3800654"/>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AR</a:t>
              </a:r>
              <a:endParaRPr lang="zh-CN" altLang="en-US" sz="900" dirty="0" smtClean="0">
                <a:solidFill>
                  <a:schemeClr val="tx2"/>
                </a:solidFill>
              </a:endParaRPr>
            </a:p>
          </p:txBody>
        </p:sp>
        <p:sp>
          <p:nvSpPr>
            <p:cNvPr id="15" name="TextBox 14"/>
            <p:cNvSpPr txBox="1"/>
            <p:nvPr/>
          </p:nvSpPr>
          <p:spPr>
            <a:xfrm>
              <a:off x="4427984" y="4406915"/>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VR</a:t>
              </a:r>
              <a:endParaRPr lang="zh-CN" altLang="en-US" sz="900" dirty="0" smtClean="0">
                <a:solidFill>
                  <a:schemeClr val="tx2"/>
                </a:solidFill>
              </a:endParaRPr>
            </a:p>
          </p:txBody>
        </p:sp>
        <p:sp>
          <p:nvSpPr>
            <p:cNvPr id="16" name="TextBox 15"/>
            <p:cNvSpPr txBox="1"/>
            <p:nvPr/>
          </p:nvSpPr>
          <p:spPr>
            <a:xfrm>
              <a:off x="5381078" y="4941169"/>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Entertainment</a:t>
              </a:r>
              <a:endParaRPr lang="zh-CN" altLang="en-US" sz="900" dirty="0" smtClean="0">
                <a:solidFill>
                  <a:schemeClr val="tx2"/>
                </a:solidFill>
              </a:endParaRPr>
            </a:p>
          </p:txBody>
        </p:sp>
        <p:sp>
          <p:nvSpPr>
            <p:cNvPr id="17" name="TextBox 16"/>
            <p:cNvSpPr txBox="1"/>
            <p:nvPr/>
          </p:nvSpPr>
          <p:spPr>
            <a:xfrm>
              <a:off x="2699792" y="5631050"/>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Cloud</a:t>
              </a:r>
              <a:endParaRPr lang="zh-CN" altLang="en-US" sz="900" dirty="0" smtClean="0">
                <a:solidFill>
                  <a:schemeClr val="tx2"/>
                </a:solidFill>
              </a:endParaRPr>
            </a:p>
          </p:txBody>
        </p:sp>
        <p:sp>
          <p:nvSpPr>
            <p:cNvPr id="19" name="TextBox 18"/>
            <p:cNvSpPr txBox="1"/>
            <p:nvPr/>
          </p:nvSpPr>
          <p:spPr>
            <a:xfrm>
              <a:off x="2970835" y="4046875"/>
              <a:ext cx="1025101"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Mobile device</a:t>
              </a:r>
              <a:endParaRPr lang="zh-CN" altLang="en-US" sz="900" dirty="0" smtClean="0">
                <a:solidFill>
                  <a:schemeClr val="tx2"/>
                </a:solidFill>
              </a:endParaRPr>
            </a:p>
          </p:txBody>
        </p:sp>
        <p:sp>
          <p:nvSpPr>
            <p:cNvPr id="20" name="TextBox 19"/>
            <p:cNvSpPr txBox="1"/>
            <p:nvPr/>
          </p:nvSpPr>
          <p:spPr>
            <a:xfrm>
              <a:off x="3743908" y="2527012"/>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smtClean="0"/>
                <a:t>Industry</a:t>
              </a:r>
              <a:endParaRPr lang="zh-CN" altLang="en-US" dirty="0"/>
            </a:p>
          </p:txBody>
        </p:sp>
      </p:grpSp>
    </p:spTree>
    <p:extLst>
      <p:ext uri="{BB962C8B-B14F-4D97-AF65-F5344CB8AC3E}">
        <p14:creationId xmlns:p14="http://schemas.microsoft.com/office/powerpoint/2010/main" val="482820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latin typeface="+mj-lt"/>
              </a:rPr>
              <a:t>V2X </a:t>
            </a:r>
            <a:r>
              <a:rPr lang="en-US" sz="3200" dirty="0" smtClean="0">
                <a:latin typeface="+mj-lt"/>
              </a:rPr>
              <a:t>Evolution in Rel-17 </a:t>
            </a:r>
            <a:endParaRPr lang="en-US" sz="3200" dirty="0">
              <a:latin typeface="+mj-lt"/>
            </a:endParaRPr>
          </a:p>
        </p:txBody>
      </p:sp>
      <p:sp>
        <p:nvSpPr>
          <p:cNvPr id="3" name="内容占位符 2"/>
          <p:cNvSpPr>
            <a:spLocks noGrp="1"/>
          </p:cNvSpPr>
          <p:nvPr>
            <p:ph idx="1"/>
          </p:nvPr>
        </p:nvSpPr>
        <p:spPr/>
        <p:txBody>
          <a:bodyPr>
            <a:normAutofit/>
          </a:bodyPr>
          <a:lstStyle/>
          <a:p>
            <a:r>
              <a:rPr lang="en-US" dirty="0" smtClean="0">
                <a:latin typeface="+mn-lt"/>
              </a:rPr>
              <a:t>Better user experience</a:t>
            </a:r>
          </a:p>
          <a:p>
            <a:pPr lvl="1"/>
            <a:r>
              <a:rPr lang="en-US" dirty="0" smtClean="0">
                <a:latin typeface="+mn-lt"/>
              </a:rPr>
              <a:t>Personalized services – toward auto-driving car and automobile safety</a:t>
            </a:r>
          </a:p>
          <a:p>
            <a:pPr lvl="1"/>
            <a:r>
              <a:rPr lang="en-US" dirty="0" smtClean="0">
                <a:latin typeface="+mn-lt"/>
              </a:rPr>
              <a:t>Optimizing user perceived throughput through both </a:t>
            </a:r>
            <a:r>
              <a:rPr lang="en-US" dirty="0" err="1" smtClean="0">
                <a:latin typeface="+mn-lt"/>
              </a:rPr>
              <a:t>Uu</a:t>
            </a:r>
            <a:r>
              <a:rPr lang="en-US" dirty="0" smtClean="0">
                <a:latin typeface="+mn-lt"/>
              </a:rPr>
              <a:t> link and sidelink</a:t>
            </a:r>
          </a:p>
          <a:p>
            <a:pPr lvl="1"/>
            <a:r>
              <a:rPr lang="en-US" dirty="0" smtClean="0">
                <a:latin typeface="+mn-lt"/>
              </a:rPr>
              <a:t>Minimizing mobile phone power consumptions</a:t>
            </a:r>
          </a:p>
          <a:p>
            <a:pPr lvl="2"/>
            <a:r>
              <a:rPr lang="en-US" dirty="0" smtClean="0">
                <a:latin typeface="+mn-lt"/>
              </a:rPr>
              <a:t>UE power consumption reduction in V2P</a:t>
            </a:r>
          </a:p>
          <a:p>
            <a:r>
              <a:rPr lang="en-US" dirty="0" smtClean="0">
                <a:latin typeface="+mn-lt"/>
              </a:rPr>
              <a:t>Traffic control </a:t>
            </a:r>
          </a:p>
          <a:p>
            <a:pPr lvl="1"/>
            <a:r>
              <a:rPr lang="en-US" dirty="0" smtClean="0">
                <a:latin typeface="+mn-lt"/>
              </a:rPr>
              <a:t>V2X communication in assisting the optimization of traffic control</a:t>
            </a:r>
          </a:p>
          <a:p>
            <a:r>
              <a:rPr lang="en-US" dirty="0" smtClean="0">
                <a:latin typeface="+mn-lt"/>
              </a:rPr>
              <a:t>Safety </a:t>
            </a:r>
          </a:p>
          <a:p>
            <a:pPr lvl="1"/>
            <a:r>
              <a:rPr lang="en-US" dirty="0" smtClean="0">
                <a:latin typeface="+mn-lt"/>
              </a:rPr>
              <a:t>Enhance the safety of auto-driving through V2X communication</a:t>
            </a:r>
          </a:p>
          <a:p>
            <a:pPr lvl="2"/>
            <a:r>
              <a:rPr lang="en-US" dirty="0" smtClean="0">
                <a:latin typeface="+mn-lt"/>
              </a:rPr>
              <a:t>Pedestrian sensing  and V2P communication</a:t>
            </a:r>
          </a:p>
          <a:p>
            <a:pPr lvl="1"/>
            <a:r>
              <a:rPr lang="en-US" dirty="0" smtClean="0">
                <a:latin typeface="+mn-lt"/>
              </a:rPr>
              <a:t>Network broadcast/multi-cast in support of safety related information broadcast to vehicles</a:t>
            </a:r>
          </a:p>
          <a:p>
            <a:pPr lvl="2"/>
            <a:endParaRPr lang="en-US" dirty="0" smtClean="0">
              <a:latin typeface="+mn-lt"/>
            </a:endParaRPr>
          </a:p>
          <a:p>
            <a:endParaRPr lang="en-US" dirty="0" smtClean="0"/>
          </a:p>
          <a:p>
            <a:endParaRPr lang="en-US" dirty="0"/>
          </a:p>
        </p:txBody>
      </p:sp>
      <p:sp>
        <p:nvSpPr>
          <p:cNvPr id="4"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3</a:t>
            </a:fld>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of Rel-17 NR V2X</a:t>
            </a:r>
            <a:endParaRPr lang="zh-CN" altLang="en-US" dirty="0"/>
          </a:p>
        </p:txBody>
      </p:sp>
      <p:sp>
        <p:nvSpPr>
          <p:cNvPr id="6" name="内容占位符 5"/>
          <p:cNvSpPr>
            <a:spLocks noGrp="1"/>
          </p:cNvSpPr>
          <p:nvPr>
            <p:ph idx="1"/>
          </p:nvPr>
        </p:nvSpPr>
        <p:spPr>
          <a:xfrm>
            <a:off x="457200" y="1268760"/>
            <a:ext cx="8229600" cy="4968552"/>
          </a:xfrm>
        </p:spPr>
        <p:txBody>
          <a:bodyPr>
            <a:normAutofit fontScale="92500" lnSpcReduction="10000"/>
          </a:bodyPr>
          <a:lstStyle/>
          <a:p>
            <a:pPr>
              <a:lnSpc>
                <a:spcPct val="120000"/>
              </a:lnSpc>
              <a:spcBef>
                <a:spcPts val="600"/>
              </a:spcBef>
              <a:spcAft>
                <a:spcPts val="600"/>
              </a:spcAft>
            </a:pPr>
            <a:r>
              <a:rPr lang="en-US" altLang="zh-CN" dirty="0" smtClean="0"/>
              <a:t>Target use case of Rel-17 NR V2X, advanced V2X service, including vehicles platooning, extended sensors, advanced driving and remote driving.</a:t>
            </a:r>
          </a:p>
          <a:p>
            <a:pPr>
              <a:lnSpc>
                <a:spcPct val="120000"/>
              </a:lnSpc>
              <a:spcBef>
                <a:spcPts val="600"/>
              </a:spcBef>
              <a:spcAft>
                <a:spcPts val="600"/>
              </a:spcAft>
            </a:pPr>
            <a:r>
              <a:rPr lang="en-US" altLang="zh-CN" dirty="0" smtClean="0"/>
              <a:t>Specify all the aspects studied in Rel-16 NR V2X SI but not included in Rel-17 V2X WI</a:t>
            </a:r>
          </a:p>
          <a:p>
            <a:pPr lvl="1">
              <a:lnSpc>
                <a:spcPct val="120000"/>
              </a:lnSpc>
            </a:pPr>
            <a:r>
              <a:rPr lang="en-US" altLang="zh-CN" dirty="0" smtClean="0"/>
              <a:t>Features specific to FR2 could be addressed in Rel-17</a:t>
            </a:r>
          </a:p>
          <a:p>
            <a:pPr lvl="1">
              <a:lnSpc>
                <a:spcPct val="120000"/>
              </a:lnSpc>
            </a:pPr>
            <a:r>
              <a:rPr lang="en-US" altLang="zh-CN" dirty="0" smtClean="0"/>
              <a:t>Rel-17 NR V2X focuses on the design aspects of NR sidelink, some Uu enhancements would be left for future release, e.g., broadcast/multicast. </a:t>
            </a:r>
          </a:p>
          <a:p>
            <a:pPr lvl="2">
              <a:lnSpc>
                <a:spcPct val="120000"/>
              </a:lnSpc>
            </a:pPr>
            <a:r>
              <a:rPr lang="en-US" altLang="zh-CN" sz="1700" dirty="0" smtClean="0"/>
              <a:t>V2X broadcast and group cast are the main use cases of  </a:t>
            </a:r>
            <a:r>
              <a:rPr lang="en-US" altLang="zh-CN" sz="1700" dirty="0" err="1" smtClean="0"/>
              <a:t>Uu</a:t>
            </a:r>
            <a:r>
              <a:rPr lang="en-US" altLang="zh-CN" sz="1700" dirty="0" smtClean="0"/>
              <a:t> broadcast/multicast </a:t>
            </a:r>
          </a:p>
          <a:p>
            <a:pPr>
              <a:lnSpc>
                <a:spcPct val="120000"/>
              </a:lnSpc>
            </a:pPr>
            <a:r>
              <a:rPr lang="en-US" altLang="zh-CN" dirty="0" smtClean="0"/>
              <a:t>Rel-17  NR V2X addresses the coverage issues</a:t>
            </a:r>
          </a:p>
          <a:p>
            <a:pPr lvl="1">
              <a:lnSpc>
                <a:spcPct val="120000"/>
              </a:lnSpc>
            </a:pPr>
            <a:r>
              <a:rPr lang="en-US" altLang="zh-CN" dirty="0" smtClean="0"/>
              <a:t>Range extension of </a:t>
            </a:r>
            <a:r>
              <a:rPr lang="en-US" altLang="zh-CN" dirty="0" err="1" smtClean="0"/>
              <a:t>Uu</a:t>
            </a:r>
            <a:r>
              <a:rPr lang="en-US" altLang="zh-CN" dirty="0" smtClean="0"/>
              <a:t> control V2X applications and </a:t>
            </a:r>
            <a:r>
              <a:rPr lang="en-US" altLang="zh-CN" dirty="0" err="1" smtClean="0"/>
              <a:t>sidelink</a:t>
            </a:r>
            <a:r>
              <a:rPr lang="en-US" altLang="zh-CN" dirty="0" smtClean="0"/>
              <a:t> V2X applications</a:t>
            </a: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Tree>
    <p:extLst>
      <p:ext uri="{BB962C8B-B14F-4D97-AF65-F5344CB8AC3E}">
        <p14:creationId xmlns:p14="http://schemas.microsoft.com/office/powerpoint/2010/main" val="16682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200" dirty="0" smtClean="0">
                <a:latin typeface="+mj-lt"/>
              </a:rPr>
              <a:t> Rel-17 </a:t>
            </a:r>
            <a:r>
              <a:rPr lang="en-US" dirty="0" smtClean="0">
                <a:latin typeface="+mj-lt"/>
              </a:rPr>
              <a:t>D2D Direct Communication and Discovery</a:t>
            </a:r>
            <a:endParaRPr lang="en-US" sz="3200" dirty="0">
              <a:latin typeface="+mj-lt"/>
            </a:endParaRPr>
          </a:p>
        </p:txBody>
      </p:sp>
      <p:sp>
        <p:nvSpPr>
          <p:cNvPr id="3" name="内容占位符 2"/>
          <p:cNvSpPr>
            <a:spLocks noGrp="1"/>
          </p:cNvSpPr>
          <p:nvPr>
            <p:ph idx="1"/>
          </p:nvPr>
        </p:nvSpPr>
        <p:spPr/>
        <p:txBody>
          <a:bodyPr>
            <a:normAutofit lnSpcReduction="10000"/>
          </a:bodyPr>
          <a:lstStyle/>
          <a:p>
            <a:r>
              <a:rPr lang="en-US" dirty="0" smtClean="0">
                <a:latin typeface="+mn-lt"/>
              </a:rPr>
              <a:t>User-oriented system evolution – </a:t>
            </a:r>
          </a:p>
          <a:p>
            <a:pPr lvl="1"/>
            <a:r>
              <a:rPr lang="en-US" dirty="0" smtClean="0">
                <a:latin typeface="+mn-lt"/>
              </a:rPr>
              <a:t>Better user experience is one important aspects in marketing NR and further development </a:t>
            </a:r>
          </a:p>
          <a:p>
            <a:pPr lvl="1"/>
            <a:r>
              <a:rPr lang="en-US" dirty="0" smtClean="0">
                <a:latin typeface="+mn-lt"/>
              </a:rPr>
              <a:t>Enhancement of Sidelink  for D2D</a:t>
            </a:r>
          </a:p>
          <a:p>
            <a:pPr lvl="2"/>
            <a:r>
              <a:rPr lang="en-US" dirty="0" smtClean="0">
                <a:latin typeface="+mn-lt"/>
              </a:rPr>
              <a:t>Direct communication – </a:t>
            </a:r>
          </a:p>
          <a:p>
            <a:pPr lvl="3"/>
            <a:r>
              <a:rPr lang="en-US" dirty="0" smtClean="0">
                <a:latin typeface="+mn-lt"/>
              </a:rPr>
              <a:t>Achieve high  data rate and low latency</a:t>
            </a:r>
          </a:p>
          <a:p>
            <a:pPr lvl="3"/>
            <a:r>
              <a:rPr lang="en-US" dirty="0" smtClean="0">
                <a:latin typeface="+mn-lt"/>
              </a:rPr>
              <a:t>Increase the radio resource reuse through sidelink</a:t>
            </a:r>
          </a:p>
          <a:p>
            <a:pPr lvl="2"/>
            <a:r>
              <a:rPr lang="en-US" dirty="0" smtClean="0">
                <a:latin typeface="+mn-lt"/>
              </a:rPr>
              <a:t>Discovery –</a:t>
            </a:r>
          </a:p>
          <a:p>
            <a:pPr lvl="3"/>
            <a:r>
              <a:rPr lang="en-US" dirty="0" smtClean="0">
                <a:latin typeface="+mn-lt"/>
              </a:rPr>
              <a:t>Support of applications of proximity services (e.g., social media, peer discovery)</a:t>
            </a:r>
          </a:p>
          <a:p>
            <a:pPr lvl="3"/>
            <a:r>
              <a:rPr lang="en-US" dirty="0" smtClean="0">
                <a:latin typeface="+mn-lt"/>
              </a:rPr>
              <a:t>Assistance in coverage extension of direct communication</a:t>
            </a:r>
          </a:p>
          <a:p>
            <a:r>
              <a:rPr lang="en-US" dirty="0" smtClean="0"/>
              <a:t>Extended 5G vertical domain through sidelink enhancement for D2D</a:t>
            </a:r>
          </a:p>
          <a:p>
            <a:pPr lvl="1"/>
            <a:r>
              <a:rPr lang="en-US" dirty="0" smtClean="0"/>
              <a:t>D2D communications between different devices types</a:t>
            </a:r>
          </a:p>
          <a:p>
            <a:pPr lvl="1"/>
            <a:r>
              <a:rPr lang="en-US" dirty="0" smtClean="0"/>
              <a:t>Extended user applications through D2D direct communication </a:t>
            </a:r>
          </a:p>
          <a:p>
            <a:endParaRPr lang="en-US" dirty="0"/>
          </a:p>
        </p:txBody>
      </p:sp>
      <p:sp>
        <p:nvSpPr>
          <p:cNvPr id="4"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5</a:t>
            </a:fld>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7075" y="152400"/>
            <a:ext cx="8092440" cy="902824"/>
          </a:xfrm>
        </p:spPr>
        <p:txBody>
          <a:bodyPr>
            <a:normAutofit/>
          </a:bodyPr>
          <a:lstStyle/>
          <a:p>
            <a:r>
              <a:rPr lang="en-US" altLang="zh-CN" dirty="0" smtClean="0">
                <a:cs typeface="Times New Roman" pitchFamily="18" charset="0"/>
              </a:rPr>
              <a:t>Requirements for D2D</a:t>
            </a:r>
            <a:endParaRPr lang="zh-CN" altLang="en-US" dirty="0">
              <a:cs typeface="Times New Roman" pitchFamily="18" charset="0"/>
            </a:endParaRPr>
          </a:p>
        </p:txBody>
      </p:sp>
      <p:sp>
        <p:nvSpPr>
          <p:cNvPr id="3" name="内容占位符 2"/>
          <p:cNvSpPr>
            <a:spLocks noGrp="1"/>
          </p:cNvSpPr>
          <p:nvPr>
            <p:ph idx="1"/>
          </p:nvPr>
        </p:nvSpPr>
        <p:spPr>
          <a:xfrm>
            <a:off x="321198" y="1157468"/>
            <a:ext cx="8568160" cy="5449072"/>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zh-CN" altLang="zh-CN" sz="2000" b="1" dirty="0"/>
          </a:p>
        </p:txBody>
      </p:sp>
      <p:graphicFrame>
        <p:nvGraphicFramePr>
          <p:cNvPr id="4" name="表格 3"/>
          <p:cNvGraphicFramePr>
            <a:graphicFrameLocks noGrp="1"/>
          </p:cNvGraphicFramePr>
          <p:nvPr>
            <p:extLst>
              <p:ext uri="{D42A27DB-BD31-4B8C-83A1-F6EECF244321}">
                <p14:modId xmlns:p14="http://schemas.microsoft.com/office/powerpoint/2010/main" val="2736801025"/>
              </p:ext>
            </p:extLst>
          </p:nvPr>
        </p:nvGraphicFramePr>
        <p:xfrm>
          <a:off x="275743" y="1216934"/>
          <a:ext cx="8363432" cy="5015402"/>
        </p:xfrm>
        <a:graphic>
          <a:graphicData uri="http://schemas.openxmlformats.org/drawingml/2006/table">
            <a:tbl>
              <a:tblPr firstRow="1" bandRow="1">
                <a:tableStyleId>{5C22544A-7EE6-4342-B048-85BDC9FD1C3A}</a:tableStyleId>
              </a:tblPr>
              <a:tblGrid>
                <a:gridCol w="1073679"/>
                <a:gridCol w="7289753"/>
              </a:tblGrid>
              <a:tr h="419873">
                <a:tc>
                  <a:txBody>
                    <a:bodyPr/>
                    <a:lstStyle/>
                    <a:p>
                      <a:r>
                        <a:rPr lang="en-US" altLang="zh-CN" sz="2000" b="1" dirty="0" smtClean="0"/>
                        <a:t>Spec</a:t>
                      </a:r>
                      <a:endParaRPr lang="zh-CN" altLang="en-US" sz="2000" b="1" dirty="0"/>
                    </a:p>
                  </a:txBody>
                  <a:tcPr marL="68580" marR="68580"/>
                </a:tc>
                <a:tc>
                  <a:txBody>
                    <a:bodyPr/>
                    <a:lstStyle/>
                    <a:p>
                      <a:r>
                        <a:rPr lang="en-US" altLang="zh-CN" sz="2000" b="1" dirty="0" smtClean="0"/>
                        <a:t>Requirements</a:t>
                      </a:r>
                      <a:endParaRPr lang="zh-CN" altLang="en-US" sz="2000" b="1" dirty="0"/>
                    </a:p>
                  </a:txBody>
                  <a:tcPr marL="68580" marR="68580"/>
                </a:tc>
              </a:tr>
              <a:tr h="934943">
                <a:tc>
                  <a:txBody>
                    <a:bodyPr/>
                    <a:lstStyle/>
                    <a:p>
                      <a:r>
                        <a:rPr lang="en-US" altLang="zh-CN" sz="1800" dirty="0" smtClean="0"/>
                        <a:t>TS22.278</a:t>
                      </a:r>
                      <a:endParaRPr lang="zh-CN" altLang="en-US" sz="1800" dirty="0"/>
                    </a:p>
                  </a:txBody>
                  <a:tcPr marL="68580" marR="68580"/>
                </a:tc>
                <a:tc>
                  <a:txBody>
                    <a:bodyPr/>
                    <a:lstStyle/>
                    <a:p>
                      <a:pPr marL="285750" indent="-285750">
                        <a:buFont typeface="Wingdings" pitchFamily="2" charset="2"/>
                        <a:buChar char="ü"/>
                      </a:pPr>
                      <a:r>
                        <a:rPr lang="en-US" altLang="zh-CN" sz="1800" dirty="0" smtClean="0"/>
                        <a:t>D2D</a:t>
                      </a:r>
                      <a:r>
                        <a:rPr lang="en-US" altLang="zh-CN" sz="1800" baseline="0" dirty="0" smtClean="0"/>
                        <a:t> discovery for both commercial and PS services should be supported;</a:t>
                      </a:r>
                    </a:p>
                    <a:p>
                      <a:pPr marL="285750" indent="-285750">
                        <a:buFont typeface="Wingdings" pitchFamily="2" charset="2"/>
                        <a:buChar char="ü"/>
                      </a:pPr>
                      <a:r>
                        <a:rPr lang="en-US" altLang="zh-CN" sz="1800" baseline="0" dirty="0" smtClean="0"/>
                        <a:t>D2D communication should be supported at least for PS services.</a:t>
                      </a:r>
                      <a:endParaRPr lang="zh-CN" altLang="en-US" sz="1800" dirty="0"/>
                    </a:p>
                  </a:txBody>
                  <a:tcPr marL="68580" marR="68580"/>
                </a:tc>
              </a:tr>
              <a:tr h="2304638">
                <a:tc>
                  <a:txBody>
                    <a:bodyPr/>
                    <a:lstStyle/>
                    <a:p>
                      <a:r>
                        <a:rPr lang="en-US" altLang="zh-CN" sz="1800" dirty="0" smtClean="0"/>
                        <a:t>TS22.261</a:t>
                      </a:r>
                      <a:endParaRPr lang="zh-CN" altLang="en-US" sz="1800" dirty="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UE-to-network</a:t>
                      </a:r>
                      <a:r>
                        <a:rPr lang="zh-CN" altLang="en-US" sz="1800" kern="1200" baseline="0" dirty="0" smtClean="0">
                          <a:solidFill>
                            <a:schemeClr val="dk1"/>
                          </a:solidFill>
                          <a:latin typeface="+mn-lt"/>
                          <a:ea typeface="+mn-ea"/>
                          <a:cs typeface="+mn-cs"/>
                        </a:rPr>
                        <a:t> </a:t>
                      </a:r>
                      <a:r>
                        <a:rPr lang="en-US" altLang="zh-CN" sz="1800" kern="1200" baseline="0" dirty="0" smtClean="0">
                          <a:solidFill>
                            <a:schemeClr val="dk1"/>
                          </a:solidFill>
                          <a:latin typeface="+mn-lt"/>
                          <a:ea typeface="+mn-ea"/>
                          <a:cs typeface="+mn-cs"/>
                        </a:rPr>
                        <a:t>relay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3GPP RAT or non-3GPP RAT</a:t>
                      </a:r>
                      <a:r>
                        <a:rPr lang="zh-CN" altLang="en-US" sz="1600" kern="1200" baseline="0" dirty="0" smtClean="0">
                          <a:solidFill>
                            <a:schemeClr val="dk1"/>
                          </a:solidFill>
                          <a:latin typeface="+mn-lt"/>
                          <a:ea typeface="+mn-ea"/>
                          <a:cs typeface="+mn-cs"/>
                        </a:rPr>
                        <a:t>；</a:t>
                      </a:r>
                      <a:endParaRPr lang="en-US" altLang="zh-CN" sz="1600" kern="1200" baseline="0" dirty="0" smtClean="0">
                        <a:solidFill>
                          <a:schemeClr val="dk1"/>
                        </a:solidFill>
                        <a:latin typeface="+mn-lt"/>
                        <a:ea typeface="+mn-ea"/>
                        <a:cs typeface="+mn-cs"/>
                      </a:endParaRP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UE using simultaneous indirect and direct network connection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licensed or unlicensed band;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5G system with satellite access should be considered.</a:t>
                      </a:r>
                      <a:endParaRPr lang="zh-CN" altLang="en-US" sz="1600" kern="1200" dirty="0">
                        <a:solidFill>
                          <a:schemeClr val="dk1"/>
                        </a:solidFill>
                        <a:latin typeface="+mn-lt"/>
                        <a:ea typeface="+mn-ea"/>
                        <a:cs typeface="+mn-cs"/>
                      </a:endParaRPr>
                    </a:p>
                  </a:txBody>
                  <a:tcPr marL="68580" marR="68580"/>
                </a:tc>
              </a:tr>
              <a:tr h="1355948">
                <a:tc>
                  <a:txBody>
                    <a:bodyPr/>
                    <a:lstStyle/>
                    <a:p>
                      <a:r>
                        <a:rPr lang="en-US" altLang="zh-CN" sz="1800" dirty="0" smtClean="0"/>
                        <a:t>TS22.125</a:t>
                      </a:r>
                      <a:endParaRPr lang="zh-CN" altLang="en-US" sz="1800" dirty="0" smtClean="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D2D broadcast communication should be supported for UAV:</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Support direct UAV to UAV local broadcast communication at relative speeds of up to 320kmph with variable message payloads of 50-1500 bytes.</a:t>
                      </a:r>
                    </a:p>
                  </a:txBody>
                  <a:tcPr marL="68580" marR="68580"/>
                </a:tc>
              </a:tr>
            </a:tbl>
          </a:graphicData>
        </a:graphic>
      </p:graphicFrame>
      <p:sp>
        <p:nvSpPr>
          <p:cNvPr id="5" name="内容占位符 2"/>
          <p:cNvSpPr txBox="1">
            <a:spLocks/>
          </p:cNvSpPr>
          <p:nvPr/>
        </p:nvSpPr>
        <p:spPr>
          <a:xfrm>
            <a:off x="437668" y="1216934"/>
            <a:ext cx="7886700" cy="5236194"/>
          </a:xfrm>
          <a:prstGeom prst="rect">
            <a:avLst/>
          </a:prstGeom>
        </p:spPr>
        <p:txBody>
          <a:bodyPr vert="horz" lIns="3600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dirty="0"/>
          </a:p>
        </p:txBody>
      </p:sp>
      <p:sp>
        <p:nvSpPr>
          <p:cNvPr id="6"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6</a:t>
            </a:fld>
            <a:endParaRPr lang="zh-CN" altLang="en-US" dirty="0"/>
          </a:p>
        </p:txBody>
      </p:sp>
    </p:spTree>
    <p:extLst>
      <p:ext uri="{BB962C8B-B14F-4D97-AF65-F5344CB8AC3E}">
        <p14:creationId xmlns:p14="http://schemas.microsoft.com/office/powerpoint/2010/main" val="3589091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6257" y="123827"/>
            <a:ext cx="8806767" cy="740779"/>
          </a:xfrm>
        </p:spPr>
        <p:txBody>
          <a:bodyPr>
            <a:noAutofit/>
          </a:bodyPr>
          <a:lstStyle/>
          <a:p>
            <a:r>
              <a:rPr lang="en-US" altLang="zh-CN" dirty="0" smtClean="0">
                <a:cs typeface="Times New Roman" pitchFamily="18" charset="0"/>
              </a:rPr>
              <a:t>Sidelink Enhancement for D2D</a:t>
            </a:r>
            <a:endParaRPr lang="zh-CN" altLang="en-US" dirty="0"/>
          </a:p>
        </p:txBody>
      </p:sp>
      <p:sp>
        <p:nvSpPr>
          <p:cNvPr id="3" name="内容占位符 2"/>
          <p:cNvSpPr>
            <a:spLocks noGrp="1"/>
          </p:cNvSpPr>
          <p:nvPr>
            <p:ph idx="1"/>
          </p:nvPr>
        </p:nvSpPr>
        <p:spPr>
          <a:xfrm>
            <a:off x="321197" y="1098092"/>
            <a:ext cx="8958806" cy="5148083"/>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p:txBody>
      </p:sp>
      <p:graphicFrame>
        <p:nvGraphicFramePr>
          <p:cNvPr id="4" name="表格 3"/>
          <p:cNvGraphicFramePr>
            <a:graphicFrameLocks noGrp="1"/>
          </p:cNvGraphicFramePr>
          <p:nvPr>
            <p:extLst>
              <p:ext uri="{D42A27DB-BD31-4B8C-83A1-F6EECF244321}">
                <p14:modId xmlns:p14="http://schemas.microsoft.com/office/powerpoint/2010/main" val="3447117630"/>
              </p:ext>
            </p:extLst>
          </p:nvPr>
        </p:nvGraphicFramePr>
        <p:xfrm>
          <a:off x="395536" y="1196752"/>
          <a:ext cx="8580458" cy="5096162"/>
        </p:xfrm>
        <a:graphic>
          <a:graphicData uri="http://schemas.openxmlformats.org/drawingml/2006/table">
            <a:tbl>
              <a:tblPr firstRow="1" bandRow="1">
                <a:tableStyleId>{5C22544A-7EE6-4342-B048-85BDC9FD1C3A}</a:tableStyleId>
              </a:tblPr>
              <a:tblGrid>
                <a:gridCol w="1979633"/>
                <a:gridCol w="6600825"/>
              </a:tblGrid>
              <a:tr h="554360">
                <a:tc>
                  <a:txBody>
                    <a:bodyPr/>
                    <a:lstStyle/>
                    <a:p>
                      <a:pPr algn="ctr"/>
                      <a:r>
                        <a:rPr lang="en-US" altLang="zh-CN" sz="1800" dirty="0" smtClean="0">
                          <a:latin typeface="+mn-lt"/>
                        </a:rPr>
                        <a:t>NR proximity</a:t>
                      </a:r>
                      <a:r>
                        <a:rPr lang="en-US" altLang="zh-CN" sz="1800" baseline="0" dirty="0" smtClean="0">
                          <a:latin typeface="+mn-lt"/>
                        </a:rPr>
                        <a:t> service </a:t>
                      </a:r>
                      <a:r>
                        <a:rPr lang="en-US" altLang="zh-CN" sz="1800" dirty="0" smtClean="0">
                          <a:latin typeface="+mn-lt"/>
                        </a:rPr>
                        <a:t>requirements</a:t>
                      </a:r>
                      <a:endParaRPr lang="zh-CN" altLang="en-US" sz="1800" dirty="0">
                        <a:latin typeface="+mn-lt"/>
                      </a:endParaRPr>
                    </a:p>
                  </a:txBody>
                  <a:tcPr marL="68580" marR="68580"/>
                </a:tc>
                <a:tc>
                  <a:txBody>
                    <a:bodyPr/>
                    <a:lstStyle/>
                    <a:p>
                      <a:pPr algn="ctr"/>
                      <a:r>
                        <a:rPr lang="en-US" altLang="zh-CN" sz="1800" dirty="0" smtClean="0">
                          <a:latin typeface="+mn-lt"/>
                        </a:rPr>
                        <a:t>Sidelink</a:t>
                      </a:r>
                      <a:r>
                        <a:rPr lang="en-US" altLang="zh-CN" sz="1800" baseline="0" dirty="0" smtClean="0">
                          <a:latin typeface="+mn-lt"/>
                        </a:rPr>
                        <a:t> Enhancement for D2D</a:t>
                      </a:r>
                      <a:endParaRPr lang="zh-CN" altLang="en-US" sz="1800" dirty="0">
                        <a:latin typeface="+mn-lt"/>
                      </a:endParaRPr>
                    </a:p>
                  </a:txBody>
                  <a:tcPr marL="68580" marR="68580"/>
                </a:tc>
              </a:tr>
              <a:tr h="903833">
                <a:tc>
                  <a:txBody>
                    <a:bodyPr/>
                    <a:lstStyle/>
                    <a:p>
                      <a:r>
                        <a:rPr lang="en-US" altLang="zh-CN" sz="1800" dirty="0" err="1" smtClean="0">
                          <a:latin typeface="+mn-lt"/>
                        </a:rPr>
                        <a:t>Sidelink</a:t>
                      </a:r>
                      <a:r>
                        <a:rPr lang="en-US" altLang="zh-CN" sz="1800" dirty="0" smtClean="0">
                          <a:latin typeface="+mn-lt"/>
                        </a:rPr>
                        <a:t> discovery </a:t>
                      </a:r>
                      <a:endParaRPr lang="zh-CN" altLang="en-US" sz="1800" dirty="0">
                        <a:latin typeface="+mn-lt"/>
                      </a:endParaRPr>
                    </a:p>
                  </a:txBody>
                  <a:tcPr marL="68580" marR="68580"/>
                </a:tc>
                <a:tc>
                  <a:txBody>
                    <a:bodyPr/>
                    <a:lstStyle/>
                    <a:p>
                      <a:pPr marL="0" indent="0">
                        <a:buFont typeface="+mj-lt"/>
                        <a:buNone/>
                      </a:pPr>
                      <a:r>
                        <a:rPr lang="en-US" altLang="zh-CN" sz="1800" dirty="0" smtClean="0">
                          <a:latin typeface="+mn-lt"/>
                        </a:rPr>
                        <a:t>The sidelink discovery requirements in V2X is limited</a:t>
                      </a:r>
                      <a:r>
                        <a:rPr lang="en-US" altLang="zh-CN" sz="1800" baseline="0" dirty="0" smtClean="0">
                          <a:latin typeface="+mn-lt"/>
                        </a:rPr>
                        <a:t> to application triggered peer discovery for </a:t>
                      </a:r>
                      <a:r>
                        <a:rPr lang="en-US" altLang="zh-CN" sz="1800" baseline="0" dirty="0" err="1" smtClean="0">
                          <a:latin typeface="+mn-lt"/>
                        </a:rPr>
                        <a:t>unicast</a:t>
                      </a:r>
                      <a:r>
                        <a:rPr lang="en-US" altLang="zh-CN" sz="1800" baseline="0" dirty="0" smtClean="0">
                          <a:latin typeface="+mn-lt"/>
                        </a:rPr>
                        <a:t> and </a:t>
                      </a:r>
                      <a:r>
                        <a:rPr lang="en-US" altLang="zh-CN" sz="1800" baseline="0" dirty="0" err="1" smtClean="0">
                          <a:latin typeface="+mn-lt"/>
                        </a:rPr>
                        <a:t>groupcast</a:t>
                      </a:r>
                      <a:endParaRPr lang="en-US" altLang="zh-CN" sz="1800" baseline="0" dirty="0" smtClean="0">
                        <a:latin typeface="+mn-lt"/>
                      </a:endParaRPr>
                    </a:p>
                    <a:p>
                      <a:pPr marL="0" indent="0">
                        <a:buFont typeface="+mj-lt"/>
                        <a:buNone/>
                      </a:pPr>
                      <a:r>
                        <a:rPr lang="en-US" altLang="zh-CN" sz="1800" baseline="0" dirty="0" smtClean="0">
                          <a:latin typeface="+mn-lt"/>
                        </a:rPr>
                        <a:t>For commercial cases (e.g. advertisements) or public safety cases (e.g., disaster alarm), the discovery message needs to be transmitted frequently.    Efficient resource utilization is essential. </a:t>
                      </a:r>
                      <a:endParaRPr lang="zh-CN" altLang="en-US" sz="1800" dirty="0">
                        <a:latin typeface="+mn-lt"/>
                      </a:endParaRPr>
                    </a:p>
                  </a:txBody>
                  <a:tcPr marL="68580" marR="68580"/>
                </a:tc>
              </a:tr>
              <a:tr h="981362">
                <a:tc>
                  <a:txBody>
                    <a:bodyPr/>
                    <a:lstStyle/>
                    <a:p>
                      <a:r>
                        <a:rPr lang="en-US" altLang="zh-CN" sz="1800" dirty="0" smtClean="0">
                          <a:latin typeface="+mn-lt"/>
                        </a:rPr>
                        <a:t>UE-to-network and UE-to-UE</a:t>
                      </a:r>
                      <a:r>
                        <a:rPr lang="zh-CN" altLang="en-US" sz="1800" baseline="0" dirty="0" smtClean="0">
                          <a:latin typeface="+mn-lt"/>
                        </a:rPr>
                        <a:t> </a:t>
                      </a:r>
                      <a:r>
                        <a:rPr lang="en-US" altLang="zh-CN" sz="1800" baseline="0" dirty="0" smtClean="0">
                          <a:latin typeface="+mn-lt"/>
                        </a:rPr>
                        <a:t>relay</a:t>
                      </a:r>
                      <a:endParaRPr lang="zh-CN" altLang="en-US" sz="1800" dirty="0">
                        <a:latin typeface="+mn-lt"/>
                      </a:endParaRPr>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baseline="0" dirty="0" smtClean="0">
                          <a:solidFill>
                            <a:schemeClr val="dk1"/>
                          </a:solidFill>
                          <a:latin typeface="+mn-lt"/>
                          <a:ea typeface="+mn-ea"/>
                          <a:cs typeface="+mn-cs"/>
                        </a:rPr>
                        <a:t>UE-to-network and UE-to-UE relay are essential in extending the range of the communication.    There is clear requirement of relay from SA2.  </a:t>
                      </a:r>
                    </a:p>
                  </a:txBody>
                  <a:tcPr marL="68580" marR="68580"/>
                </a:tc>
              </a:tr>
              <a:tr h="1272827">
                <a:tc>
                  <a:txBody>
                    <a:bodyPr/>
                    <a:lstStyle/>
                    <a:p>
                      <a:r>
                        <a:rPr lang="en-US" altLang="zh-CN" sz="1800" dirty="0" err="1" smtClean="0">
                          <a:latin typeface="+mn-lt"/>
                        </a:rPr>
                        <a:t>Sidelink</a:t>
                      </a:r>
                      <a:r>
                        <a:rPr lang="en-US" altLang="zh-CN" sz="1800" baseline="0" dirty="0" smtClean="0">
                          <a:latin typeface="+mn-lt"/>
                        </a:rPr>
                        <a:t> communication</a:t>
                      </a:r>
                      <a:endParaRPr lang="zh-CN" altLang="en-US" sz="1800" dirty="0" smtClean="0">
                        <a:latin typeface="+mn-lt"/>
                      </a:endParaRPr>
                    </a:p>
                  </a:txBody>
                  <a:tcPr marL="68580" marR="68580"/>
                </a:tc>
                <a:tc>
                  <a:txBody>
                    <a:bodyPr/>
                    <a:lstStyle/>
                    <a:p>
                      <a:r>
                        <a:rPr lang="en-US" altLang="zh-CN" sz="1800" dirty="0" smtClean="0">
                          <a:latin typeface="+mn-lt"/>
                        </a:rPr>
                        <a:t>D2D</a:t>
                      </a:r>
                      <a:r>
                        <a:rPr lang="en-US" altLang="zh-CN" sz="1800" baseline="0" dirty="0" smtClean="0">
                          <a:latin typeface="+mn-lt"/>
                        </a:rPr>
                        <a:t> has different deployment scenarios and requirements compared with those of V2X.  The D2D deployment scenarios are mostly indoor with low mobility and high penetration loss.   The power consumption needs to be low for D2D comparing to that of V2X.   The sidelink link adaptation and interference management for D2D are different to those of V2X.</a:t>
                      </a:r>
                      <a:endParaRPr lang="zh-CN" altLang="en-US" sz="1800" dirty="0">
                        <a:latin typeface="+mn-lt"/>
                      </a:endParaRPr>
                    </a:p>
                  </a:txBody>
                  <a:tcPr marL="68580" marR="68580"/>
                </a:tc>
              </a:tr>
            </a:tbl>
          </a:graphicData>
        </a:graphic>
      </p:graphicFrame>
      <p:sp>
        <p:nvSpPr>
          <p:cNvPr id="5"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7</a:t>
            </a:fld>
            <a:endParaRPr lang="zh-CN" altLang="en-US" dirty="0"/>
          </a:p>
        </p:txBody>
      </p:sp>
    </p:spTree>
    <p:extLst>
      <p:ext uri="{BB962C8B-B14F-4D97-AF65-F5344CB8AC3E}">
        <p14:creationId xmlns:p14="http://schemas.microsoft.com/office/powerpoint/2010/main" val="2968009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of NR sidelink for D2D</a:t>
            </a:r>
            <a:endParaRPr lang="zh-CN" altLang="en-US" dirty="0"/>
          </a:p>
        </p:txBody>
      </p:sp>
      <p:sp>
        <p:nvSpPr>
          <p:cNvPr id="3" name="内容占位符 2"/>
          <p:cNvSpPr>
            <a:spLocks noGrp="1"/>
          </p:cNvSpPr>
          <p:nvPr>
            <p:ph idx="1"/>
          </p:nvPr>
        </p:nvSpPr>
        <p:spPr>
          <a:xfrm>
            <a:off x="467544" y="1268760"/>
            <a:ext cx="8219256" cy="4032448"/>
          </a:xfrm>
        </p:spPr>
        <p:txBody>
          <a:bodyPr>
            <a:normAutofit fontScale="85000" lnSpcReduction="10000"/>
          </a:bodyPr>
          <a:lstStyle/>
          <a:p>
            <a:pPr>
              <a:lnSpc>
                <a:spcPct val="110000"/>
              </a:lnSpc>
              <a:spcBef>
                <a:spcPts val="0"/>
              </a:spcBef>
            </a:pPr>
            <a:r>
              <a:rPr lang="en-US" altLang="zh-CN" sz="2000" dirty="0" smtClean="0"/>
              <a:t>SA2 requirements of sidelink enhancement for D2D</a:t>
            </a:r>
          </a:p>
          <a:p>
            <a:pPr lvl="1">
              <a:lnSpc>
                <a:spcPct val="110000"/>
              </a:lnSpc>
              <a:spcBef>
                <a:spcPts val="0"/>
              </a:spcBef>
            </a:pPr>
            <a:r>
              <a:rPr lang="en-US" altLang="zh-CN" sz="1800" dirty="0" smtClean="0"/>
              <a:t>TS22.278 defined requirements on discovery </a:t>
            </a:r>
            <a:r>
              <a:rPr lang="en-US" altLang="zh-CN" sz="1800" dirty="0"/>
              <a:t>for both commercial and </a:t>
            </a:r>
            <a:r>
              <a:rPr lang="en-US" altLang="zh-CN" sz="1800" dirty="0" smtClean="0"/>
              <a:t>PS</a:t>
            </a:r>
            <a:endParaRPr lang="en-US" altLang="zh-CN" sz="1800" dirty="0"/>
          </a:p>
          <a:p>
            <a:pPr lvl="2">
              <a:lnSpc>
                <a:spcPct val="110000"/>
              </a:lnSpc>
              <a:spcBef>
                <a:spcPts val="0"/>
              </a:spcBef>
            </a:pPr>
            <a:r>
              <a:rPr lang="en-US" altLang="zh-CN" sz="1600" dirty="0" smtClean="0"/>
              <a:t>Discovery </a:t>
            </a:r>
            <a:r>
              <a:rPr lang="en-US" altLang="zh-CN" sz="1600" dirty="0"/>
              <a:t>procedure and related messages are up to upper </a:t>
            </a:r>
            <a:r>
              <a:rPr lang="en-US" altLang="zh-CN" sz="1600" dirty="0" smtClean="0"/>
              <a:t>layers in NR V2X</a:t>
            </a:r>
            <a:endParaRPr lang="en-US" altLang="zh-CN" sz="1600" dirty="0"/>
          </a:p>
          <a:p>
            <a:pPr lvl="1">
              <a:lnSpc>
                <a:spcPct val="110000"/>
              </a:lnSpc>
              <a:spcBef>
                <a:spcPts val="0"/>
              </a:spcBef>
            </a:pPr>
            <a:r>
              <a:rPr lang="en-US" altLang="zh-CN" sz="1800" dirty="0"/>
              <a:t>TS22.261 </a:t>
            </a:r>
            <a:r>
              <a:rPr lang="en-US" altLang="zh-CN" sz="1800" dirty="0" smtClean="0"/>
              <a:t>defines requirement on support of UE-to-Network </a:t>
            </a:r>
            <a:r>
              <a:rPr lang="en-US" altLang="zh-CN" sz="1800" dirty="0"/>
              <a:t>relay</a:t>
            </a:r>
          </a:p>
          <a:p>
            <a:pPr lvl="2">
              <a:lnSpc>
                <a:spcPct val="110000"/>
              </a:lnSpc>
              <a:spcBef>
                <a:spcPts val="0"/>
              </a:spcBef>
            </a:pPr>
            <a:r>
              <a:rPr lang="en-GB" altLang="zh-CN" sz="1600" dirty="0" smtClean="0"/>
              <a:t>UE </a:t>
            </a:r>
            <a:r>
              <a:rPr lang="en-GB" altLang="zh-CN" sz="1600" dirty="0"/>
              <a:t>relaying </a:t>
            </a:r>
            <a:r>
              <a:rPr lang="en-GB" altLang="zh-CN" sz="1600" dirty="0" smtClean="0"/>
              <a:t>resource (pool) configuration is </a:t>
            </a:r>
            <a:r>
              <a:rPr lang="en-GB" altLang="zh-CN" sz="1600" dirty="0"/>
              <a:t>not supported in </a:t>
            </a:r>
            <a:r>
              <a:rPr lang="en-GB" altLang="zh-CN" sz="1600" dirty="0" smtClean="0"/>
              <a:t>Rel-16 V2X work</a:t>
            </a:r>
          </a:p>
          <a:p>
            <a:pPr>
              <a:lnSpc>
                <a:spcPct val="110000"/>
              </a:lnSpc>
              <a:spcBef>
                <a:spcPts val="0"/>
              </a:spcBef>
            </a:pPr>
            <a:r>
              <a:rPr lang="en-GB" altLang="zh-CN" sz="2000" dirty="0" smtClean="0"/>
              <a:t>Sidelink Enhancement </a:t>
            </a:r>
          </a:p>
          <a:p>
            <a:pPr lvl="1">
              <a:lnSpc>
                <a:spcPct val="110000"/>
              </a:lnSpc>
              <a:spcBef>
                <a:spcPts val="0"/>
              </a:spcBef>
            </a:pPr>
            <a:r>
              <a:rPr lang="en-US" altLang="zh-CN" sz="1800" dirty="0" smtClean="0"/>
              <a:t>Evaluation of deployment scenarios of D2D for public safety and commercial services</a:t>
            </a:r>
          </a:p>
          <a:p>
            <a:pPr lvl="2">
              <a:lnSpc>
                <a:spcPct val="110000"/>
              </a:lnSpc>
              <a:spcBef>
                <a:spcPts val="0"/>
              </a:spcBef>
            </a:pPr>
            <a:r>
              <a:rPr lang="en-US" altLang="zh-CN" sz="1600" dirty="0" smtClean="0"/>
              <a:t>Indoor scenarios with large penetration loss</a:t>
            </a:r>
          </a:p>
          <a:p>
            <a:pPr lvl="2">
              <a:lnSpc>
                <a:spcPct val="110000"/>
              </a:lnSpc>
              <a:spcBef>
                <a:spcPts val="0"/>
              </a:spcBef>
            </a:pPr>
            <a:r>
              <a:rPr lang="en-US" altLang="zh-CN" sz="1600" dirty="0" smtClean="0"/>
              <a:t>Outdoor scenarios with extended coverage</a:t>
            </a:r>
            <a:endParaRPr lang="zh-CN" altLang="zh-CN" sz="1400" dirty="0" smtClean="0"/>
          </a:p>
          <a:p>
            <a:pPr lvl="1">
              <a:lnSpc>
                <a:spcPct val="110000"/>
              </a:lnSpc>
              <a:spcBef>
                <a:spcPts val="0"/>
              </a:spcBef>
            </a:pPr>
            <a:r>
              <a:rPr lang="en-US" altLang="zh-CN" sz="1800" dirty="0" smtClean="0"/>
              <a:t>Sidelink enhancement in support of D2D communication –</a:t>
            </a:r>
          </a:p>
          <a:p>
            <a:pPr lvl="2">
              <a:lnSpc>
                <a:spcPct val="110000"/>
              </a:lnSpc>
              <a:spcBef>
                <a:spcPts val="0"/>
              </a:spcBef>
            </a:pPr>
            <a:r>
              <a:rPr lang="en-US" altLang="zh-CN" sz="1600" dirty="0" smtClean="0"/>
              <a:t>Coverage extension – PSSCH beamforming</a:t>
            </a:r>
          </a:p>
          <a:p>
            <a:pPr lvl="2">
              <a:lnSpc>
                <a:spcPct val="110000"/>
              </a:lnSpc>
              <a:spcBef>
                <a:spcPts val="0"/>
              </a:spcBef>
            </a:pPr>
            <a:r>
              <a:rPr lang="en-US" altLang="zh-CN" sz="1600" dirty="0" smtClean="0"/>
              <a:t>Higher data rate -  multi-antenna operation and carrier aggregation </a:t>
            </a:r>
          </a:p>
          <a:p>
            <a:pPr lvl="1">
              <a:lnSpc>
                <a:spcPct val="110000"/>
              </a:lnSpc>
              <a:spcBef>
                <a:spcPts val="0"/>
              </a:spcBef>
            </a:pPr>
            <a:r>
              <a:rPr lang="en-US" altLang="zh-CN" sz="1800" dirty="0" smtClean="0"/>
              <a:t>D2D </a:t>
            </a:r>
            <a:r>
              <a:rPr lang="en-GB" altLang="zh-CN" sz="1800" dirty="0" smtClean="0"/>
              <a:t>proximity </a:t>
            </a:r>
            <a:r>
              <a:rPr lang="en-US" altLang="zh-CN" sz="1800" dirty="0" smtClean="0"/>
              <a:t>discovery</a:t>
            </a:r>
          </a:p>
          <a:p>
            <a:pPr lvl="2">
              <a:lnSpc>
                <a:spcPct val="110000"/>
              </a:lnSpc>
              <a:spcBef>
                <a:spcPts val="0"/>
              </a:spcBef>
            </a:pPr>
            <a:r>
              <a:rPr lang="en-US" altLang="zh-CN" sz="1600" dirty="0" smtClean="0"/>
              <a:t>D2D discovery in support of applications (e.g., social media)</a:t>
            </a:r>
          </a:p>
          <a:p>
            <a:pPr lvl="2">
              <a:lnSpc>
                <a:spcPct val="110000"/>
              </a:lnSpc>
              <a:spcBef>
                <a:spcPts val="0"/>
              </a:spcBef>
            </a:pPr>
            <a:r>
              <a:rPr lang="en-US" altLang="zh-CN" sz="1600" dirty="0" smtClean="0"/>
              <a:t>D2D discovery to assist direct communication – network-to-UE and UE-to-UE relay</a:t>
            </a:r>
          </a:p>
          <a:p>
            <a:pPr lvl="2">
              <a:lnSpc>
                <a:spcPct val="110000"/>
              </a:lnSpc>
              <a:spcBef>
                <a:spcPts val="0"/>
              </a:spcBef>
            </a:pPr>
            <a:r>
              <a:rPr lang="en-US" altLang="zh-CN" sz="1600" dirty="0" smtClean="0"/>
              <a:t>Multi-carrier discovery – NR and LTE discovery</a:t>
            </a:r>
          </a:p>
          <a:p>
            <a:pPr lvl="1">
              <a:lnSpc>
                <a:spcPct val="110000"/>
              </a:lnSpc>
              <a:spcBef>
                <a:spcPts val="0"/>
              </a:spcBef>
            </a:pPr>
            <a:r>
              <a:rPr lang="en-US" altLang="zh-CN" dirty="0" smtClean="0"/>
              <a:t>Device power saving </a:t>
            </a:r>
          </a:p>
          <a:p>
            <a:pPr lvl="1">
              <a:lnSpc>
                <a:spcPct val="110000"/>
              </a:lnSpc>
              <a:spcBef>
                <a:spcPts val="0"/>
              </a:spcBef>
              <a:buNone/>
            </a:pPr>
            <a:endParaRPr lang="en-US" altLang="zh-CN" sz="2200" dirty="0" smtClean="0"/>
          </a:p>
          <a:p>
            <a:pPr marL="457200" lvl="1" indent="0">
              <a:lnSpc>
                <a:spcPct val="110000"/>
              </a:lnSpc>
              <a:buNone/>
            </a:pPr>
            <a:endParaRPr lang="en-US" altLang="zh-CN" sz="1800" dirty="0" smtClean="0"/>
          </a:p>
          <a:p>
            <a:pPr marL="457200" lvl="1" indent="0">
              <a:lnSpc>
                <a:spcPct val="110000"/>
              </a:lnSpc>
              <a:buNone/>
            </a:pPr>
            <a:endParaRPr lang="en-US" altLang="zh-CN" sz="1800" dirty="0"/>
          </a:p>
          <a:p>
            <a:pPr lvl="1">
              <a:lnSpc>
                <a:spcPct val="110000"/>
              </a:lnSpc>
            </a:pPr>
            <a:endParaRPr lang="en-US" altLang="zh-CN" sz="1800" dirty="0" smtClean="0"/>
          </a:p>
          <a:p>
            <a:pPr marL="457200" lvl="1" indent="0">
              <a:lnSpc>
                <a:spcPct val="110000"/>
              </a:lnSpc>
              <a:buNone/>
            </a:pPr>
            <a:endParaRPr lang="en-US" altLang="zh-CN" sz="1800" dirty="0"/>
          </a:p>
          <a:p>
            <a:pPr marL="457200" lvl="1" indent="0">
              <a:lnSpc>
                <a:spcPct val="110000"/>
              </a:lnSpc>
              <a:buNone/>
            </a:pPr>
            <a:endParaRPr lang="en-US" altLang="zh-CN" sz="1800" dirty="0" smtClean="0"/>
          </a:p>
          <a:p>
            <a:pPr marL="457200" lvl="1" indent="0">
              <a:lnSpc>
                <a:spcPct val="110000"/>
              </a:lnSpc>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zh-CN" altLang="zh-CN" sz="2000" b="1" dirty="0"/>
          </a:p>
        </p:txBody>
      </p:sp>
      <p:pic>
        <p:nvPicPr>
          <p:cNvPr id="9" name="Picture 2" descr="Image result for basestation images"/>
          <p:cNvPicPr>
            <a:picLocks noChangeAspect="1" noChangeArrowheads="1"/>
          </p:cNvPicPr>
          <p:nvPr/>
        </p:nvPicPr>
        <p:blipFill>
          <a:blip r:embed="rId3" cstate="print"/>
          <a:srcRect/>
          <a:stretch>
            <a:fillRect/>
          </a:stretch>
        </p:blipFill>
        <p:spPr bwMode="auto">
          <a:xfrm flipH="1">
            <a:off x="6732240" y="5057643"/>
            <a:ext cx="630957" cy="630957"/>
          </a:xfrm>
          <a:prstGeom prst="rect">
            <a:avLst/>
          </a:prstGeom>
          <a:noFill/>
        </p:spPr>
      </p:pic>
      <p:pic>
        <p:nvPicPr>
          <p:cNvPr id="10" name="Picture 2" descr="Image result for basestation images"/>
          <p:cNvPicPr>
            <a:picLocks noChangeAspect="1" noChangeArrowheads="1"/>
          </p:cNvPicPr>
          <p:nvPr/>
        </p:nvPicPr>
        <p:blipFill>
          <a:blip r:embed="rId4" cstate="print"/>
          <a:srcRect/>
          <a:stretch>
            <a:fillRect/>
          </a:stretch>
        </p:blipFill>
        <p:spPr bwMode="auto">
          <a:xfrm flipH="1">
            <a:off x="2555776" y="5157192"/>
            <a:ext cx="414933" cy="414933"/>
          </a:xfrm>
          <a:prstGeom prst="rect">
            <a:avLst/>
          </a:prstGeom>
          <a:noFill/>
        </p:spPr>
      </p:pic>
      <p:pic>
        <p:nvPicPr>
          <p:cNvPr id="11" name="Picture 6" descr="Image result for cellular phone images"/>
          <p:cNvPicPr>
            <a:picLocks noChangeAspect="1" noChangeArrowheads="1"/>
          </p:cNvPicPr>
          <p:nvPr/>
        </p:nvPicPr>
        <p:blipFill>
          <a:blip r:embed="rId5" cstate="print"/>
          <a:srcRect/>
          <a:stretch>
            <a:fillRect/>
          </a:stretch>
        </p:blipFill>
        <p:spPr bwMode="auto">
          <a:xfrm>
            <a:off x="3923928" y="5669806"/>
            <a:ext cx="504056" cy="808768"/>
          </a:xfrm>
          <a:prstGeom prst="rect">
            <a:avLst/>
          </a:prstGeom>
          <a:noFill/>
        </p:spPr>
      </p:pic>
      <p:cxnSp>
        <p:nvCxnSpPr>
          <p:cNvPr id="12" name="Straight Arrow Connector 23"/>
          <p:cNvCxnSpPr>
            <a:stCxn id="10" idx="1"/>
          </p:cNvCxnSpPr>
          <p:nvPr/>
        </p:nvCxnSpPr>
        <p:spPr>
          <a:xfrm>
            <a:off x="2970709" y="5364659"/>
            <a:ext cx="894934" cy="519802"/>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 name="Picture 6" descr="Image result for cellular phone images"/>
          <p:cNvPicPr>
            <a:picLocks noChangeAspect="1" noChangeArrowheads="1"/>
          </p:cNvPicPr>
          <p:nvPr/>
        </p:nvPicPr>
        <p:blipFill>
          <a:blip r:embed="rId5" cstate="print"/>
          <a:srcRect/>
          <a:stretch>
            <a:fillRect/>
          </a:stretch>
        </p:blipFill>
        <p:spPr bwMode="auto">
          <a:xfrm>
            <a:off x="5148064" y="5669806"/>
            <a:ext cx="504056" cy="808768"/>
          </a:xfrm>
          <a:prstGeom prst="rect">
            <a:avLst/>
          </a:prstGeom>
          <a:noFill/>
        </p:spPr>
      </p:pic>
      <p:cxnSp>
        <p:nvCxnSpPr>
          <p:cNvPr id="14" name="Straight Arrow Connector 23"/>
          <p:cNvCxnSpPr/>
          <p:nvPr/>
        </p:nvCxnSpPr>
        <p:spPr>
          <a:xfrm>
            <a:off x="4427984" y="5885830"/>
            <a:ext cx="792088" cy="12261"/>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23"/>
          <p:cNvCxnSpPr/>
          <p:nvPr/>
        </p:nvCxnSpPr>
        <p:spPr>
          <a:xfrm flipV="1">
            <a:off x="5724128" y="5250019"/>
            <a:ext cx="975929" cy="563803"/>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8</a:t>
            </a:fld>
            <a:endParaRPr lang="zh-CN" altLang="en-US" dirty="0"/>
          </a:p>
        </p:txBody>
      </p:sp>
    </p:spTree>
    <p:extLst>
      <p:ext uri="{BB962C8B-B14F-4D97-AF65-F5344CB8AC3E}">
        <p14:creationId xmlns:p14="http://schemas.microsoft.com/office/powerpoint/2010/main" val="158038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High Level Requirements for Rel-17 Sidelink Enhancement</a:t>
            </a:r>
            <a:endParaRPr lang="en-US" dirty="0"/>
          </a:p>
        </p:txBody>
      </p:sp>
      <p:sp>
        <p:nvSpPr>
          <p:cNvPr id="3" name="内容占位符 2"/>
          <p:cNvSpPr>
            <a:spLocks noGrp="1"/>
          </p:cNvSpPr>
          <p:nvPr>
            <p:ph idx="1"/>
          </p:nvPr>
        </p:nvSpPr>
        <p:spPr/>
        <p:txBody>
          <a:bodyPr>
            <a:normAutofit fontScale="92500" lnSpcReduction="10000"/>
          </a:bodyPr>
          <a:lstStyle/>
          <a:p>
            <a:r>
              <a:rPr lang="en-AU" dirty="0" smtClean="0"/>
              <a:t>Increased data rate - </a:t>
            </a:r>
            <a:r>
              <a:rPr lang="en-US" dirty="0" smtClean="0"/>
              <a:t>Sidelink multi-carrier operation can be considered.</a:t>
            </a:r>
          </a:p>
          <a:p>
            <a:pPr lvl="0"/>
            <a:r>
              <a:rPr lang="en-AU" dirty="0" smtClean="0"/>
              <a:t>Enhanced reliability and reduced latency</a:t>
            </a:r>
          </a:p>
          <a:p>
            <a:pPr lvl="1"/>
            <a:r>
              <a:rPr lang="en-AU" dirty="0" smtClean="0"/>
              <a:t>Enhancement of mode 2 resource selection</a:t>
            </a:r>
          </a:p>
          <a:p>
            <a:pPr lvl="1"/>
            <a:r>
              <a:rPr lang="en-AU" dirty="0" smtClean="0"/>
              <a:t>Effective congestion control</a:t>
            </a:r>
            <a:endParaRPr lang="en-US" dirty="0" smtClean="0"/>
          </a:p>
          <a:p>
            <a:pPr lvl="0"/>
            <a:r>
              <a:rPr lang="en-AU" dirty="0" smtClean="0"/>
              <a:t>Support of new carrier frequencies and operation scenarios</a:t>
            </a:r>
            <a:endParaRPr lang="en-US" dirty="0" smtClean="0"/>
          </a:p>
          <a:p>
            <a:pPr lvl="0"/>
            <a:r>
              <a:rPr lang="en-AU" dirty="0" smtClean="0"/>
              <a:t>Power saving </a:t>
            </a:r>
          </a:p>
          <a:p>
            <a:pPr lvl="1"/>
            <a:r>
              <a:rPr lang="en-AU" dirty="0" smtClean="0"/>
              <a:t>Sidelink DRX operation</a:t>
            </a:r>
          </a:p>
          <a:p>
            <a:pPr lvl="1"/>
            <a:r>
              <a:rPr lang="en-AU" dirty="0" smtClean="0"/>
              <a:t>Enhancement of sensing and resource selection</a:t>
            </a:r>
            <a:endParaRPr lang="en-US" dirty="0" smtClean="0"/>
          </a:p>
          <a:p>
            <a:pPr lvl="0"/>
            <a:r>
              <a:rPr lang="en-AU" dirty="0" smtClean="0"/>
              <a:t>Spectral efficiency enhancement</a:t>
            </a:r>
          </a:p>
          <a:p>
            <a:pPr lvl="1"/>
            <a:r>
              <a:rPr lang="en-US" dirty="0" smtClean="0"/>
              <a:t>Enhancement of multi-antenna techniques</a:t>
            </a:r>
          </a:p>
          <a:p>
            <a:pPr lvl="0"/>
            <a:r>
              <a:rPr lang="en-AU" dirty="0" smtClean="0"/>
              <a:t>Sidelink coverage enhancement – UE-to-UE relay</a:t>
            </a:r>
            <a:endParaRPr lang="en-US" dirty="0" smtClean="0"/>
          </a:p>
          <a:p>
            <a:pPr lvl="0"/>
            <a:r>
              <a:rPr lang="en-AU" dirty="0" smtClean="0"/>
              <a:t>Network coverage enhancement – UE-to-network relay</a:t>
            </a:r>
            <a:endParaRPr lang="en-US" dirty="0" smtClean="0"/>
          </a:p>
          <a:p>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16599</TotalTime>
  <Words>1025</Words>
  <Application>Microsoft Office PowerPoint</Application>
  <PresentationFormat>全屏显示(4:3)</PresentationFormat>
  <Paragraphs>180</Paragraphs>
  <Slides>11</Slides>
  <Notes>7</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14" baseType="lpstr">
      <vt:lpstr>1_Office 主题</vt:lpstr>
      <vt:lpstr>Office 主题</vt:lpstr>
      <vt:lpstr>Visio</vt:lpstr>
      <vt:lpstr>Views on Sidelink Enhancements in Rel-17</vt:lpstr>
      <vt:lpstr>Vision of 5G</vt:lpstr>
      <vt:lpstr>V2X Evolution in Rel-17 </vt:lpstr>
      <vt:lpstr>Motivation of Rel-17 NR V2X</vt:lpstr>
      <vt:lpstr> Rel-17 D2D Direct Communication and Discovery</vt:lpstr>
      <vt:lpstr>Requirements for D2D</vt:lpstr>
      <vt:lpstr>Sidelink Enhancement for D2D</vt:lpstr>
      <vt:lpstr>Motivation of NR sidelink for D2D</vt:lpstr>
      <vt:lpstr>High Level Requirements for Rel-17 Sidelink Enhancement</vt:lpstr>
      <vt:lpstr> Rel-17 Sidelink Enhancement</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834</cp:revision>
  <dcterms:created xsi:type="dcterms:W3CDTF">2016-07-17T04:57:15Z</dcterms:created>
  <dcterms:modified xsi:type="dcterms:W3CDTF">2019-12-02T11:24:59Z</dcterms:modified>
</cp:coreProperties>
</file>