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427" r:id="rId3"/>
    <p:sldId id="491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beek, M.J.M. (Marcel) van" initials="SM(v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10A0"/>
    <a:srgbClr val="0000FF"/>
    <a:srgbClr val="99CCFF"/>
    <a:srgbClr val="66CCFF"/>
    <a:srgbClr val="FFCCCC"/>
    <a:srgbClr val="72732F"/>
    <a:srgbClr val="000000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18" autoAdjust="0"/>
    <p:restoredTop sz="94597"/>
  </p:normalViewPr>
  <p:slideViewPr>
    <p:cSldViewPr snapToGrid="0">
      <p:cViewPr varScale="1">
        <p:scale>
          <a:sx n="81" d="100"/>
          <a:sy n="81" d="100"/>
        </p:scale>
        <p:origin x="183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3288" y="-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commentAuthors" Target="commentAuthors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7F902824-052A-E74F-914F-3AE278A1F880}" type="datetime1">
              <a:rPr lang="en-US" altLang="zh-CN"/>
              <a:pPr>
                <a:defRPr/>
              </a:pPr>
              <a:t>12/2/19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B48427F4-2276-F448-AB2F-5D197DD576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967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F0577034-2341-754C-B88B-7AAE2B08B419}" type="datetime1">
              <a:rPr lang="en-US" altLang="zh-CN"/>
              <a:pPr>
                <a:defRPr/>
              </a:pPr>
              <a:t>12/2/19</a:t>
            </a:fld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8703648E-AA12-A94E-8EAC-3D149D7C126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38688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1A1AA6B0-FCE3-4043-BD1C-349A34CD6C1C}" type="slidenum">
              <a:rPr lang="en-GB" altLang="en-US" sz="1200">
                <a:latin typeface="Times New Roman" charset="0"/>
              </a:rPr>
              <a:pPr/>
              <a:t>1</a:t>
            </a:fld>
            <a:endParaRPr lang="en-GB" altLang="en-US" sz="1200">
              <a:latin typeface="Times New Roman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168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305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71161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21224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851060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endParaRPr lang="en-US" altLang="zh-CN" smtClean="0">
              <a:ea typeface="+mn-ea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522288"/>
            <a:ext cx="6827838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3" y="6445250"/>
            <a:ext cx="4422775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nn-NO" altLang="zh-CN" dirty="0" smtClean="0">
              <a:ea typeface="+mn-ea"/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0F028681-B55F-E44C-AD9B-DA3DDE259BB3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mtClean="0">
                <a:solidFill>
                  <a:schemeClr val="bg1"/>
                </a:solidFill>
                <a:ea typeface="+mn-ea"/>
              </a:rPr>
              <a:t>© 3GPP 2012</a:t>
            </a:r>
            <a:endParaRPr lang="en-GB" altLang="zh-CN" smtClean="0">
              <a:ea typeface="+mn-ea"/>
            </a:endParaRPr>
          </a:p>
        </p:txBody>
      </p:sp>
      <p:sp>
        <p:nvSpPr>
          <p:cNvPr id="1032" name="Text Box 13"/>
          <p:cNvSpPr txBox="1">
            <a:spLocks noChangeArrowheads="1"/>
          </p:cNvSpPr>
          <p:nvPr userDrawn="1"/>
        </p:nvSpPr>
        <p:spPr bwMode="auto">
          <a:xfrm>
            <a:off x="7639050" y="82550"/>
            <a:ext cx="1463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fr-FR" b="1" dirty="0" smtClean="0">
                <a:ea typeface="+mn-ea"/>
              </a:rPr>
              <a:t>.</a:t>
            </a:r>
            <a:endParaRPr lang="en-GB" altLang="zh-CN" sz="1200" b="1" dirty="0" smtClean="0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6" r:id="rId2"/>
    <p:sldLayoutId id="2147484027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6286" y="1702046"/>
            <a:ext cx="7772400" cy="3395354"/>
          </a:xfrm>
        </p:spPr>
        <p:txBody>
          <a:bodyPr/>
          <a:lstStyle/>
          <a:p>
            <a:r>
              <a:rPr lang="en-US" altLang="zh-CN" b="1" i="1" dirty="0">
                <a:solidFill>
                  <a:srgbClr val="00B050"/>
                </a:solidFill>
                <a:ea typeface="SimSun" charset="-122"/>
              </a:rPr>
              <a:t>Consolidated needs for satellite coverage </a:t>
            </a:r>
            <a:r>
              <a:rPr lang="en-US" altLang="zh-CN" b="1" i="1" dirty="0" smtClean="0">
                <a:solidFill>
                  <a:srgbClr val="00B050"/>
                </a:solidFill>
                <a:ea typeface="SimSun" charset="-122"/>
              </a:rPr>
              <a:t>extension of 5G terrestrial networks </a:t>
            </a:r>
            <a:br>
              <a:rPr lang="en-US" altLang="zh-CN" b="1" i="1" dirty="0" smtClean="0">
                <a:solidFill>
                  <a:srgbClr val="00B050"/>
                </a:solidFill>
                <a:ea typeface="SimSun" charset="-122"/>
              </a:rPr>
            </a:br>
            <a:r>
              <a:rPr lang="en-US" altLang="zh-CN" b="1" i="1" dirty="0" smtClean="0">
                <a:solidFill>
                  <a:srgbClr val="00B050"/>
                </a:solidFill>
                <a:ea typeface="SimSun" charset="-122"/>
              </a:rPr>
              <a:t/>
            </a:r>
            <a:br>
              <a:rPr lang="en-US" altLang="zh-CN" b="1" i="1" dirty="0" smtClean="0">
                <a:solidFill>
                  <a:srgbClr val="00B050"/>
                </a:solidFill>
                <a:ea typeface="SimSun" charset="-122"/>
              </a:rPr>
            </a:br>
            <a:r>
              <a:rPr lang="en-US" altLang="zh-CN" b="1" i="1" dirty="0" smtClean="0">
                <a:solidFill>
                  <a:schemeClr val="tx1"/>
                </a:solidFill>
                <a:ea typeface="SimSun" charset="-122"/>
              </a:rPr>
              <a:t>- ESA </a:t>
            </a:r>
            <a:r>
              <a:rPr lang="en-US" altLang="zh-CN" b="1" i="1" dirty="0">
                <a:solidFill>
                  <a:schemeClr val="tx1"/>
                </a:solidFill>
                <a:ea typeface="SimSun" charset="-122"/>
              </a:rPr>
              <a:t>ITT ARTES FPE: Topologies, Architectures, Business Models and Operational Concepts for Future Virtual Network Operations (ARTES FP AO 8986</a:t>
            </a:r>
            <a:r>
              <a:rPr lang="en-US" altLang="zh-CN" b="1" i="1" dirty="0" smtClean="0">
                <a:solidFill>
                  <a:schemeClr val="tx1"/>
                </a:solidFill>
                <a:ea typeface="SimSun" charset="-122"/>
              </a:rPr>
              <a:t>) - </a:t>
            </a:r>
            <a:r>
              <a:rPr lang="en-US" altLang="zh-CN" sz="1600" b="1" dirty="0">
                <a:solidFill>
                  <a:schemeClr val="tx1"/>
                </a:solidFill>
                <a:ea typeface="SimSun" charset="-122"/>
              </a:rPr>
              <a:t/>
            </a:r>
            <a:br>
              <a:rPr lang="en-US" altLang="zh-CN" sz="1600" b="1" dirty="0">
                <a:solidFill>
                  <a:schemeClr val="tx1"/>
                </a:solidFill>
                <a:ea typeface="SimSun" charset="-122"/>
              </a:rPr>
            </a:br>
            <a:r>
              <a:rPr lang="en-US" altLang="zh-CN" sz="1200" b="1" dirty="0">
                <a:solidFill>
                  <a:schemeClr val="tx1"/>
                </a:solidFill>
                <a:ea typeface="SimSun" charset="-122"/>
              </a:rPr>
              <a:t/>
            </a:r>
            <a:br>
              <a:rPr lang="en-US" altLang="zh-CN" sz="1200" b="1" dirty="0">
                <a:solidFill>
                  <a:schemeClr val="tx1"/>
                </a:solidFill>
                <a:ea typeface="SimSun" charset="-122"/>
              </a:rPr>
            </a:br>
            <a:endParaRPr lang="en-US" altLang="zh-CN" sz="1200" b="1" dirty="0">
              <a:solidFill>
                <a:schemeClr val="tx1"/>
              </a:solidFill>
              <a:ea typeface="SimSun" charset="-122"/>
            </a:endParaRPr>
          </a:p>
        </p:txBody>
      </p:sp>
      <p:sp>
        <p:nvSpPr>
          <p:cNvPr id="3" name="テキスト ボックス 4"/>
          <p:cNvSpPr txBox="1">
            <a:spLocks noChangeArrowheads="1"/>
          </p:cNvSpPr>
          <p:nvPr/>
        </p:nvSpPr>
        <p:spPr bwMode="auto">
          <a:xfrm>
            <a:off x="0" y="31531"/>
            <a:ext cx="24737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GB" altLang="ja-JP" sz="1800" dirty="0">
                <a:latin typeface="+mn-lt"/>
              </a:rPr>
              <a:t>3GPP TSG-RAN #</a:t>
            </a:r>
            <a:r>
              <a:rPr kumimoji="1" lang="en-GB" altLang="ja-JP" sz="1800" dirty="0" smtClean="0">
                <a:latin typeface="+mn-lt"/>
              </a:rPr>
              <a:t>86</a:t>
            </a:r>
            <a:endParaRPr kumimoji="1" lang="en-GB" altLang="ja-JP" sz="1800" dirty="0">
              <a:latin typeface="+mn-lt"/>
            </a:endParaRPr>
          </a:p>
          <a:p>
            <a:r>
              <a:rPr kumimoji="1" lang="en-GB" altLang="ja-JP" sz="1800" dirty="0" err="1">
                <a:latin typeface="+mn-lt"/>
              </a:rPr>
              <a:t>Sitges</a:t>
            </a:r>
            <a:r>
              <a:rPr kumimoji="1" lang="en-GB" altLang="ja-JP" sz="1800" dirty="0">
                <a:latin typeface="+mn-lt"/>
              </a:rPr>
              <a:t>, </a:t>
            </a:r>
            <a:r>
              <a:rPr kumimoji="1" lang="en-GB" altLang="ja-JP" sz="1800" dirty="0" smtClean="0">
                <a:latin typeface="+mn-lt"/>
              </a:rPr>
              <a:t>Spain</a:t>
            </a:r>
          </a:p>
          <a:p>
            <a:r>
              <a:rPr kumimoji="1" lang="en-GB" altLang="ja-JP" sz="1800" dirty="0" smtClean="0">
                <a:latin typeface="+mn-lt"/>
              </a:rPr>
              <a:t>December 9</a:t>
            </a:r>
            <a:r>
              <a:rPr kumimoji="1" lang="en-GB" altLang="ja-JP" sz="1800" baseline="30000" dirty="0" smtClean="0">
                <a:latin typeface="+mn-lt"/>
              </a:rPr>
              <a:t>th</a:t>
            </a:r>
            <a:r>
              <a:rPr kumimoji="1" lang="en-GB" altLang="ja-JP" sz="1800" dirty="0" smtClean="0">
                <a:latin typeface="+mn-lt"/>
              </a:rPr>
              <a:t>-12</a:t>
            </a:r>
            <a:r>
              <a:rPr kumimoji="1" lang="en-GB" altLang="ja-JP" sz="1800" baseline="30000" dirty="0" smtClean="0">
                <a:latin typeface="+mn-lt"/>
              </a:rPr>
              <a:t>th</a:t>
            </a:r>
            <a:r>
              <a:rPr kumimoji="1" lang="en-GB" altLang="ja-JP" sz="1800" dirty="0" smtClean="0">
                <a:latin typeface="+mn-lt"/>
              </a:rPr>
              <a:t>, 2019</a:t>
            </a:r>
            <a:endParaRPr kumimoji="1" lang="en-GB" altLang="ja-JP" sz="1800" dirty="0">
              <a:latin typeface="+mn-lt"/>
            </a:endParaRPr>
          </a:p>
          <a:p>
            <a:r>
              <a:rPr kumimoji="1" lang="en-GB" altLang="ja-JP" sz="1800" dirty="0">
                <a:latin typeface="+mn-lt"/>
              </a:rPr>
              <a:t>Agenda item: </a:t>
            </a:r>
            <a:r>
              <a:rPr kumimoji="1" lang="en-GB" altLang="ja-JP" sz="1800" dirty="0" smtClean="0">
                <a:latin typeface="+mn-lt"/>
              </a:rPr>
              <a:t>9.1.2</a:t>
            </a:r>
            <a:endParaRPr kumimoji="1" lang="en-GB" altLang="ja-JP" sz="1800" dirty="0">
              <a:latin typeface="+mn-lt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881535" y="31531"/>
            <a:ext cx="11943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algn="r" eaLnBrk="1" hangingPunct="1"/>
            <a:r>
              <a:rPr lang="en-GB" altLang="zh-CN" sz="1800" dirty="0" smtClean="0">
                <a:latin typeface="+mn-lt"/>
              </a:rPr>
              <a:t>RP-192833</a:t>
            </a:r>
            <a:endParaRPr kumimoji="1" lang="ja-JP" altLang="en-US" sz="1600" dirty="0">
              <a:latin typeface="+mn-lt"/>
            </a:endParaRPr>
          </a:p>
        </p:txBody>
      </p:sp>
      <p:sp>
        <p:nvSpPr>
          <p:cNvPr id="5" name="Subtitle 6"/>
          <p:cNvSpPr txBox="1">
            <a:spLocks/>
          </p:cNvSpPr>
          <p:nvPr/>
        </p:nvSpPr>
        <p:spPr>
          <a:xfrm>
            <a:off x="510567" y="5928547"/>
            <a:ext cx="4404881" cy="42216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 smtClean="0"/>
              <a:t>Source: </a:t>
            </a:r>
            <a:r>
              <a:rPr lang="en-US" sz="1800" dirty="0" smtClean="0"/>
              <a:t>NOVAMINT, Thales </a:t>
            </a:r>
            <a:endParaRPr lang="en-US" sz="1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re 1"/>
          <p:cNvSpPr>
            <a:spLocks noGrp="1"/>
          </p:cNvSpPr>
          <p:nvPr>
            <p:ph type="title"/>
          </p:nvPr>
        </p:nvSpPr>
        <p:spPr>
          <a:xfrm>
            <a:off x="488950" y="522288"/>
            <a:ext cx="8356600" cy="849312"/>
          </a:xfrm>
        </p:spPr>
        <p:txBody>
          <a:bodyPr/>
          <a:lstStyle/>
          <a:p>
            <a:r>
              <a:rPr lang="en-GB" altLang="fr-FR" b="1" dirty="0" smtClean="0">
                <a:solidFill>
                  <a:srgbClr val="3910A0"/>
                </a:solidFill>
              </a:rPr>
              <a:t>Introduction to ESA Project Metamorphosis</a:t>
            </a:r>
            <a:endParaRPr lang="en-GB" altLang="fr-FR" b="1" dirty="0">
              <a:solidFill>
                <a:srgbClr val="3910A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8328" y="932693"/>
            <a:ext cx="8737600" cy="4261671"/>
          </a:xfrm>
        </p:spPr>
        <p:txBody>
          <a:bodyPr/>
          <a:lstStyle/>
          <a:p>
            <a:pPr marL="0" lvl="1" indent="0">
              <a:buClrTx/>
              <a:buNone/>
              <a:defRPr/>
            </a:pPr>
            <a:endParaRPr lang="en-US" sz="1800" dirty="0"/>
          </a:p>
          <a:p>
            <a:pPr marL="342900" lvl="1" indent="-342900">
              <a:buClrTx/>
              <a:buBlip>
                <a:blip r:embed="rId2"/>
              </a:buBlip>
              <a:defRPr/>
            </a:pPr>
            <a:r>
              <a:rPr lang="en-US" sz="1800" b="1" dirty="0" smtClean="0"/>
              <a:t>Study’s members: </a:t>
            </a:r>
            <a:r>
              <a:rPr lang="en-US" sz="1800" dirty="0" smtClean="0"/>
              <a:t>Thales, TNO, IDATE, </a:t>
            </a:r>
            <a:r>
              <a:rPr lang="en-US" sz="1800" dirty="0" err="1" smtClean="0"/>
              <a:t>Novamint</a:t>
            </a:r>
            <a:endParaRPr lang="en-US" sz="1800" dirty="0" smtClean="0"/>
          </a:p>
          <a:p>
            <a:pPr marL="342900" lvl="1" indent="-342900">
              <a:buClrTx/>
              <a:buBlip>
                <a:blip r:embed="rId2"/>
              </a:buBlip>
              <a:defRPr/>
            </a:pPr>
            <a:endParaRPr lang="en-US" sz="1800" dirty="0"/>
          </a:p>
          <a:p>
            <a:pPr marL="342900" lvl="1" indent="-342900">
              <a:buClrTx/>
              <a:buBlip>
                <a:blip r:embed="rId2"/>
              </a:buBlip>
              <a:defRPr/>
            </a:pPr>
            <a:r>
              <a:rPr lang="en-US" sz="1800" b="1" dirty="0" smtClean="0"/>
              <a:t>Verticals addressed: </a:t>
            </a:r>
          </a:p>
          <a:p>
            <a:pPr marL="742950" lvl="2" indent="-342900">
              <a:buBlip>
                <a:blip r:embed="rId2"/>
              </a:buBlip>
              <a:defRPr/>
            </a:pPr>
            <a:r>
              <a:rPr lang="en-US" sz="1800" dirty="0" smtClean="0"/>
              <a:t>Media &amp; Entertainment, </a:t>
            </a:r>
          </a:p>
          <a:p>
            <a:pPr marL="742950" lvl="2" indent="-342900">
              <a:buBlip>
                <a:blip r:embed="rId2"/>
              </a:buBlip>
              <a:defRPr/>
            </a:pPr>
            <a:r>
              <a:rPr lang="en-US" sz="1800" dirty="0" smtClean="0"/>
              <a:t>PPDR/Public Safety, </a:t>
            </a:r>
          </a:p>
          <a:p>
            <a:pPr marL="742950" lvl="2" indent="-342900">
              <a:buBlip>
                <a:blip r:embed="rId2"/>
              </a:buBlip>
              <a:defRPr/>
            </a:pPr>
            <a:r>
              <a:rPr lang="en-US" sz="1800" dirty="0" smtClean="0"/>
              <a:t>Transport &amp; Logistics (Railway, Maritime)</a:t>
            </a:r>
            <a:br>
              <a:rPr lang="en-US" sz="1800" dirty="0" smtClean="0"/>
            </a:br>
            <a:endParaRPr lang="en-US" sz="1800" dirty="0"/>
          </a:p>
          <a:p>
            <a:pPr>
              <a:defRPr/>
            </a:pPr>
            <a:r>
              <a:rPr lang="en-US" sz="1800" b="1" dirty="0" smtClean="0"/>
              <a:t>Direct interviews conducted across all value chains of the 3 verticals </a:t>
            </a:r>
          </a:p>
          <a:p>
            <a:pPr marL="685800" lvl="1">
              <a:defRPr/>
            </a:pPr>
            <a:endParaRPr lang="en-US" sz="1800" b="1" dirty="0" smtClean="0"/>
          </a:p>
          <a:p>
            <a:pPr marL="285750">
              <a:defRPr/>
            </a:pPr>
            <a:r>
              <a:rPr lang="en-US" sz="1800" b="1" dirty="0" smtClean="0"/>
              <a:t>Creation of Business Interest Groups including members of each </a:t>
            </a:r>
            <a:r>
              <a:rPr lang="en-US" sz="1800" b="1" dirty="0"/>
              <a:t>vertical </a:t>
            </a:r>
            <a:r>
              <a:rPr lang="en-US" sz="1800" b="1" dirty="0" smtClean="0"/>
              <a:t>:</a:t>
            </a:r>
          </a:p>
          <a:p>
            <a:pPr marL="742950" lvl="2" indent="-342900">
              <a:buBlip>
                <a:blip r:embed="rId2"/>
              </a:buBlip>
              <a:defRPr/>
            </a:pPr>
            <a:r>
              <a:rPr lang="en-US" sz="1800" dirty="0"/>
              <a:t>New European Media</a:t>
            </a:r>
            <a:r>
              <a:rPr lang="en-US" sz="1800" dirty="0" smtClean="0"/>
              <a:t>, </a:t>
            </a:r>
            <a:endParaRPr lang="en-US" sz="1800" dirty="0"/>
          </a:p>
          <a:p>
            <a:pPr marL="742950" lvl="2" indent="-342900">
              <a:buBlip>
                <a:blip r:embed="rId2"/>
              </a:buBlip>
              <a:defRPr/>
            </a:pPr>
            <a:r>
              <a:rPr lang="en-US" sz="1800" dirty="0" smtClean="0"/>
              <a:t>French Ministry of Interior, </a:t>
            </a:r>
            <a:endParaRPr lang="en-US" sz="1800" dirty="0"/>
          </a:p>
          <a:p>
            <a:pPr marL="742950" lvl="2" indent="-342900">
              <a:buBlip>
                <a:blip r:embed="rId2"/>
              </a:buBlip>
              <a:defRPr/>
            </a:pPr>
            <a:r>
              <a:rPr lang="en-US" sz="1800" dirty="0" smtClean="0"/>
              <a:t>UIC,</a:t>
            </a:r>
          </a:p>
          <a:p>
            <a:pPr marL="742950" lvl="2" indent="-342900">
              <a:buBlip>
                <a:blip r:embed="rId2"/>
              </a:buBlip>
              <a:defRPr/>
            </a:pPr>
            <a:r>
              <a:rPr lang="en-US" sz="1800" dirty="0" smtClean="0"/>
              <a:t>…</a:t>
            </a:r>
            <a:endParaRPr lang="en-US" sz="2200" dirty="0" smtClean="0"/>
          </a:p>
        </p:txBody>
      </p:sp>
      <p:grpSp>
        <p:nvGrpSpPr>
          <p:cNvPr id="2" name="Group 1"/>
          <p:cNvGrpSpPr/>
          <p:nvPr/>
        </p:nvGrpSpPr>
        <p:grpSpPr>
          <a:xfrm>
            <a:off x="590550" y="5762130"/>
            <a:ext cx="5844454" cy="665004"/>
            <a:chOff x="590550" y="5762130"/>
            <a:chExt cx="5844454" cy="665004"/>
          </a:xfrm>
        </p:grpSpPr>
        <p:pic>
          <p:nvPicPr>
            <p:cNvPr id="4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550" y="5768401"/>
              <a:ext cx="1481138" cy="652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5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6578" y="5832695"/>
              <a:ext cx="1811337" cy="523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6" name="Picture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7034" y="5829520"/>
              <a:ext cx="1500188" cy="530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8" name="Picture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0129" y="5762130"/>
              <a:ext cx="904875" cy="6650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itle 1"/>
          <p:cNvSpPr>
            <a:spLocks noGrp="1"/>
          </p:cNvSpPr>
          <p:nvPr>
            <p:ph type="title"/>
          </p:nvPr>
        </p:nvSpPr>
        <p:spPr>
          <a:xfrm>
            <a:off x="488950" y="522288"/>
            <a:ext cx="8385175" cy="849312"/>
          </a:xfrm>
        </p:spPr>
        <p:txBody>
          <a:bodyPr/>
          <a:lstStyle/>
          <a:p>
            <a:r>
              <a:rPr lang="en-GB" altLang="fr-FR" b="1" dirty="0" smtClean="0">
                <a:solidFill>
                  <a:srgbClr val="3910A0"/>
                </a:solidFill>
              </a:rPr>
              <a:t>Key consolidated results for coverage aspects</a:t>
            </a:r>
            <a:endParaRPr lang="en-GB" altLang="fr-FR" dirty="0">
              <a:solidFill>
                <a:srgbClr val="3910A0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347093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fr-FR" sz="2000" b="1" dirty="0" smtClean="0"/>
              <a:t>Clear need </a:t>
            </a:r>
            <a:r>
              <a:rPr lang="en-US" altLang="fr-FR" sz="2000" b="1" dirty="0"/>
              <a:t>for coverage extension with </a:t>
            </a:r>
            <a:r>
              <a:rPr lang="en-US" altLang="fr-FR" sz="2000" b="1" dirty="0" smtClean="0"/>
              <a:t>direct - with </a:t>
            </a:r>
            <a:r>
              <a:rPr lang="en-US" altLang="fr-FR" sz="2000" b="1" dirty="0"/>
              <a:t>same UEs as for terrestrial </a:t>
            </a:r>
            <a:r>
              <a:rPr lang="en-US" altLang="fr-FR" sz="2000" b="1" dirty="0" smtClean="0"/>
              <a:t>-  </a:t>
            </a:r>
            <a:r>
              <a:rPr lang="en-US" altLang="fr-FR" sz="2000" b="1" dirty="0"/>
              <a:t>and indirect access for 5G NR broadband services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fr-FR" sz="2000" b="1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fr-FR" sz="2000" b="1" dirty="0" smtClean="0"/>
              <a:t>Satellite solutions </a:t>
            </a:r>
            <a:r>
              <a:rPr lang="en-US" altLang="fr-FR" sz="2000" b="1" dirty="0" smtClean="0"/>
              <a:t>are </a:t>
            </a:r>
            <a:r>
              <a:rPr lang="en-US" altLang="fr-FR" sz="2000" b="1" dirty="0" smtClean="0"/>
              <a:t>seen as a complement to terrestrial networks to reach 100% coverage.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fr-FR" sz="2000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fr-FR" sz="2000" dirty="0" smtClean="0"/>
              <a:t>The geographical coverage and availability of the network for emergency response teams is mentioned as most important feature and should be equal or better than existing networks.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fr-FR" sz="2000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fr-FR" sz="2000" dirty="0" smtClean="0"/>
              <a:t>Geographical coverage across borders of countries is important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90550" y="5762130"/>
            <a:ext cx="5844454" cy="665004"/>
            <a:chOff x="590550" y="5762130"/>
            <a:chExt cx="5844454" cy="665004"/>
          </a:xfrm>
        </p:grpSpPr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550" y="5768401"/>
              <a:ext cx="1481138" cy="652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6578" y="5832695"/>
              <a:ext cx="1811337" cy="523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7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7034" y="5829520"/>
              <a:ext cx="1500188" cy="530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8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0129" y="5762130"/>
              <a:ext cx="904875" cy="6650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590550" y="5336144"/>
            <a:ext cx="66719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US" altLang="fr-FR" sz="1100" b="1" dirty="0" smtClean="0"/>
              <a:t>Source: </a:t>
            </a:r>
            <a:r>
              <a:rPr lang="en-US" altLang="fr-FR" sz="1100" dirty="0" smtClean="0"/>
              <a:t>Metamorphosis</a:t>
            </a:r>
          </a:p>
          <a:p>
            <a:pPr marL="0" indent="0">
              <a:buNone/>
              <a:defRPr/>
            </a:pPr>
            <a:r>
              <a:rPr lang="en-US" altLang="fr-FR" sz="1100" dirty="0" smtClean="0"/>
              <a:t>Consolidated Results </a:t>
            </a:r>
            <a:r>
              <a:rPr lang="en-US" altLang="fr-FR" sz="1100" dirty="0"/>
              <a:t>for </a:t>
            </a:r>
            <a:r>
              <a:rPr lang="en-US" altLang="fr-FR" sz="1100" dirty="0" smtClean="0"/>
              <a:t>Media &amp; Entertainment, Public </a:t>
            </a:r>
            <a:r>
              <a:rPr lang="en-US" altLang="fr-FR" sz="1100" dirty="0"/>
              <a:t>Safety and Transport </a:t>
            </a:r>
            <a:r>
              <a:rPr lang="en-US" altLang="fr-FR" sz="1100" dirty="0" smtClean="0"/>
              <a:t>(Railway </a:t>
            </a:r>
            <a:r>
              <a:rPr lang="en-US" altLang="fr-FR" sz="1100" dirty="0"/>
              <a:t>&amp; </a:t>
            </a:r>
            <a:r>
              <a:rPr lang="en-US" altLang="fr-FR" sz="1100" dirty="0" smtClean="0"/>
              <a:t>Maritime)</a:t>
            </a:r>
            <a:endParaRPr lang="en-US" altLang="fr-FR" sz="11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165</Words>
  <Application>Microsoft Macintosh PowerPoint</Application>
  <PresentationFormat>On-screen Show (4:3)</PresentationFormat>
  <Paragraphs>33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Calibri</vt:lpstr>
      <vt:lpstr>ＭＳ Ｐゴシック</vt:lpstr>
      <vt:lpstr>SimSun</vt:lpstr>
      <vt:lpstr>Times New Roman</vt:lpstr>
      <vt:lpstr>宋体</vt:lpstr>
      <vt:lpstr>Arial</vt:lpstr>
      <vt:lpstr>Office Theme</vt:lpstr>
      <vt:lpstr>Consolidated needs for satellite coverage extension of 5G terrestrial networks   - ESA ITT ARTES FPE: Topologies, Architectures, Business Models and Operational Concepts for Future Virtual Network Operations (ARTES FP AO 8986) -   </vt:lpstr>
      <vt:lpstr>Introduction to ESA Project Metamorphosis</vt:lpstr>
      <vt:lpstr>Key consolidated results for coverage aspects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Thierry Berisot</cp:lastModifiedBy>
  <cp:revision>1772</cp:revision>
  <dcterms:created xsi:type="dcterms:W3CDTF">2008-08-30T09:32:10Z</dcterms:created>
  <dcterms:modified xsi:type="dcterms:W3CDTF">2019-12-02T18:23:28Z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(2)ITeIcrsdXxHExezwksUIfMpAL+U/y5Duubdx7v+aNdqjHejYZ9GTaj9YBkzkGvu/MmOGo84S_x000d_
aXePflFL+uWP5kErRVpyWrOu4N6EB+W1YemcDkiodFr4cQO4SARotOp0CqVKu8hK36CMG6zZ_x000d_
GnwZICnk4vIbVuDnR01ckoURQHiHuo60/Tk4rm4hFHb5iVSUUVY3d3VGdjY6P4KZrSZBAU2Y_x000d_
eLOqTeNaJSON99wl5F</vt:lpwstr>
  </property>
  <property fmtid="{D5CDD505-2E9C-101B-9397-08002B2CF9AE}" pid="3" name="_2015_ms_pID_7253431">
    <vt:lpwstr>NoouDYQPBQXcq/umedFI9rqy/21+FIHV5quExk4Rvl9ogL0nWRS/Ft_x000d_
UnDB1N4ri1QZqtAo0GfJXPwNQVEP9jug3CewLTJU9Q+hU55ZMm+hNvKO+9WXmZqCeFxhdLPM_x000d_
I9GV2DGyUxIJJ8bUrYhAPqb7UEpwm2ViyiaOKZJrNNIGqu9ZmVq26ri6wsu1QM1rcGVjgM2P_x000d_
ydbWYXbkhTDpUBkl</vt:lpwstr>
  </property>
  <property fmtid="{D5CDD505-2E9C-101B-9397-08002B2CF9AE}" pid="4" name="_2015_ms_pID_7253432">
    <vt:lpwstr>KA==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1494295150</vt:lpwstr>
  </property>
</Properties>
</file>