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99" r:id="rId2"/>
  </p:sldMasterIdLst>
  <p:notesMasterIdLst>
    <p:notesMasterId r:id="rId10"/>
  </p:notesMasterIdLst>
  <p:handoutMasterIdLst>
    <p:handoutMasterId r:id="rId11"/>
  </p:handoutMasterIdLst>
  <p:sldIdLst>
    <p:sldId id="1480" r:id="rId3"/>
    <p:sldId id="1481" r:id="rId4"/>
    <p:sldId id="1477" r:id="rId5"/>
    <p:sldId id="1482" r:id="rId6"/>
    <p:sldId id="1486" r:id="rId7"/>
    <p:sldId id="1483" r:id="rId8"/>
    <p:sldId id="1484" r:id="rId9"/>
  </p:sldIdLst>
  <p:sldSz cx="12195175" cy="6858000"/>
  <p:notesSz cx="6858000" cy="9144000"/>
  <p:defaultTex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518">
          <p15:clr>
            <a:srgbClr val="A4A3A4"/>
          </p15:clr>
        </p15:guide>
        <p15:guide id="2" orient="horz" pos="752">
          <p15:clr>
            <a:srgbClr val="A4A3A4"/>
          </p15:clr>
        </p15:guide>
        <p15:guide id="3" pos="46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 zhu" initials=""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CC"/>
    <a:srgbClr val="990000"/>
    <a:srgbClr val="CC3300"/>
    <a:srgbClr val="005A9E"/>
    <a:srgbClr val="FFFF66"/>
    <a:srgbClr val="000000"/>
    <a:srgbClr val="C86138"/>
    <a:srgbClr val="CC0099"/>
    <a:srgbClr val="A50021"/>
    <a:srgbClr val="FCFC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07" autoAdjust="0"/>
    <p:restoredTop sz="94227" autoAdjust="0"/>
  </p:normalViewPr>
  <p:slideViewPr>
    <p:cSldViewPr snapToGrid="0">
      <p:cViewPr varScale="1">
        <p:scale>
          <a:sx n="87" d="100"/>
          <a:sy n="87" d="100"/>
        </p:scale>
        <p:origin x="51" y="246"/>
      </p:cViewPr>
      <p:guideLst>
        <p:guide orient="horz" pos="518"/>
        <p:guide orient="horz" pos="752"/>
        <p:guide pos="462"/>
      </p:guideLst>
    </p:cSldViewPr>
  </p:slideViewPr>
  <p:outlineViewPr>
    <p:cViewPr>
      <p:scale>
        <a:sx n="33" d="100"/>
        <a:sy n="33" d="100"/>
      </p:scale>
      <p:origin x="0" y="-10998"/>
    </p:cViewPr>
  </p:outlineViewPr>
  <p:notesTextViewPr>
    <p:cViewPr>
      <p:scale>
        <a:sx n="1" d="1"/>
        <a:sy n="1" d="1"/>
      </p:scale>
      <p:origin x="0" y="0"/>
    </p:cViewPr>
  </p:notesTextViewPr>
  <p:sorterViewPr>
    <p:cViewPr varScale="1">
      <p:scale>
        <a:sx n="1" d="1"/>
        <a:sy n="1" d="1"/>
      </p:scale>
      <p:origin x="0" y="-2559"/>
    </p:cViewPr>
  </p:sorterViewPr>
  <p:notesViewPr>
    <p:cSldViewPr snapToGrid="0">
      <p:cViewPr varScale="1">
        <p:scale>
          <a:sx n="55" d="100"/>
          <a:sy n="55" d="100"/>
        </p:scale>
        <p:origin x="1962"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2370"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82371" name="矩形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82372" name="矩形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82373" name="矩形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D1302BA7-A8F8-4C6D-AFCA-35A633BB4BD9}" type="slidenum">
              <a:rPr lang="en-US" altLang="zh-CN"/>
              <a:pPr/>
              <a:t>‹#›</a:t>
            </a:fld>
            <a:endParaRPr lang="en-US" altLang="zh-CN"/>
          </a:p>
        </p:txBody>
      </p:sp>
    </p:spTree>
    <p:extLst>
      <p:ext uri="{BB962C8B-B14F-4D97-AF65-F5344CB8AC3E}">
        <p14:creationId xmlns:p14="http://schemas.microsoft.com/office/powerpoint/2010/main" val="1190053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243"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244" name="矩形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247"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05E0B524-39D1-4AA2-8F56-B570DCCF57FB}" type="slidenum">
              <a:rPr lang="en-US" altLang="zh-CN"/>
              <a:pPr/>
              <a:t>‹#›</a:t>
            </a:fld>
            <a:endParaRPr lang="en-US" altLang="zh-CN"/>
          </a:p>
        </p:txBody>
      </p:sp>
    </p:spTree>
    <p:extLst>
      <p:ext uri="{BB962C8B-B14F-4D97-AF65-F5344CB8AC3E}">
        <p14:creationId xmlns:p14="http://schemas.microsoft.com/office/powerpoint/2010/main" val="151790031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06680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956334837"/>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534925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Explore">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195175" cy="5602265"/>
          </a:xfrm>
          <a:prstGeom prst="rect">
            <a:avLst/>
          </a:prstGeom>
        </p:spPr>
      </p:pic>
      <p:sp>
        <p:nvSpPr>
          <p:cNvPr id="7" name="L 形 6"/>
          <p:cNvSpPr/>
          <p:nvPr userDrawn="1"/>
        </p:nvSpPr>
        <p:spPr>
          <a:xfrm rot="5400000">
            <a:off x="7852874" y="2130609"/>
            <a:ext cx="701032" cy="717843"/>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6" name="Title 1">
            <a:extLst>
              <a:ext uri="{FF2B5EF4-FFF2-40B4-BE49-F238E27FC236}">
                <a16:creationId xmlns:a16="http://schemas.microsoft.com/office/drawing/2014/main" xmlns="" id="{8227DEE9-8BE9-0D49-BF96-9E83C5312E00}"/>
              </a:ext>
            </a:extLst>
          </p:cNvPr>
          <p:cNvSpPr>
            <a:spLocks noGrp="1"/>
          </p:cNvSpPr>
          <p:nvPr>
            <p:ph type="ctrTitle"/>
          </p:nvPr>
        </p:nvSpPr>
        <p:spPr>
          <a:xfrm>
            <a:off x="898879" y="907093"/>
            <a:ext cx="6558955" cy="690255"/>
          </a:xfrm>
          <a:prstGeom prst="rect">
            <a:avLst/>
          </a:prstGeom>
        </p:spPr>
        <p:txBody>
          <a:bodyPr lIns="0" tIns="0" rIns="0" bIns="0" anchor="t">
            <a:normAutofit/>
          </a:bodyPr>
          <a:lstStyle>
            <a:lvl1pPr algn="l">
              <a:defRPr sz="3200" b="0" i="0">
                <a:solidFill>
                  <a:schemeClr val="tx1"/>
                </a:solidFill>
                <a:latin typeface="+mj-lt"/>
                <a:ea typeface="Microsoft YaHei" panose="020B0503020204020204" pitchFamily="34" charset="-122"/>
              </a:defRPr>
            </a:lvl1pPr>
          </a:lstStyle>
          <a:p>
            <a:r>
              <a:rPr lang="en-US" altLang="zh-CN" smtClean="0"/>
              <a:t>Click to edit Master title style</a:t>
            </a:r>
            <a:endParaRPr lang="en-US" dirty="0"/>
          </a:p>
        </p:txBody>
      </p:sp>
      <p:sp>
        <p:nvSpPr>
          <p:cNvPr id="8" name="Text Placeholder 2">
            <a:extLst>
              <a:ext uri="{FF2B5EF4-FFF2-40B4-BE49-F238E27FC236}">
                <a16:creationId xmlns:a16="http://schemas.microsoft.com/office/drawing/2014/main" xmlns="" id="{80221E27-F39A-5848-9F2D-07F8693DFAE1}"/>
              </a:ext>
            </a:extLst>
          </p:cNvPr>
          <p:cNvSpPr>
            <a:spLocks noGrp="1"/>
          </p:cNvSpPr>
          <p:nvPr>
            <p:ph type="body" sz="quarter" idx="10"/>
          </p:nvPr>
        </p:nvSpPr>
        <p:spPr>
          <a:xfrm>
            <a:off x="935883" y="1940430"/>
            <a:ext cx="6521951" cy="1148459"/>
          </a:xfrm>
          <a:prstGeom prst="rect">
            <a:avLst/>
          </a:prstGeom>
        </p:spPr>
        <p:txBody>
          <a:bodyPr/>
          <a:lstStyle>
            <a:lvl1pPr>
              <a:defRPr sz="1400">
                <a:solidFill>
                  <a:schemeClr val="tx1"/>
                </a:solidFill>
              </a:defRPr>
            </a:lvl1pPr>
            <a:lvl2pPr>
              <a:defRPr sz="1400"/>
            </a:lvl2pPr>
            <a:lvl3pPr>
              <a:defRPr sz="1400"/>
            </a:lvl3pPr>
            <a:lvl4pPr>
              <a:defRPr sz="1400"/>
            </a:lvl4pPr>
            <a:lvl5pPr>
              <a:defRPr sz="1400"/>
            </a:lvl5pPr>
          </a:lstStyle>
          <a:p>
            <a:pPr lvl="0"/>
            <a:r>
              <a:rPr lang="en-US" altLang="zh-CN" smtClean="0"/>
              <a:t>Edit Master text styles</a:t>
            </a:r>
          </a:p>
          <a:p>
            <a:pPr lvl="1"/>
            <a:r>
              <a:rPr lang="en-US" altLang="zh-CN" smtClean="0"/>
              <a:t>Second level</a:t>
            </a:r>
          </a:p>
        </p:txBody>
      </p:sp>
    </p:spTree>
    <p:extLst>
      <p:ext uri="{BB962C8B-B14F-4D97-AF65-F5344CB8AC3E}">
        <p14:creationId xmlns:p14="http://schemas.microsoft.com/office/powerpoint/2010/main" val="161524719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341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quarter" idx="10"/>
          </p:nvPr>
        </p:nvSpPr>
        <p:spPr>
          <a:xfrm>
            <a:off x="876302" y="479425"/>
            <a:ext cx="1625601" cy="533480"/>
          </a:xfrm>
          <a:prstGeom prst="rect">
            <a:avLst/>
          </a:prstGeom>
        </p:spPr>
        <p:txBody>
          <a:bodyPr/>
          <a:lstStyle>
            <a:lvl1pPr>
              <a:defRPr/>
            </a:lvl1pPr>
          </a:lstStyle>
          <a:p>
            <a:pPr>
              <a:defRPr/>
            </a:pPr>
            <a:fld id="{3BE029C2-2C1D-4CA6-8650-0A884368FE6C}" type="datetime3">
              <a:rPr lang="en-US" altLang="zh-CN" smtClean="0">
                <a:solidFill>
                  <a:srgbClr val="000000"/>
                </a:solidFill>
              </a:rPr>
              <a:pPr>
                <a:defRPr/>
              </a:pPr>
              <a:t>2 December 2019</a:t>
            </a:fld>
            <a:endParaRPr lang="en-US" altLang="zh-CN" dirty="0">
              <a:solidFill>
                <a:srgbClr val="000000"/>
              </a:solidFill>
            </a:endParaRPr>
          </a:p>
        </p:txBody>
      </p:sp>
      <p:pic>
        <p:nvPicPr>
          <p:cNvPr id="3" name="Picture 9" descr="8"/>
          <p:cNvPicPr>
            <a:picLocks noChangeAspect="1" noChangeArrowheads="1"/>
          </p:cNvPicPr>
          <p:nvPr userDrawn="1"/>
        </p:nvPicPr>
        <p:blipFill>
          <a:blip r:embed="rId2" cstate="print"/>
          <a:srcRect/>
          <a:stretch>
            <a:fillRect/>
          </a:stretch>
        </p:blipFill>
        <p:spPr bwMode="auto">
          <a:xfrm>
            <a:off x="10454071" y="6386517"/>
            <a:ext cx="1309192" cy="312737"/>
          </a:xfrm>
          <a:prstGeom prst="rect">
            <a:avLst/>
          </a:prstGeom>
          <a:noFill/>
          <a:ln w="9525">
            <a:noFill/>
            <a:miter lim="800000"/>
            <a:headEnd/>
            <a:tailEnd/>
          </a:ln>
        </p:spPr>
      </p:pic>
    </p:spTree>
    <p:extLst>
      <p:ext uri="{BB962C8B-B14F-4D97-AF65-F5344CB8AC3E}">
        <p14:creationId xmlns:p14="http://schemas.microsoft.com/office/powerpoint/2010/main" val="3872299734"/>
      </p:ext>
    </p:extLst>
  </p:cSld>
  <p:clrMapOvr>
    <a:masterClrMapping/>
  </p:clrMapOvr>
  <p:transition advClick="0" advTm="8000">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8062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5.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13" name="Rectangle 86"/>
          <p:cNvSpPr>
            <a:spLocks noChangeArrowheads="1"/>
          </p:cNvSpPr>
          <p:nvPr userDrawn="1"/>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latin typeface="FrutigerNext LT Light" pitchFamily="34" charset="0"/>
              <a:ea typeface="MS PGothic" pitchFamily="34" charset="-128"/>
            </a:endParaRPr>
          </a:p>
          <a:p>
            <a:pPr defTabSz="784225" eaLnBrk="0" hangingPunct="0">
              <a:lnSpc>
                <a:spcPct val="85000"/>
              </a:lnSpc>
              <a:buClrTx/>
              <a:buFontTx/>
              <a:buNone/>
            </a:pPr>
            <a:r>
              <a:rPr lang="de-DE" sz="1400" b="0" dirty="0">
                <a:latin typeface="FrutigerNext LT Light" pitchFamily="34" charset="0"/>
                <a:ea typeface="MS PGothic" pitchFamily="34" charset="-128"/>
              </a:rPr>
              <a:t>Page </a:t>
            </a:r>
            <a:fld id="{E68EC476-442B-4BB7-9603-F1440C241F3D}" type="slidenum">
              <a:rPr lang="de-DE" sz="1400" b="0">
                <a:latin typeface="FrutigerNext LT Light" pitchFamily="34" charset="0"/>
                <a:ea typeface="MS PGothic" pitchFamily="34" charset="-128"/>
              </a:rPr>
              <a:pPr defTabSz="784225" eaLnBrk="0" hangingPunct="0">
                <a:lnSpc>
                  <a:spcPct val="85000"/>
                </a:lnSpc>
                <a:buClrTx/>
                <a:buFontTx/>
                <a:buNone/>
              </a:pPr>
              <a:t>‹#›</a:t>
            </a:fld>
            <a:endParaRPr lang="en-GB" sz="1400" b="0" dirty="0">
              <a:latin typeface="FrutigerNext LT Light" pitchFamily="34" charset="0"/>
              <a:ea typeface="MS PGothic" pitchFamily="34" charset="-128"/>
            </a:endParaRPr>
          </a:p>
        </p:txBody>
      </p:sp>
      <p:sp>
        <p:nvSpPr>
          <p:cNvPr id="1084444" name="矩形 28"/>
          <p:cNvSpPr>
            <a:spLocks noGrp="1" noChangeArrowheads="1"/>
          </p:cNvSpPr>
          <p:nvPr>
            <p:ph type="title"/>
          </p:nvPr>
        </p:nvSpPr>
        <p:spPr bwMode="auto">
          <a:xfrm>
            <a:off x="609600" y="392231"/>
            <a:ext cx="451277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Tree>
  </p:cSld>
  <p:clrMap bg1="lt1" tx1="dk1" bg2="lt2" tx2="dk2" accent1="accent1" accent2="accent2" accent3="accent3" accent4="accent4" accent5="accent5" accent6="accent6" hlink="hlink" folHlink="folHlink"/>
  <p:sldLayoutIdLst>
    <p:sldLayoutId id="2147483665" r:id="rId1"/>
    <p:sldLayoutId id="2147483709" r:id="rId2"/>
    <p:sldLayoutId id="2147483710" r:id="rId3"/>
    <p:sldLayoutId id="2147483711" r:id="rId4"/>
  </p:sldLayoutIdLst>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hf sldNum="0" hdr="0" ftr="0"/>
  <p:txStyles>
    <p:title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pic>
        <p:nvPicPr>
          <p:cNvPr id="15"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228053" y="6191303"/>
            <a:ext cx="1590579" cy="386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3"/>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3999390" y="1954856"/>
            <a:ext cx="3730090" cy="14574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 Box 17"/>
          <p:cNvSpPr txBox="1">
            <a:spLocks noChangeArrowheads="1"/>
          </p:cNvSpPr>
          <p:nvPr userDrawn="1"/>
        </p:nvSpPr>
        <p:spPr bwMode="auto">
          <a:xfrm>
            <a:off x="5102624" y="3412722"/>
            <a:ext cx="1523622" cy="307777"/>
          </a:xfrm>
          <a:prstGeom prst="rect">
            <a:avLst/>
          </a:prstGeom>
          <a:noFill/>
          <a:ln w="9525">
            <a:noFill/>
            <a:miter lim="800000"/>
            <a:headEnd/>
            <a:tailEnd/>
          </a:ln>
        </p:spPr>
        <p:txBody>
          <a:bodyPr wrap="none">
            <a:spAutoFit/>
          </a:bodyPr>
          <a:lstStyle/>
          <a:p>
            <a:pPr eaLnBrk="0" hangingPunct="0">
              <a:buClrTx/>
              <a:buFontTx/>
              <a:buNone/>
            </a:pPr>
            <a:r>
              <a:rPr lang="en-US" altLang="zh-CN" sz="1400" b="0" dirty="0" smtClean="0">
                <a:solidFill>
                  <a:schemeClr val="tx1">
                    <a:lumMod val="75000"/>
                    <a:lumOff val="25000"/>
                  </a:schemeClr>
                </a:solidFill>
                <a:latin typeface="FrutigerNext LT Light" pitchFamily="34" charset="0"/>
                <a:ea typeface="MS PGothic" pitchFamily="34" charset="-128"/>
              </a:rPr>
              <a:t>www.huawei.com</a:t>
            </a:r>
            <a:endParaRPr lang="en-US" altLang="zh-CN" sz="1400" b="0" dirty="0">
              <a:solidFill>
                <a:schemeClr val="tx1">
                  <a:lumMod val="75000"/>
                  <a:lumOff val="25000"/>
                </a:schemeClr>
              </a:solidFill>
              <a:latin typeface="FrutigerNext LT Light" pitchFamily="34" charset="0"/>
              <a:ea typeface="MS PGothic" pitchFamily="34" charset="-128"/>
            </a:endParaRPr>
          </a:p>
        </p:txBody>
      </p:sp>
      <p:sp>
        <p:nvSpPr>
          <p:cNvPr id="7" name="TextBox 6"/>
          <p:cNvSpPr txBox="1"/>
          <p:nvPr userDrawn="1"/>
        </p:nvSpPr>
        <p:spPr>
          <a:xfrm>
            <a:off x="1482685" y="4508390"/>
            <a:ext cx="9182099" cy="138499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600"/>
              </a:spcAft>
              <a:buClrTx/>
              <a:buSzTx/>
              <a:buFontTx/>
              <a:buNone/>
              <a:tabLst/>
              <a:defRPr/>
            </a:pP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rPr>
              <a:t>Copyright©2014 Huawei Technologies Co., Ltd. All Rights Reserved.</a:t>
            </a:r>
            <a:endParaRPr kumimoji="0" lang="zh-CN"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smtClean="0">
                <a:ln>
                  <a:noFill/>
                </a:ln>
                <a:solidFill>
                  <a:schemeClr val="tx1">
                    <a:lumMod val="75000"/>
                    <a:lumOff val="25000"/>
                  </a:schemeClr>
                </a:solidFill>
                <a:effectLst/>
                <a:uLnTx/>
                <a:uFillTx/>
                <a:latin typeface="+mn-lt"/>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kumimoji="0" lang="zh-CN" altLang="zh-CN" sz="1300" b="0" i="0" u="none" strike="noStrike" kern="1200" cap="none" spc="0" normalizeH="0" baseline="0" noProof="0" dirty="0">
              <a:ln>
                <a:noFill/>
              </a:ln>
              <a:solidFill>
                <a:schemeClr val="tx1">
                  <a:lumMod val="75000"/>
                  <a:lumOff val="25000"/>
                </a:schemeClr>
              </a:solidFill>
              <a:effectLst/>
              <a:uLnTx/>
              <a:uFillTx/>
              <a:latin typeface="+mn-lt"/>
              <a:ea typeface="宋体" charset="-122"/>
              <a:cs typeface="+mn-cs"/>
            </a:endParaRPr>
          </a:p>
        </p:txBody>
      </p:sp>
    </p:spTree>
    <p:extLst>
      <p:ext uri="{BB962C8B-B14F-4D97-AF65-F5344CB8AC3E}">
        <p14:creationId xmlns:p14="http://schemas.microsoft.com/office/powerpoint/2010/main" val="2526117466"/>
      </p:ext>
    </p:extLst>
  </p:cSld>
  <p:clrMap bg1="lt1" tx1="dk1" bg2="lt2" tx2="dk2" accent1="accent1" accent2="accent2" accent3="accent3" accent4="accent4" accent5="accent5" accent6="accent6" hlink="hlink" folHlink="folHlink"/>
  <p:sldLayoutIdLst>
    <p:sldLayoutId id="2147483700" r:id="rId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26C87655-05F1-F24B-A043-66EB4115A51F}"/>
              </a:ext>
            </a:extLst>
          </p:cNvPr>
          <p:cNvSpPr>
            <a:spLocks noGrp="1"/>
          </p:cNvSpPr>
          <p:nvPr>
            <p:ph type="ctrTitle"/>
          </p:nvPr>
        </p:nvSpPr>
        <p:spPr>
          <a:xfrm>
            <a:off x="812625" y="1758450"/>
            <a:ext cx="8707389" cy="690165"/>
          </a:xfrm>
          <a:prstGeom prst="rect">
            <a:avLst/>
          </a:prstGeom>
        </p:spPr>
        <p:txBody>
          <a:bodyPr>
            <a:noAutofit/>
          </a:bodyPr>
          <a:lstStyle/>
          <a:p>
            <a:pPr>
              <a:lnSpc>
                <a:spcPts val="3440"/>
              </a:lnSpc>
              <a:buClr>
                <a:srgbClr val="CC9900"/>
              </a:buClr>
            </a:pPr>
            <a:r>
              <a:rPr kumimoji="1" lang="en-US" altLang="zh-CN" sz="3600" b="1" kern="1200" dirty="0">
                <a:solidFill>
                  <a:srgbClr val="C00000"/>
                </a:solidFill>
                <a:latin typeface="Calibri" panose="020F0502020204030204" pitchFamily="34" charset="0"/>
                <a:cs typeface="Calibri" panose="020F0502020204030204" pitchFamily="34" charset="0"/>
              </a:rPr>
              <a:t>Key points on Rel-17 enhancements </a:t>
            </a:r>
            <a:r>
              <a:rPr kumimoji="1" lang="en-US" altLang="zh-CN" sz="3600" b="1" kern="1200" dirty="0" smtClean="0">
                <a:solidFill>
                  <a:srgbClr val="C00000"/>
                </a:solidFill>
                <a:latin typeface="Calibri" panose="020F0502020204030204" pitchFamily="34" charset="0"/>
                <a:cs typeface="Calibri" panose="020F0502020204030204" pitchFamily="34" charset="0"/>
              </a:rPr>
              <a:t/>
            </a:r>
            <a:br>
              <a:rPr kumimoji="1" lang="en-US" altLang="zh-CN" sz="3600" b="1" kern="1200" dirty="0" smtClean="0">
                <a:solidFill>
                  <a:srgbClr val="C00000"/>
                </a:solidFill>
                <a:latin typeface="Calibri" panose="020F0502020204030204" pitchFamily="34" charset="0"/>
                <a:cs typeface="Calibri" panose="020F0502020204030204" pitchFamily="34" charset="0"/>
              </a:rPr>
            </a:br>
            <a:r>
              <a:rPr kumimoji="1" lang="en-US" altLang="zh-CN" sz="3600" b="1" kern="1200" dirty="0" smtClean="0">
                <a:solidFill>
                  <a:srgbClr val="C00000"/>
                </a:solidFill>
                <a:latin typeface="Calibri" panose="020F0502020204030204" pitchFamily="34" charset="0"/>
                <a:cs typeface="Calibri" panose="020F0502020204030204" pitchFamily="34" charset="0"/>
              </a:rPr>
              <a:t>for NB-IoT</a:t>
            </a:r>
            <a:endParaRPr kumimoji="1" lang="en-US" sz="3600" b="1" kern="1200" dirty="0">
              <a:solidFill>
                <a:srgbClr val="C00000"/>
              </a:solidFill>
              <a:latin typeface="Calibri" panose="020F0502020204030204" pitchFamily="34" charset="0"/>
              <a:cs typeface="Calibri" panose="020F0502020204030204" pitchFamily="34" charset="0"/>
            </a:endParaRPr>
          </a:p>
        </p:txBody>
      </p:sp>
      <p:sp>
        <p:nvSpPr>
          <p:cNvPr id="3" name="文本框 2"/>
          <p:cNvSpPr txBox="1"/>
          <p:nvPr/>
        </p:nvSpPr>
        <p:spPr>
          <a:xfrm>
            <a:off x="1247576" y="3456927"/>
            <a:ext cx="2769348" cy="523220"/>
          </a:xfrm>
          <a:prstGeom prst="rect">
            <a:avLst/>
          </a:prstGeom>
          <a:noFill/>
        </p:spPr>
        <p:txBody>
          <a:bodyPr wrap="none" rtlCol="0">
            <a:spAutoFit/>
          </a:bodyPr>
          <a:lstStyle/>
          <a:p>
            <a:pPr algn="l">
              <a:buNone/>
            </a:pPr>
            <a:r>
              <a:rPr kumimoji="1" lang="en-US" altLang="zh-CN" sz="2800" dirty="0">
                <a:latin typeface="Calibri" panose="020F0502020204030204" pitchFamily="34" charset="0"/>
                <a:ea typeface="Microsoft YaHei" panose="020B0503020204020204" pitchFamily="34" charset="-122"/>
                <a:cs typeface="Calibri" panose="020F0502020204030204" pitchFamily="34" charset="0"/>
              </a:rPr>
              <a:t>Huawei, </a:t>
            </a:r>
            <a:r>
              <a:rPr kumimoji="1" lang="en-US" altLang="zh-CN" sz="2800" dirty="0" err="1">
                <a:latin typeface="Calibri" panose="020F0502020204030204" pitchFamily="34" charset="0"/>
                <a:ea typeface="Microsoft YaHei" panose="020B0503020204020204" pitchFamily="34" charset="-122"/>
                <a:cs typeface="Calibri" panose="020F0502020204030204" pitchFamily="34" charset="0"/>
              </a:rPr>
              <a:t>HiSilicon</a:t>
            </a:r>
            <a:endParaRPr kumimoji="1" lang="zh-CN" altLang="en-US" sz="2800" dirty="0" err="1">
              <a:latin typeface="Calibri" panose="020F0502020204030204" pitchFamily="34" charset="0"/>
              <a:ea typeface="Microsoft YaHei" panose="020B0503020204020204" pitchFamily="34" charset="-122"/>
              <a:cs typeface="Calibri" panose="020F0502020204030204" pitchFamily="34" charset="0"/>
            </a:endParaRPr>
          </a:p>
        </p:txBody>
      </p:sp>
      <p:sp>
        <p:nvSpPr>
          <p:cNvPr id="5" name="矩形 4"/>
          <p:cNvSpPr/>
          <p:nvPr/>
        </p:nvSpPr>
        <p:spPr>
          <a:xfrm>
            <a:off x="7713691" y="469089"/>
            <a:ext cx="4231050" cy="646247"/>
          </a:xfrm>
          <a:prstGeom prst="rect">
            <a:avLst/>
          </a:prstGeom>
        </p:spPr>
        <p:txBody>
          <a:bodyPr wrap="square">
            <a:spAutoFit/>
          </a:bodyPr>
          <a:lstStyle/>
          <a:p>
            <a:pPr>
              <a:spcAft>
                <a:spcPts val="0"/>
              </a:spcAft>
              <a:buNone/>
            </a:pPr>
            <a:r>
              <a:rPr lang="en-GB" altLang="zh-CN" b="1" dirty="0">
                <a:latin typeface="Calibri" panose="020F0502020204030204" pitchFamily="34" charset="0"/>
                <a:ea typeface="宋体" panose="02010600030101010101" pitchFamily="2" charset="-122"/>
                <a:cs typeface="Calibri" panose="020F0502020204030204" pitchFamily="34" charset="0"/>
              </a:rPr>
              <a:t>3GPP TSG RAN Meeting #</a:t>
            </a:r>
            <a:r>
              <a:rPr lang="en-GB" altLang="zh-CN" b="1" dirty="0" smtClean="0">
                <a:latin typeface="Calibri" panose="020F0502020204030204" pitchFamily="34" charset="0"/>
                <a:ea typeface="宋体" panose="02010600030101010101" pitchFamily="2" charset="-122"/>
                <a:cs typeface="Calibri" panose="020F0502020204030204" pitchFamily="34" charset="0"/>
              </a:rPr>
              <a:t>86</a:t>
            </a:r>
            <a:r>
              <a:rPr lang="en-GB" altLang="zh-CN" b="1" dirty="0">
                <a:latin typeface="Calibri" panose="020F0502020204030204" pitchFamily="34" charset="0"/>
                <a:ea typeface="宋体" panose="02010600030101010101" pitchFamily="2" charset="-122"/>
                <a:cs typeface="Calibri" panose="020F0502020204030204" pitchFamily="34" charset="0"/>
              </a:rPr>
              <a:t>	</a:t>
            </a:r>
            <a:endParaRPr lang="en-GB" altLang="zh-CN" b="1" dirty="0" smtClean="0">
              <a:latin typeface="Calibri" panose="020F0502020204030204" pitchFamily="34" charset="0"/>
              <a:ea typeface="宋体" panose="02010600030101010101" pitchFamily="2" charset="-122"/>
              <a:cs typeface="Calibri" panose="020F0502020204030204" pitchFamily="34" charset="0"/>
            </a:endParaRPr>
          </a:p>
          <a:p>
            <a:pPr>
              <a:spcAft>
                <a:spcPts val="0"/>
              </a:spcAft>
              <a:buNone/>
            </a:pPr>
            <a:r>
              <a:rPr lang="en-US" altLang="zh-CN" b="1" dirty="0" err="1">
                <a:latin typeface="Calibri" panose="020F0502020204030204" pitchFamily="34" charset="0"/>
                <a:ea typeface="宋体" panose="02010600030101010101" pitchFamily="2" charset="-122"/>
                <a:cs typeface="Calibri" panose="020F0502020204030204" pitchFamily="34" charset="0"/>
              </a:rPr>
              <a:t>Sitges</a:t>
            </a:r>
            <a:r>
              <a:rPr lang="en-US" altLang="zh-CN" b="1" dirty="0">
                <a:latin typeface="Calibri" panose="020F0502020204030204" pitchFamily="34" charset="0"/>
                <a:ea typeface="宋体" panose="02010600030101010101" pitchFamily="2" charset="-122"/>
                <a:cs typeface="Calibri" panose="020F0502020204030204" pitchFamily="34" charset="0"/>
              </a:rPr>
              <a:t>, Spain, December </a:t>
            </a:r>
            <a:r>
              <a:rPr lang="en-US" altLang="zh-CN" b="1" dirty="0" smtClean="0">
                <a:latin typeface="Calibri" panose="020F0502020204030204" pitchFamily="34" charset="0"/>
                <a:ea typeface="宋体" panose="02010600030101010101" pitchFamily="2" charset="-122"/>
                <a:cs typeface="Calibri" panose="020F0502020204030204" pitchFamily="34" charset="0"/>
              </a:rPr>
              <a:t>9-12, </a:t>
            </a:r>
            <a:r>
              <a:rPr lang="en-US" altLang="zh-CN" b="1" dirty="0">
                <a:latin typeface="Calibri" panose="020F0502020204030204" pitchFamily="34" charset="0"/>
                <a:ea typeface="宋体" panose="02010600030101010101" pitchFamily="2" charset="-122"/>
                <a:cs typeface="Calibri" panose="020F0502020204030204" pitchFamily="34" charset="0"/>
              </a:rPr>
              <a:t>2019</a:t>
            </a:r>
            <a:endParaRPr lang="zh-CN" altLang="en-US" dirty="0">
              <a:latin typeface="Calibri" panose="020F0502020204030204" pitchFamily="34" charset="0"/>
              <a:cs typeface="Calibri" panose="020F0502020204030204" pitchFamily="34" charset="0"/>
            </a:endParaRPr>
          </a:p>
        </p:txBody>
      </p:sp>
      <p:sp>
        <p:nvSpPr>
          <p:cNvPr id="8" name="矩形 7"/>
          <p:cNvSpPr/>
          <p:nvPr/>
        </p:nvSpPr>
        <p:spPr>
          <a:xfrm>
            <a:off x="691091" y="607569"/>
            <a:ext cx="1351652" cy="369332"/>
          </a:xfrm>
          <a:prstGeom prst="rect">
            <a:avLst/>
          </a:prstGeom>
        </p:spPr>
        <p:txBody>
          <a:bodyPr wrap="none">
            <a:spAutoFit/>
          </a:bodyPr>
          <a:lstStyle/>
          <a:p>
            <a:pPr>
              <a:spcAft>
                <a:spcPts val="0"/>
              </a:spcAft>
              <a:buNone/>
            </a:pPr>
            <a:r>
              <a:rPr lang="en-GB" altLang="zh-CN" dirty="0">
                <a:latin typeface="Arial" panose="020B0604020202020204" pitchFamily="34" charset="0"/>
                <a:cs typeface="Times New Roman" panose="02020603050405020304" pitchFamily="18" charset="0"/>
              </a:rPr>
              <a:t>RP-192793</a:t>
            </a:r>
            <a:endParaRPr lang="zh-CN" altLang="zh-CN" sz="1200" dirty="0">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9416025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93590" y="85819"/>
            <a:ext cx="12099999" cy="704647"/>
          </a:xfrm>
          <a:prstGeom prst="rect">
            <a:avLst/>
          </a:prstGeom>
        </p:spPr>
        <p:txBody>
          <a:bodyPr/>
          <a:lstStyle/>
          <a:p>
            <a:pPr>
              <a:buNone/>
              <a:tabLst>
                <a:tab pos="2510304" algn="l"/>
                <a:tab pos="2624601" algn="l"/>
              </a:tabLst>
              <a:defRPr/>
            </a:pPr>
            <a:r>
              <a:rPr lang="en-US" altLang="zh-CN" sz="2800" dirty="0">
                <a:solidFill>
                  <a:srgbClr val="990000"/>
                </a:solidFill>
                <a:latin typeface="Arial" pitchFamily="34" charset="0"/>
                <a:ea typeface="+mj-ea"/>
                <a:cs typeface="Arial" pitchFamily="34" charset="0"/>
              </a:rPr>
              <a:t>Justification</a:t>
            </a:r>
          </a:p>
        </p:txBody>
      </p:sp>
      <p:sp>
        <p:nvSpPr>
          <p:cNvPr id="92" name="内容占位符 2"/>
          <p:cNvSpPr txBox="1">
            <a:spLocks/>
          </p:cNvSpPr>
          <p:nvPr/>
        </p:nvSpPr>
        <p:spPr>
          <a:xfrm>
            <a:off x="553285" y="1046541"/>
            <a:ext cx="11056828" cy="5228503"/>
          </a:xfrm>
          <a:prstGeom prst="rect">
            <a:avLst/>
          </a:prstGeom>
        </p:spPr>
        <p:txBody>
          <a:bodyPr lIns="48000" rIns="48000"/>
          <a:lstStyle/>
          <a:p>
            <a:pPr hangingPunct="0">
              <a:buNone/>
            </a:pPr>
            <a:r>
              <a:rPr lang="en-GB" altLang="zh-CN" sz="1600" kern="0" dirty="0">
                <a:latin typeface="Arial" pitchFamily="34" charset="0"/>
                <a:cs typeface="Arial" pitchFamily="34" charset="0"/>
              </a:rPr>
              <a:t>As the enabler of various LPWA use cases for massive IoT (e.g. sensors, metering</a:t>
            </a:r>
            <a:r>
              <a:rPr lang="en-GB" altLang="zh-CN" sz="1600" kern="0" dirty="0" smtClean="0">
                <a:latin typeface="Arial" pitchFamily="34" charset="0"/>
                <a:cs typeface="Arial" pitchFamily="34" charset="0"/>
              </a:rPr>
              <a:t>, </a:t>
            </a:r>
            <a:r>
              <a:rPr lang="en-GB" altLang="zh-CN" sz="1600" kern="0" dirty="0">
                <a:latin typeface="Arial" pitchFamily="34" charset="0"/>
                <a:cs typeface="Arial" pitchFamily="34" charset="0"/>
              </a:rPr>
              <a:t>smoke detector, </a:t>
            </a:r>
            <a:r>
              <a:rPr lang="en-GB" altLang="zh-CN" sz="1600" kern="0" dirty="0" smtClean="0">
                <a:latin typeface="Arial" pitchFamily="34" charset="0"/>
                <a:cs typeface="Arial" pitchFamily="34" charset="0"/>
              </a:rPr>
              <a:t>etc</a:t>
            </a:r>
            <a:r>
              <a:rPr lang="en-GB" altLang="zh-CN" sz="1600" kern="0" dirty="0">
                <a:latin typeface="Arial" pitchFamily="34" charset="0"/>
                <a:cs typeface="Arial" pitchFamily="34" charset="0"/>
              </a:rPr>
              <a:t>.), </a:t>
            </a:r>
            <a:r>
              <a:rPr lang="en-GB" altLang="zh-CN" sz="1600" kern="0" dirty="0">
                <a:latin typeface="Arial" pitchFamily="34" charset="0"/>
                <a:ea typeface="+mn-ea"/>
                <a:cs typeface="Arial" pitchFamily="34" charset="0"/>
              </a:rPr>
              <a:t>cellular IoT technologies NB-IoT </a:t>
            </a:r>
            <a:r>
              <a:rPr lang="en-GB" altLang="zh-CN" sz="1600" kern="0" dirty="0" smtClean="0">
                <a:latin typeface="Arial" pitchFamily="34" charset="0"/>
                <a:ea typeface="+mn-ea"/>
                <a:cs typeface="Arial" pitchFamily="34" charset="0"/>
              </a:rPr>
              <a:t>and LTE-MTC </a:t>
            </a:r>
            <a:r>
              <a:rPr lang="en-GB" altLang="zh-CN" sz="1600" kern="0" dirty="0">
                <a:latin typeface="Arial" pitchFamily="34" charset="0"/>
                <a:cs typeface="Arial" pitchFamily="34" charset="0"/>
              </a:rPr>
              <a:t>have been successfully commercialized over the world. </a:t>
            </a:r>
            <a:r>
              <a:rPr lang="en-GB" altLang="zh-CN" sz="1600" kern="0" dirty="0" smtClean="0">
                <a:latin typeface="Arial" pitchFamily="34" charset="0"/>
                <a:cs typeface="Arial" pitchFamily="34" charset="0"/>
              </a:rPr>
              <a:t>Issues observed from real deployment and foreseen market demands should have high priority to be addressed in the Rel-17 evolution.</a:t>
            </a:r>
          </a:p>
          <a:p>
            <a:pPr hangingPunct="0">
              <a:buNone/>
            </a:pPr>
            <a:endParaRPr lang="en-GB" altLang="zh-CN" sz="1600" kern="0" dirty="0">
              <a:latin typeface="Arial" pitchFamily="34" charset="0"/>
              <a:cs typeface="Arial" pitchFamily="34" charset="0"/>
            </a:endParaRPr>
          </a:p>
          <a:p>
            <a:pPr hangingPunct="0">
              <a:buNone/>
            </a:pPr>
            <a:r>
              <a:rPr lang="en-GB" altLang="zh-CN" sz="1600" kern="0" dirty="0" smtClean="0">
                <a:latin typeface="Arial" pitchFamily="34" charset="0"/>
                <a:cs typeface="Arial" pitchFamily="34" charset="0"/>
              </a:rPr>
              <a:t>One of the design purposes for NB-IoT is to allow re-farming 200 kHz GSM carriers. </a:t>
            </a:r>
            <a:r>
              <a:rPr lang="en-US" altLang="zh-CN" sz="1600" kern="0" dirty="0" smtClean="0">
                <a:latin typeface="Arial" pitchFamily="34" charset="0"/>
                <a:cs typeface="Arial" pitchFamily="34" charset="0"/>
              </a:rPr>
              <a:t>NB-IoT </a:t>
            </a:r>
            <a:r>
              <a:rPr lang="en-US" altLang="zh-CN" sz="1600" kern="0" dirty="0">
                <a:latin typeface="Arial" pitchFamily="34" charset="0"/>
                <a:cs typeface="Arial" pitchFamily="34" charset="0"/>
              </a:rPr>
              <a:t>module cost is already </a:t>
            </a:r>
            <a:r>
              <a:rPr lang="en-US" altLang="zh-CN" sz="1600" kern="0" dirty="0" smtClean="0">
                <a:latin typeface="Arial" pitchFamily="34" charset="0"/>
                <a:cs typeface="Arial" pitchFamily="34" charset="0"/>
              </a:rPr>
              <a:t>comparable to </a:t>
            </a:r>
            <a:r>
              <a:rPr lang="en-US" altLang="zh-CN" sz="1600" kern="0" dirty="0">
                <a:latin typeface="Arial" pitchFamily="34" charset="0"/>
                <a:cs typeface="Arial" pitchFamily="34" charset="0"/>
              </a:rPr>
              <a:t>GPRS. The evolution needs to not only provide outstanding LPWA experience but also ensure </a:t>
            </a:r>
            <a:r>
              <a:rPr lang="en-US" altLang="zh-CN" sz="1600" kern="0" dirty="0" smtClean="0">
                <a:latin typeface="Arial" pitchFamily="34" charset="0"/>
                <a:cs typeface="Arial" pitchFamily="34" charset="0"/>
              </a:rPr>
              <a:t>the </a:t>
            </a:r>
            <a:r>
              <a:rPr lang="en-US" altLang="zh-CN" sz="1600" kern="0" dirty="0">
                <a:latin typeface="Arial" pitchFamily="34" charset="0"/>
                <a:cs typeface="Arial" pitchFamily="34" charset="0"/>
              </a:rPr>
              <a:t>eco-system is </a:t>
            </a:r>
            <a:r>
              <a:rPr lang="en-US" altLang="zh-CN" sz="1600" kern="0" dirty="0" smtClean="0">
                <a:latin typeface="Arial" pitchFamily="34" charset="0"/>
                <a:cs typeface="Arial" pitchFamily="34" charset="0"/>
              </a:rPr>
              <a:t>able to carry existing </a:t>
            </a:r>
            <a:r>
              <a:rPr lang="en-US" altLang="zh-CN" sz="1600" kern="0" dirty="0">
                <a:latin typeface="Arial" pitchFamily="34" charset="0"/>
                <a:cs typeface="Arial" pitchFamily="34" charset="0"/>
              </a:rPr>
              <a:t>2G M2M service which mainly happen in normal coverage (CE0). </a:t>
            </a:r>
            <a:endParaRPr lang="en-US" altLang="zh-CN" sz="1600" kern="0" dirty="0" smtClean="0">
              <a:latin typeface="Arial" pitchFamily="34" charset="0"/>
              <a:cs typeface="Arial" pitchFamily="34" charset="0"/>
            </a:endParaRPr>
          </a:p>
          <a:p>
            <a:pPr hangingPunct="0">
              <a:buNone/>
            </a:pPr>
            <a:endParaRPr lang="en-US" altLang="zh-CN" sz="1600" kern="0" dirty="0" smtClean="0">
              <a:latin typeface="Arial" pitchFamily="34" charset="0"/>
              <a:cs typeface="Arial" pitchFamily="34" charset="0"/>
            </a:endParaRPr>
          </a:p>
          <a:p>
            <a:pPr hangingPunct="0">
              <a:buNone/>
            </a:pPr>
            <a:r>
              <a:rPr lang="en-US" altLang="zh-CN" sz="1600" kern="0" dirty="0" smtClean="0">
                <a:latin typeface="Arial" pitchFamily="34" charset="0"/>
                <a:cs typeface="Arial" pitchFamily="34" charset="0"/>
              </a:rPr>
              <a:t>We have observed market demands to require higher data rate for NB-IoT. It can extend the application use cases in already-deployed networks and also benefit for power saving e.g. by reducing time for FOTA firmware update. </a:t>
            </a:r>
          </a:p>
          <a:p>
            <a:pPr hangingPunct="0">
              <a:buNone/>
            </a:pPr>
            <a:endParaRPr lang="en-US" altLang="zh-CN" sz="1600" kern="0" dirty="0">
              <a:latin typeface="Arial" pitchFamily="34" charset="0"/>
              <a:cs typeface="Arial" pitchFamily="34" charset="0"/>
            </a:endParaRPr>
          </a:p>
          <a:p>
            <a:pPr hangingPunct="0">
              <a:buNone/>
            </a:pPr>
            <a:r>
              <a:rPr lang="en-US" altLang="zh-CN" sz="1600" kern="0" dirty="0" smtClean="0">
                <a:latin typeface="Arial" pitchFamily="34" charset="0"/>
                <a:cs typeface="Arial" pitchFamily="34" charset="0"/>
              </a:rPr>
              <a:t>We </a:t>
            </a:r>
            <a:r>
              <a:rPr lang="en-US" altLang="zh-CN" sz="1600" kern="0" dirty="0">
                <a:latin typeface="Arial" pitchFamily="34" charset="0"/>
                <a:cs typeface="Arial" pitchFamily="34" charset="0"/>
              </a:rPr>
              <a:t>also highlight </a:t>
            </a:r>
            <a:r>
              <a:rPr lang="en-US" altLang="zh-CN" sz="1600" kern="0" dirty="0" smtClean="0">
                <a:latin typeface="Arial" pitchFamily="34" charset="0"/>
                <a:cs typeface="Arial" pitchFamily="34" charset="0"/>
              </a:rPr>
              <a:t>an </a:t>
            </a:r>
            <a:r>
              <a:rPr lang="en-US" altLang="zh-CN" sz="1600" kern="0" dirty="0">
                <a:latin typeface="Arial" pitchFamily="34" charset="0"/>
                <a:cs typeface="Arial" pitchFamily="34" charset="0"/>
              </a:rPr>
              <a:t>issue from real deployment for existing </a:t>
            </a:r>
            <a:r>
              <a:rPr lang="en-US" altLang="zh-CN" sz="1600" kern="0" dirty="0" smtClean="0">
                <a:latin typeface="Arial" pitchFamily="34" charset="0"/>
                <a:cs typeface="Arial" pitchFamily="34" charset="0"/>
              </a:rPr>
              <a:t>RLF-based </a:t>
            </a:r>
            <a:r>
              <a:rPr lang="en-US" altLang="zh-CN" sz="1600" kern="0" dirty="0">
                <a:latin typeface="Arial" pitchFamily="34" charset="0"/>
                <a:cs typeface="Arial" pitchFamily="34" charset="0"/>
              </a:rPr>
              <a:t>cell change.</a:t>
            </a:r>
            <a:endParaRPr lang="en-US" altLang="zh-CN" sz="1600" kern="0" dirty="0" smtClean="0">
              <a:latin typeface="Arial" pitchFamily="34" charset="0"/>
              <a:cs typeface="Arial" pitchFamily="34" charset="0"/>
            </a:endParaRPr>
          </a:p>
        </p:txBody>
      </p:sp>
    </p:spTree>
    <p:extLst>
      <p:ext uri="{BB962C8B-B14F-4D97-AF65-F5344CB8AC3E}">
        <p14:creationId xmlns:p14="http://schemas.microsoft.com/office/powerpoint/2010/main" val="863300102"/>
      </p:ext>
    </p:extLst>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图片 85"/>
          <p:cNvPicPr>
            <a:picLocks noChangeAspect="1"/>
          </p:cNvPicPr>
          <p:nvPr/>
        </p:nvPicPr>
        <p:blipFill>
          <a:blip r:embed="rId2"/>
          <a:stretch>
            <a:fillRect/>
          </a:stretch>
        </p:blipFill>
        <p:spPr>
          <a:xfrm>
            <a:off x="9046210" y="836560"/>
            <a:ext cx="3148965" cy="2366010"/>
          </a:xfrm>
          <a:prstGeom prst="rect">
            <a:avLst/>
          </a:prstGeom>
        </p:spPr>
      </p:pic>
      <p:sp>
        <p:nvSpPr>
          <p:cNvPr id="66" name="Title 1"/>
          <p:cNvSpPr>
            <a:spLocks noGrp="1"/>
          </p:cNvSpPr>
          <p:nvPr>
            <p:ph type="title"/>
          </p:nvPr>
        </p:nvSpPr>
        <p:spPr>
          <a:xfrm>
            <a:off x="269176" y="114998"/>
            <a:ext cx="9932527" cy="430887"/>
          </a:xfrm>
        </p:spPr>
        <p:txBody>
          <a:bodyPr/>
          <a:lstStyle/>
          <a:p>
            <a:pPr>
              <a:buClr>
                <a:srgbClr val="CC9900"/>
              </a:buClr>
              <a:defRPr/>
            </a:pPr>
            <a:r>
              <a:rPr lang="en-US" altLang="zh-CN" dirty="0"/>
              <a:t>I</a:t>
            </a:r>
            <a:r>
              <a:rPr lang="en-US" altLang="zh-CN" dirty="0" smtClean="0"/>
              <a:t>ssue </a:t>
            </a:r>
            <a:r>
              <a:rPr lang="en-US" altLang="zh-CN" dirty="0"/>
              <a:t>from real deployment for NB-</a:t>
            </a:r>
            <a:r>
              <a:rPr lang="en-US" altLang="zh-CN" dirty="0" err="1"/>
              <a:t>IoT</a:t>
            </a:r>
            <a:r>
              <a:rPr lang="en-US" altLang="zh-CN" dirty="0"/>
              <a:t> </a:t>
            </a:r>
            <a:r>
              <a:rPr lang="en-US" altLang="zh-CN" dirty="0" smtClean="0"/>
              <a:t>RLF enhancement</a:t>
            </a:r>
            <a:endParaRPr lang="zh-CN" altLang="en-US" sz="2400" kern="1200" dirty="0"/>
          </a:p>
        </p:txBody>
      </p:sp>
      <p:sp>
        <p:nvSpPr>
          <p:cNvPr id="67" name="矩形 199"/>
          <p:cNvSpPr/>
          <p:nvPr/>
        </p:nvSpPr>
        <p:spPr bwMode="auto">
          <a:xfrm flipV="1">
            <a:off x="58722" y="668381"/>
            <a:ext cx="11963856" cy="45683"/>
          </a:xfrm>
          <a:prstGeom prst="rect">
            <a:avLst/>
          </a:prstGeom>
          <a:solidFill>
            <a:srgbClr val="C00000"/>
          </a:solidFill>
          <a:ln>
            <a:noFill/>
          </a:ln>
          <a:effectLst/>
          <a:extLst/>
        </p:spPr>
        <p:txBody>
          <a:bodyPr vert="horz" wrap="square" lIns="91368" tIns="45684" rIns="91368" bIns="45684" numCol="1" rtlCol="0" anchor="t" anchorCtr="0" compatLnSpc="1">
            <a:prstTxWarp prst="textNoShape">
              <a:avLst/>
            </a:prstTxWarp>
          </a:bodyPr>
          <a:lstStyle/>
          <a:p>
            <a:pPr defTabSz="913676" fontAlgn="auto">
              <a:spcBef>
                <a:spcPts val="0"/>
              </a:spcBef>
              <a:spcAft>
                <a:spcPts val="0"/>
              </a:spcAft>
            </a:pPr>
            <a:endParaRPr lang="zh-CN" altLang="en-US" sz="1799" b="0">
              <a:solidFill>
                <a:srgbClr val="000000"/>
              </a:solidFill>
              <a:latin typeface="Arial" panose="020B0604020202020204" pitchFamily="34" charset="0"/>
              <a:ea typeface="黑体" panose="02010609060101010101" pitchFamily="49" charset="-122"/>
              <a:cs typeface="Arial" panose="020B0604020202020204" pitchFamily="34" charset="0"/>
            </a:endParaRPr>
          </a:p>
        </p:txBody>
      </p:sp>
      <p:sp>
        <p:nvSpPr>
          <p:cNvPr id="70" name="Content Placeholder 5"/>
          <p:cNvSpPr>
            <a:spLocks noGrp="1"/>
          </p:cNvSpPr>
          <p:nvPr>
            <p:ph sz="half" idx="1"/>
          </p:nvPr>
        </p:nvSpPr>
        <p:spPr>
          <a:xfrm>
            <a:off x="269176" y="736168"/>
            <a:ext cx="5792259" cy="1004508"/>
          </a:xfrm>
        </p:spPr>
        <p:txBody>
          <a:bodyPr/>
          <a:lstStyle/>
          <a:p>
            <a:r>
              <a:rPr lang="en-GB" altLang="zh-CN" sz="1600" b="1" dirty="0" smtClean="0"/>
              <a:t>Observation</a:t>
            </a:r>
            <a:endParaRPr lang="en-GB" altLang="zh-CN" sz="1600" b="1" dirty="0"/>
          </a:p>
          <a:p>
            <a:pPr lvl="1"/>
            <a:r>
              <a:rPr lang="en-US" altLang="zh-CN" sz="1400" dirty="0" smtClean="0"/>
              <a:t>In existing 2G networks &gt;50% of M2M service is in mobile cases (e.g. vehicle tracking in 29%).   </a:t>
            </a:r>
          </a:p>
          <a:p>
            <a:pPr lvl="1"/>
            <a:endParaRPr lang="en-US" altLang="zh-CN" sz="1400" dirty="0"/>
          </a:p>
          <a:p>
            <a:pPr lvl="1"/>
            <a:endParaRPr lang="en-US" altLang="zh-CN" sz="1400" dirty="0" smtClean="0"/>
          </a:p>
          <a:p>
            <a:pPr lvl="1"/>
            <a:endParaRPr lang="en-US" altLang="zh-CN" sz="1400" dirty="0"/>
          </a:p>
          <a:p>
            <a:pPr lvl="1"/>
            <a:endParaRPr lang="en-US" altLang="zh-CN" sz="1400" dirty="0" smtClean="0"/>
          </a:p>
          <a:p>
            <a:pPr lvl="1"/>
            <a:endParaRPr lang="en-US" altLang="zh-CN" sz="1400" dirty="0"/>
          </a:p>
          <a:p>
            <a:pPr lvl="1"/>
            <a:r>
              <a:rPr lang="en-US" altLang="zh-CN" sz="1400" dirty="0" smtClean="0"/>
              <a:t>We test NB-</a:t>
            </a:r>
            <a:r>
              <a:rPr lang="en-US" altLang="zh-CN" sz="1400" dirty="0" err="1" smtClean="0"/>
              <a:t>IoT</a:t>
            </a:r>
            <a:r>
              <a:rPr lang="en-US" altLang="zh-CN" sz="1400" dirty="0" smtClean="0"/>
              <a:t> vehicle tracking equipment in real networks, and radio transmission failure is more frequent than with GPRS, since (RLF based) cell change latency is much higher.</a:t>
            </a:r>
            <a:endParaRPr lang="en-US" altLang="zh-CN" sz="1400" dirty="0"/>
          </a:p>
        </p:txBody>
      </p:sp>
      <p:graphicFrame>
        <p:nvGraphicFramePr>
          <p:cNvPr id="74" name="Group 100"/>
          <p:cNvGraphicFramePr>
            <a:graphicFrameLocks noGrp="1"/>
          </p:cNvGraphicFramePr>
          <p:nvPr>
            <p:extLst>
              <p:ext uri="{D42A27DB-BD31-4B8C-83A1-F6EECF244321}">
                <p14:modId xmlns:p14="http://schemas.microsoft.com/office/powerpoint/2010/main" val="2958085183"/>
              </p:ext>
            </p:extLst>
          </p:nvPr>
        </p:nvGraphicFramePr>
        <p:xfrm>
          <a:off x="3320050" y="1526795"/>
          <a:ext cx="2608596" cy="1259682"/>
        </p:xfrm>
        <a:graphic>
          <a:graphicData uri="http://schemas.openxmlformats.org/drawingml/2006/table">
            <a:tbl>
              <a:tblPr/>
              <a:tblGrid>
                <a:gridCol w="1293793"/>
                <a:gridCol w="1314803"/>
              </a:tblGrid>
              <a:tr h="345292">
                <a:tc>
                  <a:txBody>
                    <a:bodyPr/>
                    <a:lstStyle>
                      <a:lvl1pPr marL="0" algn="l" defTabSz="914400" rtl="0" eaLnBrk="1" latinLnBrk="0" hangingPunct="1">
                        <a:spcBef>
                          <a:spcPct val="20000"/>
                        </a:spcBef>
                        <a:defRPr kumimoji="1" sz="2800" kern="1200">
                          <a:solidFill>
                            <a:schemeClr val="tx1"/>
                          </a:solidFill>
                          <a:latin typeface="Times New Roman" panose="02020603050405020304" pitchFamily="18" charset="0"/>
                          <a:ea typeface="MS PGothic" panose="020B0600070205080204" pitchFamily="34" charset="-128"/>
                        </a:defRPr>
                      </a:lvl1pPr>
                      <a:lvl2pPr marL="457200" algn="l" defTabSz="914400" rtl="0" eaLnBrk="1" latinLnBrk="0" hangingPunct="1">
                        <a:spcBef>
                          <a:spcPct val="20000"/>
                        </a:spcBef>
                        <a:defRPr kumimoji="1" sz="2400" kern="1200">
                          <a:solidFill>
                            <a:schemeClr val="tx1"/>
                          </a:solidFill>
                          <a:latin typeface="Times New Roman" panose="02020603050405020304" pitchFamily="18" charset="0"/>
                          <a:ea typeface="MS PGothic" panose="020B0600070205080204" pitchFamily="34" charset="-128"/>
                        </a:defRPr>
                      </a:lvl2pPr>
                      <a:lvl3pPr marL="914400" algn="l" defTabSz="914400" rtl="0" eaLnBrk="1" latinLnBrk="0" hangingPunct="1">
                        <a:spcBef>
                          <a:spcPct val="20000"/>
                        </a:spcBef>
                        <a:defRPr kumimoji="1" sz="2000" kern="1200">
                          <a:solidFill>
                            <a:schemeClr val="tx1"/>
                          </a:solidFill>
                          <a:latin typeface="Times New Roman" panose="02020603050405020304" pitchFamily="18" charset="0"/>
                          <a:ea typeface="MS PGothic" panose="020B0600070205080204" pitchFamily="34" charset="-128"/>
                        </a:defRPr>
                      </a:lvl3pPr>
                      <a:lvl4pPr marL="1371600" algn="l" defTabSz="914400" rtl="0" eaLnBrk="1" latinLnBrk="0" hangingPunct="1">
                        <a:spcBef>
                          <a:spcPct val="20000"/>
                        </a:spcBef>
                        <a:defRPr kumimoji="1" sz="1800" kern="1200">
                          <a:solidFill>
                            <a:schemeClr val="tx1"/>
                          </a:solidFill>
                          <a:latin typeface="Times New Roman" panose="02020603050405020304" pitchFamily="18" charset="0"/>
                          <a:ea typeface="MS PGothic" panose="020B0600070205080204" pitchFamily="34" charset="-128"/>
                        </a:defRPr>
                      </a:lvl4pPr>
                      <a:lvl5pPr marL="1828800" algn="l" defTabSz="914400" rtl="0" eaLnBrk="1" latinLnBrk="0" hangingPunct="1">
                        <a:spcBef>
                          <a:spcPct val="20000"/>
                        </a:spcBef>
                        <a:defRPr kumimoji="1" sz="1800" kern="1200">
                          <a:solidFill>
                            <a:schemeClr val="tx1"/>
                          </a:solidFill>
                          <a:latin typeface="Times New Roman" panose="02020603050405020304" pitchFamily="18" charset="0"/>
                          <a:ea typeface="MS PGothic" panose="020B0600070205080204" pitchFamily="34" charset="-128"/>
                        </a:defRPr>
                      </a:lvl5pPr>
                      <a:lvl6pPr marL="2286000" algn="l" defTabSz="914400" rtl="0" eaLnBrk="1" fontAlgn="base" latinLnBrk="0" hangingPunct="1">
                        <a:spcBef>
                          <a:spcPct val="20000"/>
                        </a:spcBef>
                        <a:spcAft>
                          <a:spcPct val="0"/>
                        </a:spcAft>
                        <a:defRPr kumimoji="1" sz="1800" kern="1200">
                          <a:solidFill>
                            <a:schemeClr val="tx1"/>
                          </a:solidFill>
                          <a:latin typeface="Times New Roman" panose="02020603050405020304" pitchFamily="18" charset="0"/>
                          <a:ea typeface="MS PGothic" panose="020B0600070205080204" pitchFamily="34" charset="-128"/>
                        </a:defRPr>
                      </a:lvl6pPr>
                      <a:lvl7pPr marL="2743200" algn="l" defTabSz="914400" rtl="0" eaLnBrk="1" fontAlgn="base" latinLnBrk="0" hangingPunct="1">
                        <a:spcBef>
                          <a:spcPct val="20000"/>
                        </a:spcBef>
                        <a:spcAft>
                          <a:spcPct val="0"/>
                        </a:spcAft>
                        <a:defRPr kumimoji="1" sz="1800" kern="1200">
                          <a:solidFill>
                            <a:schemeClr val="tx1"/>
                          </a:solidFill>
                          <a:latin typeface="Times New Roman" panose="02020603050405020304" pitchFamily="18" charset="0"/>
                          <a:ea typeface="MS PGothic" panose="020B0600070205080204" pitchFamily="34" charset="-128"/>
                        </a:defRPr>
                      </a:lvl7pPr>
                      <a:lvl8pPr marL="3200400" algn="l" defTabSz="914400" rtl="0" eaLnBrk="1" fontAlgn="base" latinLnBrk="0" hangingPunct="1">
                        <a:spcBef>
                          <a:spcPct val="20000"/>
                        </a:spcBef>
                        <a:spcAft>
                          <a:spcPct val="0"/>
                        </a:spcAft>
                        <a:defRPr kumimoji="1" sz="1800" kern="1200">
                          <a:solidFill>
                            <a:schemeClr val="tx1"/>
                          </a:solidFill>
                          <a:latin typeface="Times New Roman" panose="02020603050405020304" pitchFamily="18" charset="0"/>
                          <a:ea typeface="MS PGothic" panose="020B0600070205080204" pitchFamily="34" charset="-128"/>
                        </a:defRPr>
                      </a:lvl8pPr>
                      <a:lvl9pPr marL="3657600" algn="l" defTabSz="914400" rtl="0" eaLnBrk="1" fontAlgn="base" latinLnBrk="0" hangingPunct="1">
                        <a:spcBef>
                          <a:spcPct val="20000"/>
                        </a:spcBef>
                        <a:spcAft>
                          <a:spcPct val="0"/>
                        </a:spcAft>
                        <a:defRPr kumimoji="1" sz="1800" kern="1200">
                          <a:solidFill>
                            <a:schemeClr val="tx1"/>
                          </a:solidFill>
                          <a:latin typeface="Times New Roman" panose="02020603050405020304" pitchFamily="18"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1" i="0" u="none" strike="noStrike" cap="none" normalizeH="0" baseline="0" dirty="0" smtClean="0">
                          <a:ln>
                            <a:noFill/>
                          </a:ln>
                          <a:solidFill>
                            <a:schemeClr val="tx1"/>
                          </a:solidFill>
                          <a:effectLst/>
                          <a:latin typeface="Times New Roman" panose="02020603050405020304" pitchFamily="18" charset="0"/>
                          <a:ea typeface="MS PGothic" panose="020B0600070205080204" pitchFamily="34" charset="-128"/>
                          <a:cs typeface="Times New Roman" panose="02020603050405020304" pitchFamily="18" charset="0"/>
                        </a:rPr>
                        <a:t>Traffic model</a:t>
                      </a:r>
                    </a:p>
                  </a:txBody>
                  <a:tcPr marL="89988" marR="89988" marT="46787" marB="46787" anchor="ctr" horzOverflow="overflow">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a:noFill/>
                    </a:lnTlToBr>
                    <a:lnBlToTr>
                      <a:noFill/>
                    </a:lnBlToTr>
                    <a:solidFill>
                      <a:srgbClr val="EBEBEB"/>
                    </a:solidFill>
                  </a:tcPr>
                </a:tc>
                <a:tc>
                  <a:txBody>
                    <a:bodyPr/>
                    <a:lstStyle>
                      <a:lvl1pPr marL="0" algn="l" defTabSz="914400" rtl="0" eaLnBrk="1" latinLnBrk="0" hangingPunct="1">
                        <a:spcBef>
                          <a:spcPct val="20000"/>
                        </a:spcBef>
                        <a:defRPr kumimoji="1" sz="2800" kern="1200">
                          <a:solidFill>
                            <a:schemeClr val="tx1"/>
                          </a:solidFill>
                          <a:latin typeface="Times New Roman" panose="02020603050405020304" pitchFamily="18" charset="0"/>
                          <a:ea typeface="MS PGothic" panose="020B0600070205080204" pitchFamily="34" charset="-128"/>
                        </a:defRPr>
                      </a:lvl1pPr>
                      <a:lvl2pPr marL="457200" algn="l" defTabSz="914400" rtl="0" eaLnBrk="1" latinLnBrk="0" hangingPunct="1">
                        <a:spcBef>
                          <a:spcPct val="20000"/>
                        </a:spcBef>
                        <a:defRPr kumimoji="1" sz="2400" kern="1200">
                          <a:solidFill>
                            <a:schemeClr val="tx1"/>
                          </a:solidFill>
                          <a:latin typeface="Times New Roman" panose="02020603050405020304" pitchFamily="18" charset="0"/>
                          <a:ea typeface="MS PGothic" panose="020B0600070205080204" pitchFamily="34" charset="-128"/>
                        </a:defRPr>
                      </a:lvl2pPr>
                      <a:lvl3pPr marL="914400" algn="l" defTabSz="914400" rtl="0" eaLnBrk="1" latinLnBrk="0" hangingPunct="1">
                        <a:spcBef>
                          <a:spcPct val="20000"/>
                        </a:spcBef>
                        <a:defRPr kumimoji="1" sz="2000" kern="1200">
                          <a:solidFill>
                            <a:schemeClr val="tx1"/>
                          </a:solidFill>
                          <a:latin typeface="Times New Roman" panose="02020603050405020304" pitchFamily="18" charset="0"/>
                          <a:ea typeface="MS PGothic" panose="020B0600070205080204" pitchFamily="34" charset="-128"/>
                        </a:defRPr>
                      </a:lvl3pPr>
                      <a:lvl4pPr marL="1371600" algn="l" defTabSz="914400" rtl="0" eaLnBrk="1" latinLnBrk="0" hangingPunct="1">
                        <a:spcBef>
                          <a:spcPct val="20000"/>
                        </a:spcBef>
                        <a:defRPr kumimoji="1" sz="1800" kern="1200">
                          <a:solidFill>
                            <a:schemeClr val="tx1"/>
                          </a:solidFill>
                          <a:latin typeface="Times New Roman" panose="02020603050405020304" pitchFamily="18" charset="0"/>
                          <a:ea typeface="MS PGothic" panose="020B0600070205080204" pitchFamily="34" charset="-128"/>
                        </a:defRPr>
                      </a:lvl4pPr>
                      <a:lvl5pPr marL="1828800" algn="l" defTabSz="914400" rtl="0" eaLnBrk="1" latinLnBrk="0" hangingPunct="1">
                        <a:spcBef>
                          <a:spcPct val="20000"/>
                        </a:spcBef>
                        <a:defRPr kumimoji="1" sz="1800" kern="1200">
                          <a:solidFill>
                            <a:schemeClr val="tx1"/>
                          </a:solidFill>
                          <a:latin typeface="Times New Roman" panose="02020603050405020304" pitchFamily="18" charset="0"/>
                          <a:ea typeface="MS PGothic" panose="020B0600070205080204" pitchFamily="34" charset="-128"/>
                        </a:defRPr>
                      </a:lvl5pPr>
                      <a:lvl6pPr marL="2286000" algn="l" defTabSz="914400" rtl="0" eaLnBrk="1" fontAlgn="base" latinLnBrk="0" hangingPunct="1">
                        <a:spcBef>
                          <a:spcPct val="20000"/>
                        </a:spcBef>
                        <a:spcAft>
                          <a:spcPct val="0"/>
                        </a:spcAft>
                        <a:defRPr kumimoji="1" sz="1800" kern="1200">
                          <a:solidFill>
                            <a:schemeClr val="tx1"/>
                          </a:solidFill>
                          <a:latin typeface="Times New Roman" panose="02020603050405020304" pitchFamily="18" charset="0"/>
                          <a:ea typeface="MS PGothic" panose="020B0600070205080204" pitchFamily="34" charset="-128"/>
                        </a:defRPr>
                      </a:lvl6pPr>
                      <a:lvl7pPr marL="2743200" algn="l" defTabSz="914400" rtl="0" eaLnBrk="1" fontAlgn="base" latinLnBrk="0" hangingPunct="1">
                        <a:spcBef>
                          <a:spcPct val="20000"/>
                        </a:spcBef>
                        <a:spcAft>
                          <a:spcPct val="0"/>
                        </a:spcAft>
                        <a:defRPr kumimoji="1" sz="1800" kern="1200">
                          <a:solidFill>
                            <a:schemeClr val="tx1"/>
                          </a:solidFill>
                          <a:latin typeface="Times New Roman" panose="02020603050405020304" pitchFamily="18" charset="0"/>
                          <a:ea typeface="MS PGothic" panose="020B0600070205080204" pitchFamily="34" charset="-128"/>
                        </a:defRPr>
                      </a:lvl7pPr>
                      <a:lvl8pPr marL="3200400" algn="l" defTabSz="914400" rtl="0" eaLnBrk="1" fontAlgn="base" latinLnBrk="0" hangingPunct="1">
                        <a:spcBef>
                          <a:spcPct val="20000"/>
                        </a:spcBef>
                        <a:spcAft>
                          <a:spcPct val="0"/>
                        </a:spcAft>
                        <a:defRPr kumimoji="1" sz="1800" kern="1200">
                          <a:solidFill>
                            <a:schemeClr val="tx1"/>
                          </a:solidFill>
                          <a:latin typeface="Times New Roman" panose="02020603050405020304" pitchFamily="18" charset="0"/>
                          <a:ea typeface="MS PGothic" panose="020B0600070205080204" pitchFamily="34" charset="-128"/>
                        </a:defRPr>
                      </a:lvl8pPr>
                      <a:lvl9pPr marL="3657600" algn="l" defTabSz="914400" rtl="0" eaLnBrk="1" fontAlgn="base" latinLnBrk="0" hangingPunct="1">
                        <a:spcBef>
                          <a:spcPct val="20000"/>
                        </a:spcBef>
                        <a:spcAft>
                          <a:spcPct val="0"/>
                        </a:spcAft>
                        <a:defRPr kumimoji="1" sz="1800" kern="1200">
                          <a:solidFill>
                            <a:schemeClr val="tx1"/>
                          </a:solidFill>
                          <a:latin typeface="Times New Roman" panose="02020603050405020304" pitchFamily="18"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1" i="0" u="none" strike="noStrike" cap="none" normalizeH="0" baseline="0" dirty="0" smtClean="0">
                          <a:ln>
                            <a:noFill/>
                          </a:ln>
                          <a:solidFill>
                            <a:schemeClr val="tx1"/>
                          </a:solidFill>
                          <a:effectLst/>
                          <a:latin typeface="Times New Roman" panose="02020603050405020304" pitchFamily="18" charset="0"/>
                          <a:ea typeface="MS PGothic" panose="020B0600070205080204" pitchFamily="34" charset="-128"/>
                          <a:cs typeface="Times New Roman" panose="02020603050405020304" pitchFamily="18" charset="0"/>
                        </a:rPr>
                        <a:t>Scenario</a:t>
                      </a:r>
                    </a:p>
                  </a:txBody>
                  <a:tcPr marL="89988" marR="89988" marT="46787" marB="46787" anchor="ctr" horzOverflow="overflow">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a:noFill/>
                    </a:lnTlToBr>
                    <a:lnBlToTr>
                      <a:noFill/>
                    </a:lnBlToTr>
                    <a:solidFill>
                      <a:srgbClr val="EBEBEB"/>
                    </a:solidFill>
                  </a:tcPr>
                </a:tc>
              </a:tr>
              <a:tr h="323151">
                <a:tc>
                  <a:txBody>
                    <a:bodyPr/>
                    <a:lstStyle>
                      <a:lvl1pPr marL="0" algn="l" defTabSz="914400" rtl="0" eaLnBrk="1" latinLnBrk="0" hangingPunct="1">
                        <a:spcBef>
                          <a:spcPct val="20000"/>
                        </a:spcBef>
                        <a:defRPr kumimoji="1" sz="2800" kern="1200">
                          <a:solidFill>
                            <a:schemeClr val="tx1"/>
                          </a:solidFill>
                          <a:latin typeface="Times New Roman" panose="02020603050405020304" pitchFamily="18" charset="0"/>
                          <a:ea typeface="MS PGothic" panose="020B0600070205080204" pitchFamily="34" charset="-128"/>
                        </a:defRPr>
                      </a:lvl1pPr>
                      <a:lvl2pPr marL="457200" algn="l" defTabSz="914400" rtl="0" eaLnBrk="1" latinLnBrk="0" hangingPunct="1">
                        <a:spcBef>
                          <a:spcPct val="20000"/>
                        </a:spcBef>
                        <a:defRPr kumimoji="1" sz="2400" kern="1200">
                          <a:solidFill>
                            <a:schemeClr val="tx1"/>
                          </a:solidFill>
                          <a:latin typeface="Times New Roman" panose="02020603050405020304" pitchFamily="18" charset="0"/>
                          <a:ea typeface="MS PGothic" panose="020B0600070205080204" pitchFamily="34" charset="-128"/>
                        </a:defRPr>
                      </a:lvl2pPr>
                      <a:lvl3pPr marL="914400" algn="l" defTabSz="914400" rtl="0" eaLnBrk="1" latinLnBrk="0" hangingPunct="1">
                        <a:spcBef>
                          <a:spcPct val="20000"/>
                        </a:spcBef>
                        <a:defRPr kumimoji="1" sz="2000" kern="1200">
                          <a:solidFill>
                            <a:schemeClr val="tx1"/>
                          </a:solidFill>
                          <a:latin typeface="Times New Roman" panose="02020603050405020304" pitchFamily="18" charset="0"/>
                          <a:ea typeface="MS PGothic" panose="020B0600070205080204" pitchFamily="34" charset="-128"/>
                        </a:defRPr>
                      </a:lvl3pPr>
                      <a:lvl4pPr marL="1371600" algn="l" defTabSz="914400" rtl="0" eaLnBrk="1" latinLnBrk="0" hangingPunct="1">
                        <a:spcBef>
                          <a:spcPct val="20000"/>
                        </a:spcBef>
                        <a:defRPr kumimoji="1" sz="1800" kern="1200">
                          <a:solidFill>
                            <a:schemeClr val="tx1"/>
                          </a:solidFill>
                          <a:latin typeface="Times New Roman" panose="02020603050405020304" pitchFamily="18" charset="0"/>
                          <a:ea typeface="MS PGothic" panose="020B0600070205080204" pitchFamily="34" charset="-128"/>
                        </a:defRPr>
                      </a:lvl4pPr>
                      <a:lvl5pPr marL="1828800" algn="l" defTabSz="914400" rtl="0" eaLnBrk="1" latinLnBrk="0" hangingPunct="1">
                        <a:spcBef>
                          <a:spcPct val="20000"/>
                        </a:spcBef>
                        <a:defRPr kumimoji="1" sz="1800" kern="1200">
                          <a:solidFill>
                            <a:schemeClr val="tx1"/>
                          </a:solidFill>
                          <a:latin typeface="Times New Roman" panose="02020603050405020304" pitchFamily="18" charset="0"/>
                          <a:ea typeface="MS PGothic" panose="020B0600070205080204" pitchFamily="34" charset="-128"/>
                        </a:defRPr>
                      </a:lvl5pPr>
                      <a:lvl6pPr marL="2286000" algn="l" defTabSz="914400" rtl="0" eaLnBrk="1" fontAlgn="base" latinLnBrk="0" hangingPunct="1">
                        <a:spcBef>
                          <a:spcPct val="20000"/>
                        </a:spcBef>
                        <a:spcAft>
                          <a:spcPct val="0"/>
                        </a:spcAft>
                        <a:defRPr kumimoji="1" sz="1800" kern="1200">
                          <a:solidFill>
                            <a:schemeClr val="tx1"/>
                          </a:solidFill>
                          <a:latin typeface="Times New Roman" panose="02020603050405020304" pitchFamily="18" charset="0"/>
                          <a:ea typeface="MS PGothic" panose="020B0600070205080204" pitchFamily="34" charset="-128"/>
                        </a:defRPr>
                      </a:lvl6pPr>
                      <a:lvl7pPr marL="2743200" algn="l" defTabSz="914400" rtl="0" eaLnBrk="1" fontAlgn="base" latinLnBrk="0" hangingPunct="1">
                        <a:spcBef>
                          <a:spcPct val="20000"/>
                        </a:spcBef>
                        <a:spcAft>
                          <a:spcPct val="0"/>
                        </a:spcAft>
                        <a:defRPr kumimoji="1" sz="1800" kern="1200">
                          <a:solidFill>
                            <a:schemeClr val="tx1"/>
                          </a:solidFill>
                          <a:latin typeface="Times New Roman" panose="02020603050405020304" pitchFamily="18" charset="0"/>
                          <a:ea typeface="MS PGothic" panose="020B0600070205080204" pitchFamily="34" charset="-128"/>
                        </a:defRPr>
                      </a:lvl7pPr>
                      <a:lvl8pPr marL="3200400" algn="l" defTabSz="914400" rtl="0" eaLnBrk="1" fontAlgn="base" latinLnBrk="0" hangingPunct="1">
                        <a:spcBef>
                          <a:spcPct val="20000"/>
                        </a:spcBef>
                        <a:spcAft>
                          <a:spcPct val="0"/>
                        </a:spcAft>
                        <a:defRPr kumimoji="1" sz="1800" kern="1200">
                          <a:solidFill>
                            <a:schemeClr val="tx1"/>
                          </a:solidFill>
                          <a:latin typeface="Times New Roman" panose="02020603050405020304" pitchFamily="18" charset="0"/>
                          <a:ea typeface="MS PGothic" panose="020B0600070205080204" pitchFamily="34" charset="-128"/>
                        </a:defRPr>
                      </a:lvl8pPr>
                      <a:lvl9pPr marL="3657600" algn="l" defTabSz="914400" rtl="0" eaLnBrk="1" fontAlgn="base" latinLnBrk="0" hangingPunct="1">
                        <a:spcBef>
                          <a:spcPct val="20000"/>
                        </a:spcBef>
                        <a:spcAft>
                          <a:spcPct val="0"/>
                        </a:spcAft>
                        <a:defRPr kumimoji="1" sz="1800" kern="1200">
                          <a:solidFill>
                            <a:schemeClr val="tx1"/>
                          </a:solidFill>
                          <a:latin typeface="Times New Roman" panose="02020603050405020304" pitchFamily="18" charset="0"/>
                          <a:ea typeface="MS PGothic" panose="020B0600070205080204" pitchFamily="34" charset="-128"/>
                        </a:defRPr>
                      </a:lvl9pPr>
                    </a:lstStyle>
                    <a:p>
                      <a:pPr marL="171450" marR="0" lvl="0" indent="-17145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1" lang="en-US" altLang="ja-JP" sz="1100" b="0" i="0" u="none" strike="noStrike" cap="none" normalizeH="0" baseline="0" dirty="0" smtClean="0">
                          <a:ln>
                            <a:noFill/>
                          </a:ln>
                          <a:solidFill>
                            <a:schemeClr val="tx1"/>
                          </a:solidFill>
                          <a:effectLst/>
                          <a:latin typeface="Times New Roman" panose="02020603050405020304" pitchFamily="18" charset="0"/>
                          <a:ea typeface="MS PGothic" panose="020B0600070205080204" pitchFamily="34" charset="-128"/>
                          <a:cs typeface="Times New Roman" panose="02020603050405020304" pitchFamily="18" charset="0"/>
                        </a:rPr>
                        <a:t>Content: vehicle status, location update, etc. </a:t>
                      </a:r>
                    </a:p>
                    <a:p>
                      <a:pPr marL="171450" marR="0" lvl="0" indent="-17145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1" lang="en-US" altLang="ja-JP" sz="1100" b="0" i="0" u="none" strike="noStrike" cap="none" normalizeH="0" baseline="0" dirty="0" smtClean="0">
                          <a:ln>
                            <a:noFill/>
                          </a:ln>
                          <a:solidFill>
                            <a:schemeClr val="tx1"/>
                          </a:solidFill>
                          <a:effectLst/>
                          <a:latin typeface="Times New Roman" panose="02020603050405020304" pitchFamily="18" charset="0"/>
                          <a:ea typeface="MS PGothic" panose="020B0600070205080204" pitchFamily="34" charset="-128"/>
                          <a:cs typeface="Times New Roman" panose="02020603050405020304" pitchFamily="18" charset="0"/>
                        </a:rPr>
                        <a:t>Frequent report every 5-10s</a:t>
                      </a:r>
                    </a:p>
                  </a:txBody>
                  <a:tcPr marL="91428" marR="91428" marT="38095" marB="38095" anchor="ctr" horzOverflow="overflow">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kumimoji="1" sz="2800" kern="1200">
                          <a:solidFill>
                            <a:schemeClr val="tx1"/>
                          </a:solidFill>
                          <a:latin typeface="Times New Roman" panose="02020603050405020304" pitchFamily="18" charset="0"/>
                          <a:ea typeface="MS PGothic" panose="020B0600070205080204" pitchFamily="34" charset="-128"/>
                        </a:defRPr>
                      </a:lvl1pPr>
                      <a:lvl2pPr marL="457200" algn="l" defTabSz="914400" rtl="0" eaLnBrk="1" latinLnBrk="0" hangingPunct="1">
                        <a:spcBef>
                          <a:spcPct val="20000"/>
                        </a:spcBef>
                        <a:defRPr kumimoji="1" sz="2400" kern="1200">
                          <a:solidFill>
                            <a:schemeClr val="tx1"/>
                          </a:solidFill>
                          <a:latin typeface="Times New Roman" panose="02020603050405020304" pitchFamily="18" charset="0"/>
                          <a:ea typeface="MS PGothic" panose="020B0600070205080204" pitchFamily="34" charset="-128"/>
                        </a:defRPr>
                      </a:lvl2pPr>
                      <a:lvl3pPr marL="914400" algn="l" defTabSz="914400" rtl="0" eaLnBrk="1" latinLnBrk="0" hangingPunct="1">
                        <a:spcBef>
                          <a:spcPct val="20000"/>
                        </a:spcBef>
                        <a:defRPr kumimoji="1" sz="2000" kern="1200">
                          <a:solidFill>
                            <a:schemeClr val="tx1"/>
                          </a:solidFill>
                          <a:latin typeface="Times New Roman" panose="02020603050405020304" pitchFamily="18" charset="0"/>
                          <a:ea typeface="MS PGothic" panose="020B0600070205080204" pitchFamily="34" charset="-128"/>
                        </a:defRPr>
                      </a:lvl3pPr>
                      <a:lvl4pPr marL="1371600" algn="l" defTabSz="914400" rtl="0" eaLnBrk="1" latinLnBrk="0" hangingPunct="1">
                        <a:spcBef>
                          <a:spcPct val="20000"/>
                        </a:spcBef>
                        <a:defRPr kumimoji="1" sz="1800" kern="1200">
                          <a:solidFill>
                            <a:schemeClr val="tx1"/>
                          </a:solidFill>
                          <a:latin typeface="Times New Roman" panose="02020603050405020304" pitchFamily="18" charset="0"/>
                          <a:ea typeface="MS PGothic" panose="020B0600070205080204" pitchFamily="34" charset="-128"/>
                        </a:defRPr>
                      </a:lvl4pPr>
                      <a:lvl5pPr marL="1828800" algn="l" defTabSz="914400" rtl="0" eaLnBrk="1" latinLnBrk="0" hangingPunct="1">
                        <a:spcBef>
                          <a:spcPct val="20000"/>
                        </a:spcBef>
                        <a:defRPr kumimoji="1" sz="1800" kern="1200">
                          <a:solidFill>
                            <a:schemeClr val="tx1"/>
                          </a:solidFill>
                          <a:latin typeface="Times New Roman" panose="02020603050405020304" pitchFamily="18" charset="0"/>
                          <a:ea typeface="MS PGothic" panose="020B0600070205080204" pitchFamily="34" charset="-128"/>
                        </a:defRPr>
                      </a:lvl5pPr>
                      <a:lvl6pPr marL="2286000" algn="l" defTabSz="914400" rtl="0" eaLnBrk="1" fontAlgn="base" latinLnBrk="0" hangingPunct="1">
                        <a:spcBef>
                          <a:spcPct val="20000"/>
                        </a:spcBef>
                        <a:spcAft>
                          <a:spcPct val="0"/>
                        </a:spcAft>
                        <a:defRPr kumimoji="1" sz="1800" kern="1200">
                          <a:solidFill>
                            <a:schemeClr val="tx1"/>
                          </a:solidFill>
                          <a:latin typeface="Times New Roman" panose="02020603050405020304" pitchFamily="18" charset="0"/>
                          <a:ea typeface="MS PGothic" panose="020B0600070205080204" pitchFamily="34" charset="-128"/>
                        </a:defRPr>
                      </a:lvl6pPr>
                      <a:lvl7pPr marL="2743200" algn="l" defTabSz="914400" rtl="0" eaLnBrk="1" fontAlgn="base" latinLnBrk="0" hangingPunct="1">
                        <a:spcBef>
                          <a:spcPct val="20000"/>
                        </a:spcBef>
                        <a:spcAft>
                          <a:spcPct val="0"/>
                        </a:spcAft>
                        <a:defRPr kumimoji="1" sz="1800" kern="1200">
                          <a:solidFill>
                            <a:schemeClr val="tx1"/>
                          </a:solidFill>
                          <a:latin typeface="Times New Roman" panose="02020603050405020304" pitchFamily="18" charset="0"/>
                          <a:ea typeface="MS PGothic" panose="020B0600070205080204" pitchFamily="34" charset="-128"/>
                        </a:defRPr>
                      </a:lvl7pPr>
                      <a:lvl8pPr marL="3200400" algn="l" defTabSz="914400" rtl="0" eaLnBrk="1" fontAlgn="base" latinLnBrk="0" hangingPunct="1">
                        <a:spcBef>
                          <a:spcPct val="20000"/>
                        </a:spcBef>
                        <a:spcAft>
                          <a:spcPct val="0"/>
                        </a:spcAft>
                        <a:defRPr kumimoji="1" sz="1800" kern="1200">
                          <a:solidFill>
                            <a:schemeClr val="tx1"/>
                          </a:solidFill>
                          <a:latin typeface="Times New Roman" panose="02020603050405020304" pitchFamily="18" charset="0"/>
                          <a:ea typeface="MS PGothic" panose="020B0600070205080204" pitchFamily="34" charset="-128"/>
                        </a:defRPr>
                      </a:lvl8pPr>
                      <a:lvl9pPr marL="3657600" algn="l" defTabSz="914400" rtl="0" eaLnBrk="1" fontAlgn="base" latinLnBrk="0" hangingPunct="1">
                        <a:spcBef>
                          <a:spcPct val="20000"/>
                        </a:spcBef>
                        <a:spcAft>
                          <a:spcPct val="0"/>
                        </a:spcAft>
                        <a:defRPr kumimoji="1" sz="1800" kern="1200">
                          <a:solidFill>
                            <a:schemeClr val="tx1"/>
                          </a:solidFill>
                          <a:latin typeface="Times New Roman" panose="02020603050405020304" pitchFamily="18" charset="0"/>
                          <a:ea typeface="MS PGothic" panose="020B0600070205080204" pitchFamily="34" charset="-128"/>
                        </a:defRPr>
                      </a:lvl9pPr>
                    </a:lstStyle>
                    <a:p>
                      <a:pPr marL="171450" marR="0" lvl="0" indent="-17145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1" lang="en-US" altLang="ja-JP" sz="1100" b="0" i="0" u="none" strike="noStrike" cap="none" normalizeH="0" baseline="0" dirty="0" smtClean="0">
                          <a:ln>
                            <a:noFill/>
                          </a:ln>
                          <a:solidFill>
                            <a:schemeClr val="tx1"/>
                          </a:solidFill>
                          <a:effectLst/>
                          <a:latin typeface="Times New Roman" panose="02020603050405020304" pitchFamily="18" charset="0"/>
                          <a:ea typeface="MS PGothic" panose="020B0600070205080204" pitchFamily="34" charset="-128"/>
                          <a:cs typeface="Times New Roman" panose="02020603050405020304" pitchFamily="18" charset="0"/>
                        </a:rPr>
                        <a:t>Vehicle mobility </a:t>
                      </a:r>
                    </a:p>
                    <a:p>
                      <a:pPr marL="171450" marR="0" lvl="0" indent="-17145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1" lang="en-US" altLang="ja-JP" sz="1100" b="0" i="0" u="none" strike="noStrike" cap="none" normalizeH="0" baseline="0" dirty="0" smtClean="0">
                          <a:ln>
                            <a:noFill/>
                          </a:ln>
                          <a:solidFill>
                            <a:schemeClr val="tx1"/>
                          </a:solidFill>
                          <a:effectLst/>
                          <a:latin typeface="Times New Roman" panose="02020603050405020304" pitchFamily="18" charset="0"/>
                          <a:ea typeface="MS PGothic" panose="020B0600070205080204" pitchFamily="34" charset="-128"/>
                          <a:cs typeface="Times New Roman" panose="02020603050405020304" pitchFamily="18" charset="0"/>
                        </a:rPr>
                        <a:t>Not power consumption sensitive</a:t>
                      </a:r>
                    </a:p>
                  </a:txBody>
                  <a:tcPr marL="91428" marR="91428" marT="38095" marB="38095" anchor="ctr" horzOverflow="overflow">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a:noFill/>
                    </a:lnTlToBr>
                    <a:lnBlToTr>
                      <a:noFill/>
                    </a:lnBlToTr>
                    <a:noFill/>
                  </a:tcPr>
                </a:tc>
              </a:tr>
            </a:tbl>
          </a:graphicData>
        </a:graphic>
      </p:graphicFrame>
      <p:pic>
        <p:nvPicPr>
          <p:cNvPr id="75" name="图片 74"/>
          <p:cNvPicPr>
            <a:picLocks noChangeAspect="1"/>
          </p:cNvPicPr>
          <p:nvPr/>
        </p:nvPicPr>
        <p:blipFill>
          <a:blip r:embed="rId3"/>
          <a:stretch>
            <a:fillRect/>
          </a:stretch>
        </p:blipFill>
        <p:spPr>
          <a:xfrm>
            <a:off x="712879" y="1526796"/>
            <a:ext cx="2595877" cy="1254188"/>
          </a:xfrm>
          <a:prstGeom prst="rect">
            <a:avLst/>
          </a:prstGeom>
        </p:spPr>
      </p:pic>
      <p:sp>
        <p:nvSpPr>
          <p:cNvPr id="78" name="矩形 77"/>
          <p:cNvSpPr/>
          <p:nvPr/>
        </p:nvSpPr>
        <p:spPr>
          <a:xfrm>
            <a:off x="1386943" y="2319545"/>
            <a:ext cx="1162498" cy="246221"/>
          </a:xfrm>
          <a:prstGeom prst="rect">
            <a:avLst/>
          </a:prstGeom>
        </p:spPr>
        <p:txBody>
          <a:bodyPr wrap="none">
            <a:spAutoFit/>
          </a:bodyPr>
          <a:lstStyle/>
          <a:p>
            <a:pPr>
              <a:buNone/>
            </a:pPr>
            <a:r>
              <a:rPr lang="en-US" altLang="zh-CN" sz="1000" dirty="0" smtClean="0"/>
              <a:t>Vehicle tracking</a:t>
            </a:r>
            <a:endParaRPr lang="zh-CN" altLang="en-US" sz="1000" dirty="0"/>
          </a:p>
        </p:txBody>
      </p:sp>
      <p:sp>
        <p:nvSpPr>
          <p:cNvPr id="81" name="文本框 80"/>
          <p:cNvSpPr txBox="1"/>
          <p:nvPr/>
        </p:nvSpPr>
        <p:spPr>
          <a:xfrm>
            <a:off x="143512" y="5250140"/>
            <a:ext cx="2482934" cy="900246"/>
          </a:xfrm>
          <a:prstGeom prst="rect">
            <a:avLst/>
          </a:prstGeom>
          <a:noFill/>
        </p:spPr>
        <p:txBody>
          <a:bodyPr wrap="square" rtlCol="0">
            <a:spAutoFit/>
          </a:bodyPr>
          <a:lstStyle/>
          <a:p>
            <a:pPr>
              <a:buNone/>
            </a:pPr>
            <a:r>
              <a:rPr lang="en-US" altLang="zh-CN" sz="1050" dirty="0" smtClean="0">
                <a:solidFill>
                  <a:srgbClr val="0070C0"/>
                </a:solidFill>
              </a:rPr>
              <a:t>NB-</a:t>
            </a:r>
            <a:r>
              <a:rPr lang="en-US" altLang="zh-CN" sz="1050" dirty="0" err="1" smtClean="0">
                <a:solidFill>
                  <a:srgbClr val="0070C0"/>
                </a:solidFill>
              </a:rPr>
              <a:t>IoT</a:t>
            </a:r>
            <a:r>
              <a:rPr lang="en-US" altLang="zh-CN" sz="1050" dirty="0" smtClean="0">
                <a:solidFill>
                  <a:srgbClr val="0070C0"/>
                </a:solidFill>
              </a:rPr>
              <a:t> now only supports radio link failure (RLF) and re-establishment for connected mode mobility: this results in very late cell change in this case.</a:t>
            </a:r>
            <a:endParaRPr lang="zh-CN" altLang="en-US" sz="1050" dirty="0">
              <a:solidFill>
                <a:srgbClr val="0070C0"/>
              </a:solidFill>
            </a:endParaRPr>
          </a:p>
        </p:txBody>
      </p:sp>
      <p:sp>
        <p:nvSpPr>
          <p:cNvPr id="82" name="Content Placeholder 5"/>
          <p:cNvSpPr>
            <a:spLocks noGrp="1"/>
          </p:cNvSpPr>
          <p:nvPr>
            <p:ph sz="half" idx="1"/>
          </p:nvPr>
        </p:nvSpPr>
        <p:spPr>
          <a:xfrm>
            <a:off x="6087086" y="760199"/>
            <a:ext cx="3660232" cy="1721714"/>
          </a:xfrm>
        </p:spPr>
        <p:txBody>
          <a:bodyPr/>
          <a:lstStyle/>
          <a:p>
            <a:r>
              <a:rPr lang="en-GB" altLang="zh-CN" sz="1600" b="1" dirty="0" smtClean="0"/>
              <a:t>Suggestion</a:t>
            </a:r>
            <a:endParaRPr lang="en-GB" altLang="zh-CN" sz="1600" b="1" dirty="0"/>
          </a:p>
          <a:p>
            <a:pPr lvl="1"/>
            <a:r>
              <a:rPr lang="en-US" altLang="zh-CN" sz="1400" dirty="0" smtClean="0"/>
              <a:t>Urgent demand to improve mobile M2M service in NB-</a:t>
            </a:r>
            <a:r>
              <a:rPr lang="en-US" altLang="zh-CN" sz="1400" dirty="0" err="1" smtClean="0"/>
              <a:t>IoT</a:t>
            </a:r>
            <a:endParaRPr lang="en-US" altLang="zh-CN" sz="1400" dirty="0"/>
          </a:p>
          <a:p>
            <a:pPr lvl="2"/>
            <a:r>
              <a:rPr lang="en-US" altLang="zh-CN" sz="1200" dirty="0" smtClean="0"/>
              <a:t>Enlarge market besides LPWA</a:t>
            </a:r>
          </a:p>
          <a:p>
            <a:pPr lvl="2"/>
            <a:r>
              <a:rPr lang="en-US" altLang="zh-CN" sz="1200" dirty="0" smtClean="0"/>
              <a:t>Speed up replacing 2G network</a:t>
            </a:r>
          </a:p>
          <a:p>
            <a:pPr lvl="2"/>
            <a:r>
              <a:rPr lang="en-US" altLang="zh-CN" sz="1200" dirty="0" smtClean="0"/>
              <a:t>Ensure service experience migrating from GPRS is maintained</a:t>
            </a:r>
          </a:p>
        </p:txBody>
      </p:sp>
      <p:sp>
        <p:nvSpPr>
          <p:cNvPr id="89" name="Content Placeholder 5"/>
          <p:cNvSpPr>
            <a:spLocks noGrp="1"/>
          </p:cNvSpPr>
          <p:nvPr>
            <p:ph sz="half" idx="1"/>
          </p:nvPr>
        </p:nvSpPr>
        <p:spPr>
          <a:xfrm>
            <a:off x="6276067" y="4271749"/>
            <a:ext cx="5863023" cy="1275263"/>
          </a:xfrm>
        </p:spPr>
        <p:txBody>
          <a:bodyPr/>
          <a:lstStyle/>
          <a:p>
            <a:pPr lvl="1"/>
            <a:r>
              <a:rPr lang="en-US" altLang="zh-CN" sz="1400" dirty="0" smtClean="0"/>
              <a:t>Rel-17 WI objective: Improvement of RLF based cell change</a:t>
            </a:r>
          </a:p>
          <a:p>
            <a:pPr lvl="2"/>
            <a:r>
              <a:rPr lang="en-US" altLang="zh-CN" sz="1200" dirty="0" smtClean="0"/>
              <a:t>Enhancements to measurement trigger and RLF procedure</a:t>
            </a:r>
          </a:p>
        </p:txBody>
      </p:sp>
      <p:pic>
        <p:nvPicPr>
          <p:cNvPr id="90" name="Picture 66" descr="天线"/>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954972" y="4930172"/>
            <a:ext cx="359785" cy="691660"/>
          </a:xfrm>
          <a:prstGeom prst="rect">
            <a:avLst/>
          </a:prstGeom>
          <a:noFill/>
          <a:ln w="9525">
            <a:noFill/>
            <a:miter lim="800000"/>
            <a:headEnd/>
            <a:tailEnd/>
          </a:ln>
        </p:spPr>
      </p:pic>
      <p:pic>
        <p:nvPicPr>
          <p:cNvPr id="91" name="Picture 8" descr="https://timgsa.baidu.com/timg?image&amp;quality=80&amp;size=b9999_10000&amp;sec=1572064774404&amp;di=fad18fc2b2e226f79a1d5565219d2601&amp;imgtype=0&amp;src=http%3A%2F%2Fimg10.cn.gcimg.net%2Fgcwvthird%2Fday_20160513%2Fda7ac14450f9098646c7e47dfe8598d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306" t="10821" r="5751" b="6494"/>
          <a:stretch/>
        </p:blipFill>
        <p:spPr bwMode="auto">
          <a:xfrm flipH="1">
            <a:off x="8557403" y="5547548"/>
            <a:ext cx="495010" cy="305431"/>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66" descr="天线"/>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0936134" y="4930172"/>
            <a:ext cx="378523" cy="727683"/>
          </a:xfrm>
          <a:prstGeom prst="rect">
            <a:avLst/>
          </a:prstGeom>
          <a:noFill/>
          <a:ln w="9525">
            <a:noFill/>
            <a:miter lim="800000"/>
            <a:headEnd/>
            <a:tailEnd/>
          </a:ln>
        </p:spPr>
      </p:pic>
      <p:grpSp>
        <p:nvGrpSpPr>
          <p:cNvPr id="93" name="组合 92"/>
          <p:cNvGrpSpPr/>
          <p:nvPr/>
        </p:nvGrpSpPr>
        <p:grpSpPr>
          <a:xfrm>
            <a:off x="7134864" y="5861626"/>
            <a:ext cx="4006043" cy="144184"/>
            <a:chOff x="7217389" y="1921315"/>
            <a:chExt cx="4006043" cy="220426"/>
          </a:xfrm>
        </p:grpSpPr>
        <p:sp>
          <p:nvSpPr>
            <p:cNvPr id="94" name="椭圆 93"/>
            <p:cNvSpPr/>
            <p:nvPr/>
          </p:nvSpPr>
          <p:spPr>
            <a:xfrm>
              <a:off x="7217389" y="1921315"/>
              <a:ext cx="2507636" cy="220073"/>
            </a:xfrm>
            <a:prstGeom prst="ellipse">
              <a:avLst/>
            </a:prstGeom>
            <a:solidFill>
              <a:schemeClr val="accent1">
                <a:lumMod val="20000"/>
                <a:lumOff val="80000"/>
                <a:alpha val="5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8715796" y="1921668"/>
              <a:ext cx="2507636" cy="220073"/>
            </a:xfrm>
            <a:prstGeom prst="ellipse">
              <a:avLst/>
            </a:prstGeom>
            <a:solidFill>
              <a:srgbClr val="DDFFED">
                <a:alpha val="50000"/>
              </a:srgb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7" name="直接连接符 96"/>
          <p:cNvCxnSpPr/>
          <p:nvPr/>
        </p:nvCxnSpPr>
        <p:spPr>
          <a:xfrm>
            <a:off x="9149918" y="5602740"/>
            <a:ext cx="0" cy="581788"/>
          </a:xfrm>
          <a:prstGeom prst="line">
            <a:avLst/>
          </a:prstGeom>
          <a:ln>
            <a:prstDash val="dash"/>
          </a:ln>
        </p:spPr>
        <p:style>
          <a:lnRef idx="1">
            <a:schemeClr val="accent1"/>
          </a:lnRef>
          <a:fillRef idx="0">
            <a:schemeClr val="accent1"/>
          </a:fillRef>
          <a:effectRef idx="0">
            <a:schemeClr val="accent1"/>
          </a:effectRef>
          <a:fontRef idx="minor">
            <a:schemeClr val="tx1"/>
          </a:fontRef>
        </p:style>
      </p:cxnSp>
      <p:pic>
        <p:nvPicPr>
          <p:cNvPr id="98" name="Picture 8" descr="https://timgsa.baidu.com/timg?image&amp;quality=80&amp;size=b9999_10000&amp;sec=1572064774404&amp;di=fad18fc2b2e226f79a1d5565219d2601&amp;imgtype=0&amp;src=http%3A%2F%2Fimg10.cn.gcimg.net%2Fgcwvthird%2Fday_20160513%2Fda7ac14450f9098646c7e47dfe8598d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306" t="10821" r="5751" b="6494"/>
          <a:stretch/>
        </p:blipFill>
        <p:spPr bwMode="auto">
          <a:xfrm flipH="1">
            <a:off x="9207579" y="5557048"/>
            <a:ext cx="495010" cy="305431"/>
          </a:xfrm>
          <a:prstGeom prst="rect">
            <a:avLst/>
          </a:prstGeom>
          <a:noFill/>
          <a:extLst>
            <a:ext uri="{909E8E84-426E-40DD-AFC4-6F175D3DCCD1}">
              <a14:hiddenFill xmlns:a14="http://schemas.microsoft.com/office/drawing/2010/main">
                <a:solidFill>
                  <a:srgbClr val="FFFFFF"/>
                </a:solidFill>
              </a14:hiddenFill>
            </a:ext>
          </a:extLst>
        </p:spPr>
      </p:pic>
      <p:cxnSp>
        <p:nvCxnSpPr>
          <p:cNvPr id="99" name="直接连接符 98"/>
          <p:cNvCxnSpPr/>
          <p:nvPr/>
        </p:nvCxnSpPr>
        <p:spPr>
          <a:xfrm>
            <a:off x="7407608" y="5449606"/>
            <a:ext cx="1073595" cy="25065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00" name="矩形 99"/>
          <p:cNvSpPr/>
          <p:nvPr/>
        </p:nvSpPr>
        <p:spPr>
          <a:xfrm>
            <a:off x="7751221" y="5975244"/>
            <a:ext cx="1449436" cy="400110"/>
          </a:xfrm>
          <a:prstGeom prst="rect">
            <a:avLst/>
          </a:prstGeom>
        </p:spPr>
        <p:txBody>
          <a:bodyPr wrap="none">
            <a:spAutoFit/>
          </a:bodyPr>
          <a:lstStyle/>
          <a:p>
            <a:pPr>
              <a:buNone/>
            </a:pPr>
            <a:r>
              <a:rPr lang="en-US" altLang="zh-CN" sz="1000" dirty="0" smtClean="0"/>
              <a:t>Measurement trigger</a:t>
            </a:r>
          </a:p>
          <a:p>
            <a:pPr>
              <a:buNone/>
            </a:pPr>
            <a:r>
              <a:rPr lang="en-US" altLang="zh-CN" sz="1000" dirty="0" smtClean="0"/>
              <a:t>before RLF</a:t>
            </a:r>
            <a:endParaRPr lang="zh-CN" altLang="en-US" sz="1000" dirty="0"/>
          </a:p>
        </p:txBody>
      </p:sp>
      <p:sp>
        <p:nvSpPr>
          <p:cNvPr id="101" name="矩形 100"/>
          <p:cNvSpPr/>
          <p:nvPr/>
        </p:nvSpPr>
        <p:spPr>
          <a:xfrm>
            <a:off x="9539429" y="5984473"/>
            <a:ext cx="1676282" cy="400110"/>
          </a:xfrm>
          <a:prstGeom prst="rect">
            <a:avLst/>
          </a:prstGeom>
        </p:spPr>
        <p:txBody>
          <a:bodyPr wrap="square">
            <a:spAutoFit/>
          </a:bodyPr>
          <a:lstStyle/>
          <a:p>
            <a:pPr>
              <a:buNone/>
            </a:pPr>
            <a:r>
              <a:rPr lang="en-US" altLang="zh-CN" sz="1000" dirty="0" smtClean="0"/>
              <a:t>Finish re-establishment more quickly</a:t>
            </a:r>
            <a:endParaRPr lang="zh-CN" altLang="en-US" sz="1000" dirty="0"/>
          </a:p>
        </p:txBody>
      </p:sp>
      <p:cxnSp>
        <p:nvCxnSpPr>
          <p:cNvPr id="102" name="直接连接符 101"/>
          <p:cNvCxnSpPr/>
          <p:nvPr/>
        </p:nvCxnSpPr>
        <p:spPr>
          <a:xfrm flipH="1">
            <a:off x="9702589" y="5413948"/>
            <a:ext cx="1233544" cy="32033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bwMode="auto">
          <a:xfrm>
            <a:off x="6121184" y="812102"/>
            <a:ext cx="0" cy="5657243"/>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8" name="组合 7"/>
          <p:cNvGrpSpPr/>
          <p:nvPr/>
        </p:nvGrpSpPr>
        <p:grpSpPr>
          <a:xfrm>
            <a:off x="6682492" y="3297913"/>
            <a:ext cx="4458415" cy="833122"/>
            <a:chOff x="6808650" y="3358491"/>
            <a:chExt cx="4458415" cy="833122"/>
          </a:xfrm>
        </p:grpSpPr>
        <p:grpSp>
          <p:nvGrpSpPr>
            <p:cNvPr id="4" name="组合 3"/>
            <p:cNvGrpSpPr/>
            <p:nvPr/>
          </p:nvGrpSpPr>
          <p:grpSpPr>
            <a:xfrm>
              <a:off x="6808650" y="3358491"/>
              <a:ext cx="4458415" cy="829595"/>
              <a:chOff x="2853344" y="3062947"/>
              <a:chExt cx="8916830" cy="1659190"/>
            </a:xfrm>
          </p:grpSpPr>
          <p:sp>
            <p:nvSpPr>
              <p:cNvPr id="33" name="椭圆 32"/>
              <p:cNvSpPr/>
              <p:nvPr/>
            </p:nvSpPr>
            <p:spPr>
              <a:xfrm>
                <a:off x="2853344" y="3062947"/>
                <a:ext cx="8916830" cy="1659190"/>
              </a:xfrm>
              <a:prstGeom prst="ellipse">
                <a:avLst/>
              </a:prstGeom>
              <a:solidFill>
                <a:srgbClr val="71DAFF"/>
              </a:solidFill>
              <a:ln w="9525" cap="flat" cmpd="sng" algn="ctr">
                <a:solidFill>
                  <a:srgbClr val="FF0000"/>
                </a:solidFill>
                <a:prstDash val="dash"/>
              </a:ln>
              <a:effectLst/>
            </p:spPr>
            <p:txBody>
              <a:bodyPr rtlCol="0" anchor="ctr"/>
              <a:lstStyle/>
              <a:p>
                <a:pPr algn="ctr">
                  <a:defRPr/>
                </a:pPr>
                <a:endParaRPr lang="zh-CN" altLang="en-US" kern="0" smtClean="0">
                  <a:solidFill>
                    <a:prstClr val="white"/>
                  </a:solidFill>
                  <a:latin typeface="微软雅黑" panose="020B0503020204020204" pitchFamily="34" charset="-122"/>
                  <a:ea typeface="微软雅黑" panose="020B0503020204020204" pitchFamily="34" charset="-122"/>
                </a:endParaRPr>
              </a:p>
            </p:txBody>
          </p:sp>
          <p:sp>
            <p:nvSpPr>
              <p:cNvPr id="34" name="椭圆 33"/>
              <p:cNvSpPr/>
              <p:nvPr/>
            </p:nvSpPr>
            <p:spPr>
              <a:xfrm>
                <a:off x="6831745" y="3131576"/>
                <a:ext cx="4129404" cy="1521933"/>
              </a:xfrm>
              <a:prstGeom prst="ellipse">
                <a:avLst/>
              </a:prstGeom>
              <a:solidFill>
                <a:srgbClr val="F79646">
                  <a:lumMod val="40000"/>
                  <a:lumOff val="60000"/>
                </a:srgbClr>
              </a:solidFill>
              <a:ln w="9525" cap="flat" cmpd="sng" algn="ctr">
                <a:solidFill>
                  <a:srgbClr val="FF0000"/>
                </a:solidFill>
                <a:prstDash val="dash"/>
              </a:ln>
              <a:effectLst/>
            </p:spPr>
            <p:txBody>
              <a:bodyPr rtlCol="0" anchor="ctr"/>
              <a:lstStyle/>
              <a:p>
                <a:pPr algn="ctr">
                  <a:defRPr/>
                </a:pPr>
                <a:endParaRPr lang="zh-CN" altLang="en-US" kern="0" smtClean="0">
                  <a:solidFill>
                    <a:prstClr val="white"/>
                  </a:solidFill>
                  <a:latin typeface="微软雅黑" panose="020B0503020204020204" pitchFamily="34" charset="-122"/>
                  <a:ea typeface="微软雅黑" panose="020B0503020204020204" pitchFamily="34" charset="-122"/>
                </a:endParaRPr>
              </a:p>
            </p:txBody>
          </p:sp>
        </p:grpSp>
        <p:sp>
          <p:nvSpPr>
            <p:cNvPr id="5" name="矩形 4"/>
            <p:cNvSpPr/>
            <p:nvPr/>
          </p:nvSpPr>
          <p:spPr>
            <a:xfrm>
              <a:off x="9399178" y="3376343"/>
              <a:ext cx="873957" cy="261610"/>
            </a:xfrm>
            <a:prstGeom prst="rect">
              <a:avLst/>
            </a:prstGeom>
          </p:spPr>
          <p:txBody>
            <a:bodyPr wrap="none">
              <a:spAutoFit/>
            </a:bodyPr>
            <a:lstStyle/>
            <a:p>
              <a:pPr>
                <a:buNone/>
              </a:pPr>
              <a:r>
                <a:rPr lang="en-US" altLang="zh-CN" sz="1100" dirty="0" smtClean="0"/>
                <a:t>2G/</a:t>
              </a:r>
              <a:r>
                <a:rPr lang="en-US" altLang="zh-CN" sz="1100" dirty="0" err="1" smtClean="0"/>
                <a:t>NB-IoT</a:t>
              </a:r>
              <a:endParaRPr lang="zh-CN" altLang="en-US" sz="1100" dirty="0"/>
            </a:p>
          </p:txBody>
        </p:sp>
        <p:sp>
          <p:nvSpPr>
            <p:cNvPr id="37" name="矩形 36"/>
            <p:cNvSpPr/>
            <p:nvPr/>
          </p:nvSpPr>
          <p:spPr>
            <a:xfrm>
              <a:off x="7694664" y="3392575"/>
              <a:ext cx="1103187" cy="261610"/>
            </a:xfrm>
            <a:prstGeom prst="rect">
              <a:avLst/>
            </a:prstGeom>
          </p:spPr>
          <p:txBody>
            <a:bodyPr wrap="none">
              <a:spAutoFit/>
            </a:bodyPr>
            <a:lstStyle/>
            <a:p>
              <a:pPr>
                <a:buNone/>
              </a:pPr>
              <a:r>
                <a:rPr lang="en-US" altLang="zh-CN" sz="1100" dirty="0" smtClean="0"/>
                <a:t>LPWA/</a:t>
              </a:r>
              <a:r>
                <a:rPr lang="en-US" altLang="zh-CN" sz="1100" dirty="0" err="1" smtClean="0"/>
                <a:t>NB-IoT</a:t>
              </a:r>
              <a:endParaRPr lang="zh-CN" altLang="en-US" sz="1100" dirty="0"/>
            </a:p>
          </p:txBody>
        </p:sp>
        <p:sp>
          <p:nvSpPr>
            <p:cNvPr id="6" name="矩形 5"/>
            <p:cNvSpPr/>
            <p:nvPr/>
          </p:nvSpPr>
          <p:spPr>
            <a:xfrm>
              <a:off x="8919362" y="3579692"/>
              <a:ext cx="2341624" cy="430887"/>
            </a:xfrm>
            <a:prstGeom prst="rect">
              <a:avLst/>
            </a:prstGeom>
          </p:spPr>
          <p:txBody>
            <a:bodyPr wrap="square">
              <a:spAutoFit/>
            </a:bodyPr>
            <a:lstStyle/>
            <a:p>
              <a:pPr marL="171450" lvl="0" indent="-171450">
                <a:buClrTx/>
                <a:buFont typeface="Arial" panose="020B0604020202020204" pitchFamily="34" charset="0"/>
                <a:buChar char="•"/>
              </a:pPr>
              <a:r>
                <a:rPr kumimoji="1" lang="en-US" altLang="ja-JP" sz="1100" b="0" dirty="0" smtClean="0">
                  <a:latin typeface="Times New Roman" panose="02020603050405020304" pitchFamily="18" charset="0"/>
                  <a:ea typeface="MS PGothic" panose="020B0600070205080204" pitchFamily="34" charset="-128"/>
                  <a:cs typeface="Times New Roman" panose="02020603050405020304" pitchFamily="18" charset="0"/>
                </a:rPr>
                <a:t>Vehicle tracking</a:t>
              </a:r>
              <a:endParaRPr kumimoji="1" lang="en-US" altLang="ja-JP" sz="1100" b="0" dirty="0">
                <a:latin typeface="Times New Roman" panose="02020603050405020304" pitchFamily="18" charset="0"/>
                <a:ea typeface="MS PGothic" panose="020B0600070205080204" pitchFamily="34" charset="-128"/>
                <a:cs typeface="Times New Roman" panose="02020603050405020304" pitchFamily="18" charset="0"/>
              </a:endParaRPr>
            </a:p>
            <a:p>
              <a:pPr marL="171450" lvl="0" indent="-171450">
                <a:buClrTx/>
                <a:buFont typeface="Arial" panose="020B0604020202020204" pitchFamily="34" charset="0"/>
                <a:buChar char="•"/>
              </a:pPr>
              <a:r>
                <a:rPr kumimoji="1" lang="en-US" altLang="ja-JP" sz="1100" b="0" dirty="0" smtClean="0">
                  <a:latin typeface="Times New Roman" panose="02020603050405020304" pitchFamily="18" charset="0"/>
                  <a:ea typeface="MS PGothic" panose="020B0600070205080204" pitchFamily="34" charset="-128"/>
                  <a:cs typeface="Times New Roman" panose="02020603050405020304" pitchFamily="18" charset="0"/>
                </a:rPr>
                <a:t>POS equipment</a:t>
              </a:r>
              <a:endParaRPr kumimoji="1" lang="en-US" altLang="ja-JP" sz="1100" b="0" dirty="0">
                <a:latin typeface="Times New Roman" panose="02020603050405020304" pitchFamily="18" charset="0"/>
                <a:ea typeface="MS PGothic" panose="020B0600070205080204" pitchFamily="34" charset="-128"/>
                <a:cs typeface="Times New Roman" panose="02020603050405020304" pitchFamily="18" charset="0"/>
              </a:endParaRPr>
            </a:p>
          </p:txBody>
        </p:sp>
        <p:sp>
          <p:nvSpPr>
            <p:cNvPr id="7" name="矩形 6"/>
            <p:cNvSpPr/>
            <p:nvPr/>
          </p:nvSpPr>
          <p:spPr>
            <a:xfrm>
              <a:off x="10214175" y="3701302"/>
              <a:ext cx="590226" cy="253916"/>
            </a:xfrm>
            <a:prstGeom prst="rect">
              <a:avLst/>
            </a:prstGeom>
          </p:spPr>
          <p:txBody>
            <a:bodyPr wrap="none">
              <a:spAutoFit/>
            </a:bodyPr>
            <a:lstStyle/>
            <a:p>
              <a:pPr algn="ctr">
                <a:buNone/>
              </a:pPr>
              <a:r>
                <a:rPr lang="en-US" altLang="zh-CN" sz="1050" dirty="0" smtClean="0"/>
                <a:t>144dB</a:t>
              </a:r>
              <a:endParaRPr lang="zh-CN" altLang="en-US" sz="1050" dirty="0"/>
            </a:p>
          </p:txBody>
        </p:sp>
        <p:sp>
          <p:nvSpPr>
            <p:cNvPr id="40" name="矩形 39"/>
            <p:cNvSpPr/>
            <p:nvPr/>
          </p:nvSpPr>
          <p:spPr>
            <a:xfrm>
              <a:off x="7314757" y="3581506"/>
              <a:ext cx="2341624" cy="430887"/>
            </a:xfrm>
            <a:prstGeom prst="rect">
              <a:avLst/>
            </a:prstGeom>
          </p:spPr>
          <p:txBody>
            <a:bodyPr wrap="square">
              <a:spAutoFit/>
            </a:bodyPr>
            <a:lstStyle/>
            <a:p>
              <a:pPr marL="171450" lvl="0" indent="-171450">
                <a:buClrTx/>
                <a:buFont typeface="Arial" panose="020B0604020202020204" pitchFamily="34" charset="0"/>
                <a:buChar char="•"/>
              </a:pPr>
              <a:r>
                <a:rPr kumimoji="1" lang="en-US" altLang="ja-JP" sz="1100" b="0" dirty="0" smtClean="0">
                  <a:latin typeface="Times New Roman" panose="02020603050405020304" pitchFamily="18" charset="0"/>
                  <a:ea typeface="MS PGothic" panose="020B0600070205080204" pitchFamily="34" charset="-128"/>
                  <a:cs typeface="Times New Roman" panose="02020603050405020304" pitchFamily="18" charset="0"/>
                </a:rPr>
                <a:t>Metering</a:t>
              </a:r>
              <a:endParaRPr kumimoji="1" lang="en-US" altLang="ja-JP" sz="1100" b="0" dirty="0">
                <a:latin typeface="Times New Roman" panose="02020603050405020304" pitchFamily="18" charset="0"/>
                <a:ea typeface="MS PGothic" panose="020B0600070205080204" pitchFamily="34" charset="-128"/>
                <a:cs typeface="Times New Roman" panose="02020603050405020304" pitchFamily="18" charset="0"/>
              </a:endParaRPr>
            </a:p>
            <a:p>
              <a:pPr marL="171450" lvl="0" indent="-171450">
                <a:buClrTx/>
                <a:buFont typeface="Arial" panose="020B0604020202020204" pitchFamily="34" charset="0"/>
                <a:buChar char="•"/>
              </a:pPr>
              <a:r>
                <a:rPr kumimoji="1" lang="en-US" altLang="ja-JP" sz="1100" b="0" dirty="0" smtClean="0">
                  <a:latin typeface="Times New Roman" panose="02020603050405020304" pitchFamily="18" charset="0"/>
                  <a:ea typeface="MS PGothic" panose="020B0600070205080204" pitchFamily="34" charset="-128"/>
                  <a:cs typeface="Times New Roman" panose="02020603050405020304" pitchFamily="18" charset="0"/>
                </a:rPr>
                <a:t>Smoke alarm</a:t>
              </a:r>
              <a:endParaRPr kumimoji="1" lang="en-US" altLang="ja-JP" sz="1100" b="0" dirty="0">
                <a:latin typeface="Times New Roman" panose="02020603050405020304" pitchFamily="18" charset="0"/>
                <a:ea typeface="MS PGothic" panose="020B0600070205080204" pitchFamily="34" charset="-128"/>
                <a:cs typeface="Times New Roman" panose="02020603050405020304" pitchFamily="18" charset="0"/>
              </a:endParaRPr>
            </a:p>
          </p:txBody>
        </p:sp>
        <p:sp>
          <p:nvSpPr>
            <p:cNvPr id="41" name="矩形 40"/>
            <p:cNvSpPr/>
            <p:nvPr/>
          </p:nvSpPr>
          <p:spPr>
            <a:xfrm>
              <a:off x="8240057" y="3937697"/>
              <a:ext cx="590226" cy="253916"/>
            </a:xfrm>
            <a:prstGeom prst="rect">
              <a:avLst/>
            </a:prstGeom>
          </p:spPr>
          <p:txBody>
            <a:bodyPr wrap="none">
              <a:spAutoFit/>
            </a:bodyPr>
            <a:lstStyle/>
            <a:p>
              <a:pPr algn="ctr">
                <a:buNone/>
              </a:pPr>
              <a:r>
                <a:rPr lang="en-US" altLang="zh-CN" sz="1050" dirty="0" smtClean="0"/>
                <a:t>164dB</a:t>
              </a:r>
              <a:endParaRPr lang="zh-CN" altLang="en-US" sz="1050" dirty="0"/>
            </a:p>
          </p:txBody>
        </p:sp>
      </p:grpSp>
      <p:sp>
        <p:nvSpPr>
          <p:cNvPr id="14" name="左右箭头 13"/>
          <p:cNvSpPr/>
          <p:nvPr/>
        </p:nvSpPr>
        <p:spPr bwMode="auto">
          <a:xfrm>
            <a:off x="6684463" y="3006036"/>
            <a:ext cx="2007326" cy="197482"/>
          </a:xfrm>
          <a:prstGeom prst="leftRightArrow">
            <a:avLst/>
          </a:prstGeom>
          <a:solidFill>
            <a:schemeClr val="bg1">
              <a:alpha val="60000"/>
            </a:schemeClr>
          </a:solidFill>
          <a:ln>
            <a:solidFill>
              <a:srgbClr val="0070C0"/>
            </a:solidFill>
          </a:ln>
          <a:effectLst/>
          <a:extLst/>
        </p:spPr>
        <p:txBody>
          <a:bodyPr vert="horz" wrap="square" lIns="0" tIns="0" rIns="0" bIns="0" numCol="1" rtlCol="0" anchor="ctr" anchorCtr="0" compatLnSpc="1">
            <a:prstTxWarp prst="textNoShape">
              <a:avLst/>
            </a:prstTxWarp>
          </a:bodyPr>
          <a:lstStyle/>
          <a:p>
            <a:pPr algn="ctr">
              <a:buNone/>
            </a:pPr>
            <a:endParaRPr lang="zh-CN" altLang="en-US" dirty="0">
              <a:latin typeface="Arial" panose="020B0604020202020204" pitchFamily="34" charset="0"/>
              <a:ea typeface="华文细黑" panose="02010600040101010101" pitchFamily="2" charset="-122"/>
              <a:cs typeface="Arial" panose="020B0604020202020204" pitchFamily="34" charset="0"/>
            </a:endParaRPr>
          </a:p>
        </p:txBody>
      </p:sp>
      <p:sp>
        <p:nvSpPr>
          <p:cNvPr id="15" name="矩形 14"/>
          <p:cNvSpPr/>
          <p:nvPr/>
        </p:nvSpPr>
        <p:spPr>
          <a:xfrm>
            <a:off x="7070964" y="2792138"/>
            <a:ext cx="1276311" cy="276999"/>
          </a:xfrm>
          <a:prstGeom prst="rect">
            <a:avLst/>
          </a:prstGeom>
          <a:noFill/>
        </p:spPr>
        <p:txBody>
          <a:bodyPr wrap="none">
            <a:spAutoFit/>
          </a:bodyPr>
          <a:lstStyle/>
          <a:p>
            <a:pPr>
              <a:buNone/>
            </a:pPr>
            <a:r>
              <a:rPr lang="en-US" altLang="zh-CN" sz="1200" dirty="0" smtClean="0">
                <a:solidFill>
                  <a:srgbClr val="00B0F0"/>
                </a:solidFill>
              </a:rPr>
              <a:t>20dB coverage</a:t>
            </a:r>
            <a:endParaRPr lang="zh-CN" altLang="en-US" sz="1200" dirty="0">
              <a:solidFill>
                <a:srgbClr val="00B0F0"/>
              </a:solidFill>
            </a:endParaRPr>
          </a:p>
        </p:txBody>
      </p:sp>
      <p:sp>
        <p:nvSpPr>
          <p:cNvPr id="16" name="右箭头 15"/>
          <p:cNvSpPr/>
          <p:nvPr/>
        </p:nvSpPr>
        <p:spPr bwMode="auto">
          <a:xfrm>
            <a:off x="8512880" y="3573407"/>
            <a:ext cx="323705" cy="301033"/>
          </a:xfrm>
          <a:prstGeom prst="rightArrow">
            <a:avLst/>
          </a:prstGeom>
          <a:solidFill>
            <a:srgbClr val="C00000"/>
          </a:solidFill>
          <a:ln>
            <a:noFill/>
          </a:ln>
          <a:effectLst/>
          <a:extLst/>
        </p:spPr>
        <p:txBody>
          <a:bodyPr vert="horz" wrap="square" lIns="0" tIns="0" rIns="0" bIns="0" numCol="1" rtlCol="0" anchor="ctr" anchorCtr="0" compatLnSpc="1">
            <a:prstTxWarp prst="textNoShape">
              <a:avLst/>
            </a:prstTxWarp>
          </a:bodyPr>
          <a:lstStyle/>
          <a:p>
            <a:pPr algn="ctr">
              <a:buNone/>
            </a:pPr>
            <a:endParaRPr lang="zh-CN" altLang="en-US" dirty="0">
              <a:latin typeface="Arial" panose="020B0604020202020204" pitchFamily="34" charset="0"/>
              <a:ea typeface="华文细黑" panose="02010600040101010101" pitchFamily="2" charset="-122"/>
              <a:cs typeface="Arial" panose="020B0604020202020204" pitchFamily="34" charset="0"/>
            </a:endParaRPr>
          </a:p>
        </p:txBody>
      </p:sp>
      <p:pic>
        <p:nvPicPr>
          <p:cNvPr id="9" name="Picture 8"/>
          <p:cNvPicPr>
            <a:picLocks noChangeAspect="1"/>
          </p:cNvPicPr>
          <p:nvPr/>
        </p:nvPicPr>
        <p:blipFill>
          <a:blip r:embed="rId6"/>
          <a:stretch>
            <a:fillRect/>
          </a:stretch>
        </p:blipFill>
        <p:spPr>
          <a:xfrm>
            <a:off x="809771" y="3446570"/>
            <a:ext cx="5383711" cy="2912552"/>
          </a:xfrm>
          <a:prstGeom prst="rect">
            <a:avLst/>
          </a:prstGeom>
        </p:spPr>
      </p:pic>
      <p:sp>
        <p:nvSpPr>
          <p:cNvPr id="80" name="弧形 79"/>
          <p:cNvSpPr/>
          <p:nvPr/>
        </p:nvSpPr>
        <p:spPr>
          <a:xfrm rot="2631364" flipV="1">
            <a:off x="35732" y="3693865"/>
            <a:ext cx="3055912" cy="2118299"/>
          </a:xfrm>
          <a:prstGeom prst="arc">
            <a:avLst>
              <a:gd name="adj1" fmla="val 18815513"/>
              <a:gd name="adj2" fmla="val 20798134"/>
            </a:avLst>
          </a:prstGeom>
          <a:ln>
            <a:head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Right Arrow 1"/>
          <p:cNvSpPr/>
          <p:nvPr/>
        </p:nvSpPr>
        <p:spPr bwMode="auto">
          <a:xfrm>
            <a:off x="8710439" y="5385899"/>
            <a:ext cx="781454" cy="163808"/>
          </a:xfrm>
          <a:prstGeom prst="rightArrow">
            <a:avLst/>
          </a:prstGeom>
          <a:solidFill>
            <a:schemeClr val="bg1">
              <a:lumMod val="85000"/>
            </a:schemeClr>
          </a:solidFill>
          <a:ln>
            <a:no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42" name="Rectangle 2"/>
          <p:cNvSpPr/>
          <p:nvPr/>
        </p:nvSpPr>
        <p:spPr bwMode="auto">
          <a:xfrm>
            <a:off x="6496672" y="4190006"/>
            <a:ext cx="5552695" cy="2279339"/>
          </a:xfrm>
          <a:prstGeom prst="rect">
            <a:avLst/>
          </a:prstGeom>
          <a:noFill/>
          <a:ln w="38100">
            <a:solidFill>
              <a:srgbClr val="00B050"/>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Tree>
    <p:extLst>
      <p:ext uri="{BB962C8B-B14F-4D97-AF65-F5344CB8AC3E}">
        <p14:creationId xmlns:p14="http://schemas.microsoft.com/office/powerpoint/2010/main" val="17340892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le 1"/>
          <p:cNvSpPr>
            <a:spLocks noGrp="1"/>
          </p:cNvSpPr>
          <p:nvPr>
            <p:ph type="title"/>
          </p:nvPr>
        </p:nvSpPr>
        <p:spPr>
          <a:xfrm>
            <a:off x="269176" y="114998"/>
            <a:ext cx="7677102" cy="430887"/>
          </a:xfrm>
        </p:spPr>
        <p:txBody>
          <a:bodyPr/>
          <a:lstStyle/>
          <a:p>
            <a:pPr>
              <a:buClr>
                <a:srgbClr val="CC9900"/>
              </a:buClr>
              <a:defRPr/>
            </a:pPr>
            <a:r>
              <a:rPr lang="en-US" altLang="zh-CN" dirty="0" smtClean="0"/>
              <a:t>Market demands for higher data rate </a:t>
            </a:r>
            <a:r>
              <a:rPr lang="en-US" altLang="zh-CN" dirty="0" err="1" smtClean="0"/>
              <a:t>NB-IoT</a:t>
            </a:r>
            <a:endParaRPr lang="zh-CN" altLang="en-US" sz="2400" kern="1200" dirty="0"/>
          </a:p>
        </p:txBody>
      </p:sp>
      <p:sp>
        <p:nvSpPr>
          <p:cNvPr id="67" name="矩形 199"/>
          <p:cNvSpPr/>
          <p:nvPr/>
        </p:nvSpPr>
        <p:spPr bwMode="auto">
          <a:xfrm flipV="1">
            <a:off x="58722" y="668381"/>
            <a:ext cx="11963856" cy="45683"/>
          </a:xfrm>
          <a:prstGeom prst="rect">
            <a:avLst/>
          </a:prstGeom>
          <a:solidFill>
            <a:srgbClr val="C00000"/>
          </a:solidFill>
          <a:ln>
            <a:noFill/>
          </a:ln>
          <a:effectLst/>
          <a:extLst/>
        </p:spPr>
        <p:txBody>
          <a:bodyPr vert="horz" wrap="square" lIns="91368" tIns="45684" rIns="91368" bIns="45684" numCol="1" rtlCol="0" anchor="t" anchorCtr="0" compatLnSpc="1">
            <a:prstTxWarp prst="textNoShape">
              <a:avLst/>
            </a:prstTxWarp>
          </a:bodyPr>
          <a:lstStyle/>
          <a:p>
            <a:pPr defTabSz="913676" fontAlgn="auto">
              <a:spcBef>
                <a:spcPts val="0"/>
              </a:spcBef>
              <a:spcAft>
                <a:spcPts val="0"/>
              </a:spcAft>
            </a:pPr>
            <a:endParaRPr lang="zh-CN" altLang="en-US" sz="1799" b="0">
              <a:solidFill>
                <a:srgbClr val="000000"/>
              </a:solidFill>
              <a:latin typeface="Arial" panose="020B0604020202020204" pitchFamily="34" charset="0"/>
              <a:ea typeface="黑体" panose="02010609060101010101" pitchFamily="49" charset="-122"/>
              <a:cs typeface="Arial" panose="020B0604020202020204" pitchFamily="34" charset="0"/>
            </a:endParaRPr>
          </a:p>
        </p:txBody>
      </p:sp>
      <p:sp>
        <p:nvSpPr>
          <p:cNvPr id="3" name="内容占位符 2"/>
          <p:cNvSpPr>
            <a:spLocks noGrp="1"/>
          </p:cNvSpPr>
          <p:nvPr>
            <p:ph sz="half" idx="1"/>
          </p:nvPr>
        </p:nvSpPr>
        <p:spPr>
          <a:xfrm>
            <a:off x="642848" y="1080250"/>
            <a:ext cx="11124712" cy="5132543"/>
          </a:xfrm>
        </p:spPr>
        <p:txBody>
          <a:bodyPr/>
          <a:lstStyle/>
          <a:p>
            <a:pPr marL="342900" lvl="1" indent="-342900">
              <a:buChar char="•"/>
            </a:pPr>
            <a:r>
              <a:rPr lang="en-US" altLang="zh-CN" sz="1800" dirty="0" smtClean="0"/>
              <a:t>Observations:</a:t>
            </a:r>
          </a:p>
          <a:p>
            <a:pPr marL="800100" lvl="3" indent="-342900"/>
            <a:r>
              <a:rPr lang="en-US" altLang="zh-CN" sz="1600" dirty="0"/>
              <a:t>We see market demands to extend use case and support more applications e.g. related to human experience which requires higher data rate e.g. health/fitness, Smart POS.</a:t>
            </a:r>
          </a:p>
          <a:p>
            <a:pPr marL="800100" lvl="3" indent="-342900"/>
            <a:r>
              <a:rPr lang="en-US" altLang="zh-CN" sz="1600" dirty="0"/>
              <a:t>Higher data rate also benefit to save time for FOTA firmware update and hence save UE power consumption</a:t>
            </a:r>
            <a:r>
              <a:rPr lang="en-US" altLang="zh-CN" sz="1600" dirty="0" smtClean="0"/>
              <a:t>.</a:t>
            </a:r>
          </a:p>
          <a:p>
            <a:pPr marL="800100" lvl="3" indent="-342900"/>
            <a:r>
              <a:rPr lang="en-US" altLang="zh-CN" sz="1600" dirty="0" smtClean="0"/>
              <a:t>There are deployment scenarios where there is not enough BW (1.4 MHz) to deploy LTE-MTC. </a:t>
            </a:r>
            <a:endParaRPr lang="en-US" altLang="zh-CN" sz="1600" dirty="0"/>
          </a:p>
          <a:p>
            <a:pPr marL="342900" lvl="2" indent="-342900"/>
            <a:endParaRPr lang="en-US" altLang="zh-CN" sz="1800" dirty="0" smtClean="0"/>
          </a:p>
          <a:p>
            <a:pPr marL="342900" lvl="2" indent="-342900"/>
            <a:r>
              <a:rPr lang="en-US" altLang="zh-CN" sz="1800" dirty="0" smtClean="0"/>
              <a:t>Solutions: </a:t>
            </a:r>
          </a:p>
          <a:p>
            <a:pPr marL="800100" lvl="3" indent="-342900"/>
            <a:r>
              <a:rPr lang="en-US" altLang="zh-CN" sz="1600" dirty="0"/>
              <a:t>I</a:t>
            </a:r>
            <a:r>
              <a:rPr lang="en-US" altLang="zh-CN" sz="1600" dirty="0" smtClean="0"/>
              <a:t>ntroduction </a:t>
            </a:r>
            <a:r>
              <a:rPr lang="en-US" altLang="zh-CN" sz="1600" dirty="0"/>
              <a:t>of </a:t>
            </a:r>
            <a:r>
              <a:rPr lang="en-US" altLang="zh-CN" sz="1600" dirty="0" smtClean="0"/>
              <a:t>16-QAM can increase peak data rate only for </a:t>
            </a:r>
            <a:r>
              <a:rPr lang="en-US" altLang="zh-CN" sz="1600" dirty="0"/>
              <a:t>good coverage UEs. </a:t>
            </a:r>
            <a:r>
              <a:rPr lang="en-US" altLang="zh-CN" sz="1600" dirty="0" smtClean="0"/>
              <a:t>16-QAM </a:t>
            </a:r>
            <a:r>
              <a:rPr lang="en-US" altLang="zh-CN" sz="1600" dirty="0"/>
              <a:t>requires higher </a:t>
            </a:r>
            <a:r>
              <a:rPr lang="en-US" altLang="zh-CN" sz="1600" dirty="0" smtClean="0"/>
              <a:t>demodulation SNR than QPSK.</a:t>
            </a:r>
            <a:endParaRPr lang="en-US" altLang="zh-CN" sz="1600" dirty="0"/>
          </a:p>
          <a:p>
            <a:pPr marL="800100" lvl="3" indent="-342900"/>
            <a:r>
              <a:rPr lang="en-US" altLang="zh-CN" sz="1600" dirty="0" smtClean="0"/>
              <a:t>Supporting wider </a:t>
            </a:r>
            <a:r>
              <a:rPr lang="en-US" altLang="zh-CN" sz="1600" dirty="0"/>
              <a:t>bandwidth </a:t>
            </a:r>
            <a:r>
              <a:rPr lang="en-US" altLang="zh-CN" sz="1600" dirty="0" smtClean="0"/>
              <a:t>transmission, e.g</a:t>
            </a:r>
            <a:r>
              <a:rPr lang="en-US" altLang="zh-CN" sz="1600" dirty="0"/>
              <a:t>. </a:t>
            </a:r>
            <a:r>
              <a:rPr lang="en-US" altLang="zh-CN" sz="1600" dirty="0" smtClean="0"/>
              <a:t>CA, </a:t>
            </a:r>
            <a:r>
              <a:rPr lang="en-US" altLang="zh-CN" sz="1600" dirty="0"/>
              <a:t>using multiple NB-IoT carriers </a:t>
            </a:r>
            <a:r>
              <a:rPr lang="en-US" altLang="zh-CN" sz="1600" dirty="0" smtClean="0"/>
              <a:t>can increase data rate for all UEs. (Maintaining </a:t>
            </a:r>
            <a:r>
              <a:rPr lang="en-US" altLang="zh-CN" sz="1600" dirty="0"/>
              <a:t>same </a:t>
            </a:r>
            <a:r>
              <a:rPr lang="en-US" altLang="zh-CN" sz="1600" dirty="0" smtClean="0"/>
              <a:t>SNR as single carrier)</a:t>
            </a:r>
            <a:endParaRPr lang="en-US" altLang="zh-CN" sz="1600" dirty="0"/>
          </a:p>
          <a:p>
            <a:endParaRPr lang="en-US" altLang="zh-CN" sz="1800" dirty="0" smtClean="0"/>
          </a:p>
          <a:p>
            <a:r>
              <a:rPr lang="en-US" altLang="zh-CN" sz="1800" b="1" i="1" dirty="0" smtClean="0"/>
              <a:t>Proposals:</a:t>
            </a:r>
          </a:p>
          <a:p>
            <a:pPr marL="800100" lvl="3" indent="-342900"/>
            <a:r>
              <a:rPr lang="en-GB" altLang="zh-CN" sz="1600" b="1" i="1" dirty="0" smtClean="0"/>
              <a:t>Include 16-QAM for unicast UL and DL in Rel-17 NB-IoT work</a:t>
            </a:r>
          </a:p>
          <a:p>
            <a:pPr marL="800100" lvl="3" indent="-342900"/>
            <a:r>
              <a:rPr lang="en-US" altLang="zh-CN" sz="1600" b="1" i="1" dirty="0" smtClean="0"/>
              <a:t>Include wider-bandwidth NB-IoT transmission in up to 3 NB-IoT carriers in Rel-17 NB-IoT work</a:t>
            </a:r>
            <a:endParaRPr lang="zh-CN" altLang="en-US" sz="1800" b="1" i="1" dirty="0"/>
          </a:p>
        </p:txBody>
      </p:sp>
    </p:spTree>
    <p:extLst>
      <p:ext uri="{BB962C8B-B14F-4D97-AF65-F5344CB8AC3E}">
        <p14:creationId xmlns:p14="http://schemas.microsoft.com/office/powerpoint/2010/main" val="21705266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内容占位符 2"/>
          <p:cNvSpPr txBox="1">
            <a:spLocks/>
          </p:cNvSpPr>
          <p:nvPr/>
        </p:nvSpPr>
        <p:spPr>
          <a:xfrm>
            <a:off x="1125416" y="1588969"/>
            <a:ext cx="10380784" cy="2832310"/>
          </a:xfrm>
          <a:prstGeom prst="rect">
            <a:avLst/>
          </a:prstGeom>
        </p:spPr>
        <p:txBody>
          <a:bodyPr lIns="48000" rIns="48000"/>
          <a:lstStyle/>
          <a:p>
            <a:pPr hangingPunct="0">
              <a:buNone/>
            </a:pPr>
            <a:r>
              <a:rPr lang="en-GB" altLang="zh-CN" sz="2000" kern="0" dirty="0" smtClean="0">
                <a:latin typeface="Arial" pitchFamily="34" charset="0"/>
                <a:cs typeface="Arial" pitchFamily="34" charset="0"/>
              </a:rPr>
              <a:t>We highlight two other aspects we think are worthwhile to have in Rel-17 LTE IoT work, even though there is not a majority interest in the email discussion:</a:t>
            </a:r>
          </a:p>
          <a:p>
            <a:pPr hangingPunct="0">
              <a:buNone/>
            </a:pPr>
            <a:endParaRPr lang="en-GB" altLang="zh-CN" sz="2000" kern="0" dirty="0" smtClean="0">
              <a:latin typeface="Arial" pitchFamily="34" charset="0"/>
              <a:cs typeface="Arial" pitchFamily="34" charset="0"/>
            </a:endParaRPr>
          </a:p>
          <a:p>
            <a:pPr marL="342900" indent="-342900" hangingPunct="0">
              <a:buFont typeface="+mj-lt"/>
              <a:buAutoNum type="arabicPeriod"/>
            </a:pPr>
            <a:r>
              <a:rPr lang="en-GB" altLang="zh-CN" kern="0" dirty="0" smtClean="0">
                <a:latin typeface="Arial" pitchFamily="34" charset="0"/>
                <a:cs typeface="Arial" pitchFamily="34" charset="0"/>
              </a:rPr>
              <a:t>Frequency </a:t>
            </a:r>
            <a:r>
              <a:rPr lang="en-GB" altLang="zh-CN" kern="0" dirty="0">
                <a:latin typeface="Arial" pitchFamily="34" charset="0"/>
                <a:cs typeface="Arial" pitchFamily="34" charset="0"/>
              </a:rPr>
              <a:t>hopping between NB-IoT carriers.</a:t>
            </a:r>
          </a:p>
          <a:p>
            <a:pPr marL="342900" indent="-342900" hangingPunct="0">
              <a:buFont typeface="+mj-lt"/>
              <a:buAutoNum type="arabicPeriod"/>
            </a:pPr>
            <a:endParaRPr lang="en-GB" altLang="zh-CN" kern="0" dirty="0" smtClean="0">
              <a:latin typeface="Arial" pitchFamily="34" charset="0"/>
              <a:cs typeface="Arial" pitchFamily="34" charset="0"/>
            </a:endParaRPr>
          </a:p>
          <a:p>
            <a:pPr marL="342900" indent="-342900" hangingPunct="0">
              <a:buFont typeface="+mj-lt"/>
              <a:buAutoNum type="arabicPeriod"/>
            </a:pPr>
            <a:r>
              <a:rPr lang="en-GB" altLang="zh-CN" kern="0" dirty="0" smtClean="0">
                <a:latin typeface="Arial" pitchFamily="34" charset="0"/>
                <a:cs typeface="Arial" pitchFamily="34" charset="0"/>
              </a:rPr>
              <a:t>Inter-RAT </a:t>
            </a:r>
            <a:r>
              <a:rPr lang="en-GB" altLang="zh-CN" kern="0" dirty="0">
                <a:latin typeface="Arial" pitchFamily="34" charset="0"/>
                <a:cs typeface="Arial" pitchFamily="34" charset="0"/>
              </a:rPr>
              <a:t>operation between </a:t>
            </a:r>
            <a:r>
              <a:rPr lang="en-GB" altLang="zh-CN" kern="0" dirty="0" smtClean="0">
                <a:latin typeface="Arial" pitchFamily="34" charset="0"/>
                <a:cs typeface="Arial" pitchFamily="34" charset="0"/>
              </a:rPr>
              <a:t>NB-IoT/LTE-MTC </a:t>
            </a:r>
            <a:r>
              <a:rPr lang="en-GB" altLang="zh-CN" kern="0" dirty="0">
                <a:latin typeface="Arial" pitchFamily="34" charset="0"/>
                <a:cs typeface="Arial" pitchFamily="34" charset="0"/>
              </a:rPr>
              <a:t>and NR.</a:t>
            </a:r>
          </a:p>
        </p:txBody>
      </p:sp>
      <p:sp>
        <p:nvSpPr>
          <p:cNvPr id="9" name="矩形 199"/>
          <p:cNvSpPr/>
          <p:nvPr/>
        </p:nvSpPr>
        <p:spPr bwMode="auto">
          <a:xfrm flipV="1">
            <a:off x="58722" y="668381"/>
            <a:ext cx="11963856" cy="45683"/>
          </a:xfrm>
          <a:prstGeom prst="rect">
            <a:avLst/>
          </a:prstGeom>
          <a:solidFill>
            <a:srgbClr val="C00000"/>
          </a:solidFill>
          <a:ln>
            <a:noFill/>
          </a:ln>
          <a:effectLst/>
          <a:extLst/>
        </p:spPr>
        <p:txBody>
          <a:bodyPr vert="horz" wrap="square" lIns="91368" tIns="45684" rIns="91368" bIns="45684" numCol="1" rtlCol="0" anchor="t" anchorCtr="0" compatLnSpc="1">
            <a:prstTxWarp prst="textNoShape">
              <a:avLst/>
            </a:prstTxWarp>
          </a:bodyPr>
          <a:lstStyle/>
          <a:p>
            <a:pPr defTabSz="913676" fontAlgn="auto">
              <a:spcBef>
                <a:spcPts val="0"/>
              </a:spcBef>
              <a:spcAft>
                <a:spcPts val="0"/>
              </a:spcAft>
            </a:pPr>
            <a:endParaRPr lang="zh-CN" altLang="en-US" sz="2000" b="0">
              <a:solidFill>
                <a:srgbClr val="000000"/>
              </a:solidFill>
              <a:latin typeface="Arial" panose="020B0604020202020204" pitchFamily="34" charset="0"/>
              <a:ea typeface="黑体" panose="02010609060101010101" pitchFamily="49" charset="-122"/>
              <a:cs typeface="Arial" panose="020B0604020202020204" pitchFamily="34" charset="0"/>
            </a:endParaRPr>
          </a:p>
        </p:txBody>
      </p:sp>
      <p:sp>
        <p:nvSpPr>
          <p:cNvPr id="10" name="Title 1"/>
          <p:cNvSpPr txBox="1">
            <a:spLocks/>
          </p:cNvSpPr>
          <p:nvPr/>
        </p:nvSpPr>
        <p:spPr>
          <a:xfrm>
            <a:off x="269175" y="114998"/>
            <a:ext cx="3137215" cy="430887"/>
          </a:xfrm>
          <a:prstGeom prst="rect">
            <a:avLst/>
          </a:prstGeom>
        </p:spPr>
        <p:txBody>
          <a:bodyPr/>
          <a:lst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a:lstStyle>
          <a:p>
            <a:pPr>
              <a:buClr>
                <a:srgbClr val="CC9900"/>
              </a:buClr>
              <a:buFontTx/>
              <a:buNone/>
              <a:defRPr/>
            </a:pPr>
            <a:r>
              <a:rPr lang="en-US" altLang="zh-CN" kern="0" dirty="0" smtClean="0"/>
              <a:t>Other aspects</a:t>
            </a:r>
            <a:endParaRPr lang="zh-CN" altLang="en-US" sz="2400" kern="1200" dirty="0"/>
          </a:p>
        </p:txBody>
      </p:sp>
    </p:spTree>
    <p:extLst>
      <p:ext uri="{BB962C8B-B14F-4D97-AF65-F5344CB8AC3E}">
        <p14:creationId xmlns:p14="http://schemas.microsoft.com/office/powerpoint/2010/main" val="1979366556"/>
      </p:ext>
    </p:extLst>
  </p:cSld>
  <p:clrMapOvr>
    <a:masterClrMapping/>
  </p:clrMapOvr>
  <p:transition advClick="0" advTm="8000">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le 1"/>
          <p:cNvSpPr>
            <a:spLocks noGrp="1"/>
          </p:cNvSpPr>
          <p:nvPr>
            <p:ph type="title"/>
          </p:nvPr>
        </p:nvSpPr>
        <p:spPr>
          <a:xfrm>
            <a:off x="269176" y="114998"/>
            <a:ext cx="5216493" cy="430887"/>
          </a:xfrm>
        </p:spPr>
        <p:txBody>
          <a:bodyPr/>
          <a:lstStyle/>
          <a:p>
            <a:pPr>
              <a:buClr>
                <a:srgbClr val="CC9900"/>
              </a:buClr>
              <a:defRPr/>
            </a:pPr>
            <a:r>
              <a:rPr lang="en-US" altLang="zh-CN" dirty="0" smtClean="0"/>
              <a:t>Frequency hopping in NB-IoT</a:t>
            </a:r>
            <a:endParaRPr lang="zh-CN" altLang="en-US" sz="2400" kern="1200" dirty="0"/>
          </a:p>
        </p:txBody>
      </p:sp>
      <p:sp>
        <p:nvSpPr>
          <p:cNvPr id="67" name="矩形 199"/>
          <p:cNvSpPr/>
          <p:nvPr/>
        </p:nvSpPr>
        <p:spPr bwMode="auto">
          <a:xfrm flipV="1">
            <a:off x="58722" y="668381"/>
            <a:ext cx="11963856" cy="45683"/>
          </a:xfrm>
          <a:prstGeom prst="rect">
            <a:avLst/>
          </a:prstGeom>
          <a:solidFill>
            <a:srgbClr val="C00000"/>
          </a:solidFill>
          <a:ln>
            <a:noFill/>
          </a:ln>
          <a:effectLst/>
          <a:extLst/>
        </p:spPr>
        <p:txBody>
          <a:bodyPr vert="horz" wrap="square" lIns="91368" tIns="45684" rIns="91368" bIns="45684" numCol="1" rtlCol="0" anchor="t" anchorCtr="0" compatLnSpc="1">
            <a:prstTxWarp prst="textNoShape">
              <a:avLst/>
            </a:prstTxWarp>
          </a:bodyPr>
          <a:lstStyle/>
          <a:p>
            <a:pPr defTabSz="913676" fontAlgn="auto">
              <a:spcBef>
                <a:spcPts val="0"/>
              </a:spcBef>
              <a:spcAft>
                <a:spcPts val="0"/>
              </a:spcAft>
            </a:pPr>
            <a:endParaRPr lang="zh-CN" altLang="en-US" sz="1799" b="0">
              <a:solidFill>
                <a:srgbClr val="000000"/>
              </a:solidFill>
              <a:latin typeface="Arial" panose="020B0604020202020204" pitchFamily="34" charset="0"/>
              <a:ea typeface="黑体" panose="02010609060101010101" pitchFamily="49" charset="-122"/>
              <a:cs typeface="Arial" panose="020B0604020202020204" pitchFamily="34" charset="0"/>
            </a:endParaRPr>
          </a:p>
        </p:txBody>
      </p:sp>
      <p:sp>
        <p:nvSpPr>
          <p:cNvPr id="3" name="内容占位符 2"/>
          <p:cNvSpPr>
            <a:spLocks noGrp="1"/>
          </p:cNvSpPr>
          <p:nvPr>
            <p:ph sz="half" idx="1"/>
          </p:nvPr>
        </p:nvSpPr>
        <p:spPr>
          <a:xfrm>
            <a:off x="642848" y="866604"/>
            <a:ext cx="11124712" cy="5132543"/>
          </a:xfrm>
        </p:spPr>
        <p:txBody>
          <a:bodyPr/>
          <a:lstStyle/>
          <a:p>
            <a:pPr marL="342900" lvl="1" indent="-342900">
              <a:buChar char="•"/>
            </a:pPr>
            <a:r>
              <a:rPr lang="en-GB" altLang="zh-CN" sz="1800" dirty="0" smtClean="0"/>
              <a:t>NB-IoT supports multiple carriers, via anchor and non-anchor carriers, from Rel-13</a:t>
            </a:r>
            <a:endParaRPr lang="en-US" altLang="zh-CN" sz="1800" dirty="0" smtClean="0"/>
          </a:p>
          <a:p>
            <a:pPr marL="342900" lvl="1" indent="-342900">
              <a:buChar char="•"/>
            </a:pPr>
            <a:r>
              <a:rPr lang="en-US" altLang="zh-CN" sz="1800" dirty="0" smtClean="0"/>
              <a:t>When several carriers are already deployed at system level, it makes sense to exploit </a:t>
            </a:r>
            <a:r>
              <a:rPr lang="en-US" altLang="zh-CN" sz="1800" dirty="0"/>
              <a:t>frequency hopping gain between </a:t>
            </a:r>
            <a:r>
              <a:rPr lang="en-US" altLang="zh-CN" sz="1800" dirty="0" smtClean="0"/>
              <a:t>carriers to </a:t>
            </a:r>
            <a:r>
              <a:rPr lang="en-US" altLang="zh-CN" sz="1800" dirty="0"/>
              <a:t>save scheduling resource and UE power </a:t>
            </a:r>
            <a:r>
              <a:rPr lang="en-US" altLang="zh-CN" sz="1800" dirty="0" smtClean="0"/>
              <a:t>consumption</a:t>
            </a:r>
          </a:p>
          <a:p>
            <a:pPr marL="342900" lvl="1" indent="-342900">
              <a:buChar char="•"/>
            </a:pPr>
            <a:r>
              <a:rPr lang="en-US" altLang="zh-CN" sz="1800" dirty="0" smtClean="0"/>
              <a:t>It has no UE complexity impact</a:t>
            </a:r>
          </a:p>
          <a:p>
            <a:pPr marL="342900" lvl="1" indent="-342900">
              <a:buChar char="•"/>
            </a:pPr>
            <a:endParaRPr lang="en-US" altLang="zh-CN" sz="1800" dirty="0"/>
          </a:p>
          <a:p>
            <a:pPr marL="0" lvl="2" indent="0">
              <a:spcBef>
                <a:spcPct val="0"/>
              </a:spcBef>
              <a:buClr>
                <a:srgbClr val="CC9900"/>
              </a:buClr>
              <a:buNone/>
            </a:pPr>
            <a:r>
              <a:rPr lang="en-US" altLang="zh-CN" sz="1800" dirty="0" smtClean="0"/>
              <a:t>            </a:t>
            </a:r>
            <a:r>
              <a:rPr lang="en-US" altLang="zh-CN" sz="1200" b="1" kern="1200" dirty="0">
                <a:latin typeface="Arial" charset="0"/>
                <a:ea typeface="宋体" pitchFamily="2" charset="-122"/>
                <a:cs typeface="+mn-cs"/>
              </a:rPr>
              <a:t>Frequency hopping interval: </a:t>
            </a:r>
            <a:r>
              <a:rPr lang="en-US" altLang="zh-CN" sz="1200" b="1" kern="1200" dirty="0" smtClean="0">
                <a:latin typeface="Arial" charset="0"/>
                <a:ea typeface="宋体" pitchFamily="2" charset="-122"/>
                <a:cs typeface="+mn-cs"/>
              </a:rPr>
              <a:t>1PRB </a:t>
            </a:r>
            <a:r>
              <a:rPr lang="en-US" altLang="zh-CN" sz="1200" b="1" kern="1200" dirty="0" smtClean="0">
                <a:solidFill>
                  <a:srgbClr val="C00000"/>
                </a:solidFill>
                <a:latin typeface="Arial" charset="0"/>
                <a:ea typeface="宋体" pitchFamily="2" charset="-122"/>
                <a:cs typeface="+mn-cs"/>
              </a:rPr>
              <a:t>(~1.8dB gain)</a:t>
            </a:r>
            <a:endParaRPr lang="en-US" altLang="zh-CN" sz="1200" b="1" kern="1200" dirty="0">
              <a:solidFill>
                <a:srgbClr val="C00000"/>
              </a:solidFill>
              <a:latin typeface="Arial" charset="0"/>
              <a:ea typeface="宋体" pitchFamily="2" charset="-122"/>
              <a:cs typeface="+mn-cs"/>
            </a:endParaRPr>
          </a:p>
          <a:p>
            <a:endParaRPr lang="en-US" altLang="zh-CN" sz="1800" dirty="0" smtClean="0"/>
          </a:p>
          <a:p>
            <a:endParaRPr lang="en-US" altLang="zh-CN" sz="1800" dirty="0" smtClean="0"/>
          </a:p>
          <a:p>
            <a:endParaRPr lang="en-US" altLang="zh-CN" sz="1800" dirty="0"/>
          </a:p>
          <a:p>
            <a:endParaRPr lang="en-US" altLang="zh-CN" sz="1800" dirty="0" smtClean="0"/>
          </a:p>
          <a:p>
            <a:endParaRPr lang="en-US" altLang="zh-CN" sz="1800" dirty="0"/>
          </a:p>
          <a:p>
            <a:endParaRPr lang="en-US" altLang="zh-CN" sz="1800" dirty="0" smtClean="0"/>
          </a:p>
          <a:p>
            <a:endParaRPr lang="en-US" altLang="zh-CN" sz="1800" dirty="0" smtClean="0"/>
          </a:p>
          <a:p>
            <a:endParaRPr lang="en-US" altLang="zh-CN" sz="1800" dirty="0" smtClean="0"/>
          </a:p>
          <a:p>
            <a:r>
              <a:rPr lang="en-US" altLang="zh-CN" sz="1800" b="1" i="1" dirty="0" smtClean="0"/>
              <a:t>Proposal:</a:t>
            </a:r>
          </a:p>
          <a:p>
            <a:pPr marL="800100" lvl="3" indent="-342900"/>
            <a:r>
              <a:rPr lang="en-US" altLang="zh-CN" sz="1600" b="1" i="1" dirty="0" smtClean="0"/>
              <a:t>Include frequency hopping among NB-IoT carriers in Rel-17 NB-IoT work</a:t>
            </a:r>
            <a:endParaRPr lang="zh-CN" altLang="zh-CN" sz="1600" b="1" i="1" dirty="0"/>
          </a:p>
        </p:txBody>
      </p:sp>
      <p:pic>
        <p:nvPicPr>
          <p:cNvPr id="5" name="2962B07D-7C05-4DE1-8D23-CBB93140472F" descr="C:\Users\l00279160\AppData\Roaming\eSpace_Desktop\UserData\l00279160\imagefiles\2962B07D-7C05-4DE1-8D23-CBB93140472F.png"/>
          <p:cNvPicPr/>
          <p:nvPr/>
        </p:nvPicPr>
        <p:blipFill>
          <a:blip r:embed="rId2">
            <a:extLst>
              <a:ext uri="{28A0092B-C50C-407E-A947-70E740481C1C}">
                <a14:useLocalDpi xmlns:a14="http://schemas.microsoft.com/office/drawing/2010/main" val="0"/>
              </a:ext>
            </a:extLst>
          </a:blip>
          <a:srcRect/>
          <a:stretch>
            <a:fillRect/>
          </a:stretch>
        </p:blipFill>
        <p:spPr bwMode="auto">
          <a:xfrm>
            <a:off x="6984712" y="2690347"/>
            <a:ext cx="3492595" cy="2565772"/>
          </a:xfrm>
          <a:prstGeom prst="rect">
            <a:avLst/>
          </a:prstGeom>
          <a:noFill/>
          <a:ln>
            <a:noFill/>
          </a:ln>
        </p:spPr>
      </p:pic>
      <p:pic>
        <p:nvPicPr>
          <p:cNvPr id="6" name="图片 5"/>
          <p:cNvPicPr/>
          <p:nvPr/>
        </p:nvPicPr>
        <p:blipFill>
          <a:blip r:embed="rId3"/>
          <a:stretch>
            <a:fillRect/>
          </a:stretch>
        </p:blipFill>
        <p:spPr>
          <a:xfrm>
            <a:off x="1493371" y="2773715"/>
            <a:ext cx="4769168" cy="759194"/>
          </a:xfrm>
          <a:prstGeom prst="rect">
            <a:avLst/>
          </a:prstGeom>
        </p:spPr>
      </p:pic>
      <p:pic>
        <p:nvPicPr>
          <p:cNvPr id="7" name="图片 6"/>
          <p:cNvPicPr/>
          <p:nvPr/>
        </p:nvPicPr>
        <p:blipFill>
          <a:blip r:embed="rId4"/>
          <a:stretch>
            <a:fillRect/>
          </a:stretch>
        </p:blipFill>
        <p:spPr>
          <a:xfrm>
            <a:off x="1493371" y="3818552"/>
            <a:ext cx="4769168" cy="1310391"/>
          </a:xfrm>
          <a:prstGeom prst="rect">
            <a:avLst/>
          </a:prstGeom>
        </p:spPr>
      </p:pic>
      <p:sp>
        <p:nvSpPr>
          <p:cNvPr id="2" name="矩形 1"/>
          <p:cNvSpPr/>
          <p:nvPr/>
        </p:nvSpPr>
        <p:spPr>
          <a:xfrm>
            <a:off x="1423048" y="3541553"/>
            <a:ext cx="3767378" cy="276999"/>
          </a:xfrm>
          <a:prstGeom prst="rect">
            <a:avLst/>
          </a:prstGeom>
        </p:spPr>
        <p:txBody>
          <a:bodyPr wrap="none">
            <a:spAutoFit/>
          </a:bodyPr>
          <a:lstStyle/>
          <a:p>
            <a:pPr marL="0" lvl="2" indent="0">
              <a:buNone/>
            </a:pPr>
            <a:r>
              <a:rPr lang="en-US" altLang="zh-CN" sz="1200" dirty="0"/>
              <a:t>Frequency hopping interval: </a:t>
            </a:r>
            <a:r>
              <a:rPr lang="en-US" altLang="zh-CN" sz="1200" dirty="0" smtClean="0"/>
              <a:t>4 PRB </a:t>
            </a:r>
            <a:r>
              <a:rPr lang="en-US" altLang="zh-CN" sz="1200" dirty="0" smtClean="0">
                <a:solidFill>
                  <a:srgbClr val="C00000"/>
                </a:solidFill>
              </a:rPr>
              <a:t>(~3.5dB gain)</a:t>
            </a:r>
            <a:endParaRPr lang="en-US" altLang="zh-CN" sz="1200" dirty="0">
              <a:solidFill>
                <a:srgbClr val="C00000"/>
              </a:solidFill>
            </a:endParaRPr>
          </a:p>
        </p:txBody>
      </p:sp>
    </p:spTree>
    <p:extLst>
      <p:ext uri="{BB962C8B-B14F-4D97-AF65-F5344CB8AC3E}">
        <p14:creationId xmlns:p14="http://schemas.microsoft.com/office/powerpoint/2010/main" val="22262007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le 1"/>
          <p:cNvSpPr>
            <a:spLocks noGrp="1"/>
          </p:cNvSpPr>
          <p:nvPr>
            <p:ph type="title"/>
          </p:nvPr>
        </p:nvSpPr>
        <p:spPr>
          <a:xfrm>
            <a:off x="269176" y="114998"/>
            <a:ext cx="6710491" cy="430887"/>
          </a:xfrm>
        </p:spPr>
        <p:txBody>
          <a:bodyPr/>
          <a:lstStyle/>
          <a:p>
            <a:pPr>
              <a:buClr>
                <a:srgbClr val="CC9900"/>
              </a:buClr>
              <a:defRPr/>
            </a:pPr>
            <a:r>
              <a:rPr lang="en-US" altLang="zh-CN" dirty="0" smtClean="0"/>
              <a:t>Inter-RAT operation for LTE LPWA IoT</a:t>
            </a:r>
            <a:endParaRPr lang="zh-CN" altLang="en-US" sz="2400" kern="1200" dirty="0"/>
          </a:p>
        </p:txBody>
      </p:sp>
      <p:sp>
        <p:nvSpPr>
          <p:cNvPr id="67" name="矩形 199"/>
          <p:cNvSpPr/>
          <p:nvPr/>
        </p:nvSpPr>
        <p:spPr bwMode="auto">
          <a:xfrm flipV="1">
            <a:off x="58722" y="668381"/>
            <a:ext cx="11963856" cy="45683"/>
          </a:xfrm>
          <a:prstGeom prst="rect">
            <a:avLst/>
          </a:prstGeom>
          <a:solidFill>
            <a:srgbClr val="C00000"/>
          </a:solidFill>
          <a:ln>
            <a:noFill/>
          </a:ln>
          <a:effectLst/>
          <a:extLst/>
        </p:spPr>
        <p:txBody>
          <a:bodyPr vert="horz" wrap="square" lIns="91368" tIns="45684" rIns="91368" bIns="45684" numCol="1" rtlCol="0" anchor="t" anchorCtr="0" compatLnSpc="1">
            <a:prstTxWarp prst="textNoShape">
              <a:avLst/>
            </a:prstTxWarp>
          </a:bodyPr>
          <a:lstStyle/>
          <a:p>
            <a:pPr defTabSz="913676" fontAlgn="auto">
              <a:spcBef>
                <a:spcPts val="0"/>
              </a:spcBef>
              <a:spcAft>
                <a:spcPts val="0"/>
              </a:spcAft>
            </a:pPr>
            <a:endParaRPr lang="zh-CN" altLang="en-US" sz="1799" b="0">
              <a:solidFill>
                <a:srgbClr val="000000"/>
              </a:solidFill>
              <a:latin typeface="Arial" panose="020B0604020202020204" pitchFamily="34" charset="0"/>
              <a:ea typeface="黑体" panose="02010609060101010101" pitchFamily="49" charset="-122"/>
              <a:cs typeface="Arial" panose="020B0604020202020204" pitchFamily="34" charset="0"/>
            </a:endParaRPr>
          </a:p>
        </p:txBody>
      </p:sp>
      <p:sp>
        <p:nvSpPr>
          <p:cNvPr id="3" name="内容占位符 2"/>
          <p:cNvSpPr>
            <a:spLocks noGrp="1"/>
          </p:cNvSpPr>
          <p:nvPr>
            <p:ph sz="half" idx="1"/>
          </p:nvPr>
        </p:nvSpPr>
        <p:spPr>
          <a:xfrm>
            <a:off x="642848" y="1080250"/>
            <a:ext cx="11124712" cy="5132543"/>
          </a:xfrm>
        </p:spPr>
        <p:txBody>
          <a:bodyPr/>
          <a:lstStyle/>
          <a:p>
            <a:pPr marL="342900" lvl="2" indent="-342900"/>
            <a:r>
              <a:rPr lang="en-US" altLang="zh-CN" sz="1800" dirty="0" smtClean="0"/>
              <a:t>Inter-RAT operation: </a:t>
            </a:r>
          </a:p>
          <a:p>
            <a:pPr marL="800100" lvl="3" indent="-342900"/>
            <a:r>
              <a:rPr lang="en-US" altLang="zh-CN" sz="1600" dirty="0" smtClean="0"/>
              <a:t>It is </a:t>
            </a:r>
            <a:r>
              <a:rPr lang="en-US" altLang="zh-CN" sz="1600" dirty="0"/>
              <a:t>natural to support inter-RAT mobility between </a:t>
            </a:r>
            <a:r>
              <a:rPr lang="en-US" altLang="zh-CN" sz="1600" dirty="0" err="1"/>
              <a:t>NB-IoT</a:t>
            </a:r>
            <a:r>
              <a:rPr lang="en-US" altLang="zh-CN" sz="1600" dirty="0"/>
              <a:t>/LTE-M and NR in Rel-17. </a:t>
            </a:r>
            <a:r>
              <a:rPr lang="en-US" altLang="zh-CN" sz="1600" dirty="0" err="1"/>
              <a:t>NB-IoT</a:t>
            </a:r>
            <a:r>
              <a:rPr lang="en-US" altLang="zh-CN" sz="1600" dirty="0"/>
              <a:t> already supports cell selection assistance for LTE/LTE-M/GSM in Rel-16 and this should be extended to cover NR cell selection for multi-mode </a:t>
            </a:r>
            <a:r>
              <a:rPr lang="en-US" altLang="zh-CN" sz="1600" dirty="0" smtClean="0"/>
              <a:t>terminals. </a:t>
            </a:r>
          </a:p>
          <a:p>
            <a:pPr marL="800100" lvl="3" indent="-342900"/>
            <a:r>
              <a:rPr lang="en-US" altLang="zh-CN" sz="1600" dirty="0" smtClean="0"/>
              <a:t>Rel-15/16/17 </a:t>
            </a:r>
            <a:r>
              <a:rPr lang="en-US" altLang="zh-CN" sz="1600" dirty="0"/>
              <a:t>NR </a:t>
            </a:r>
            <a:r>
              <a:rPr lang="en-US" altLang="zh-CN" sz="1600" dirty="0" smtClean="0"/>
              <a:t>do </a:t>
            </a:r>
            <a:r>
              <a:rPr lang="en-US" altLang="zh-CN" sz="1600" dirty="0"/>
              <a:t>not address LPWA. Inter-RAT </a:t>
            </a:r>
            <a:r>
              <a:rPr lang="en-US" altLang="zh-CN" sz="1600" dirty="0" smtClean="0"/>
              <a:t>operation between </a:t>
            </a:r>
            <a:r>
              <a:rPr lang="en-US" altLang="zh-CN" sz="1600" dirty="0"/>
              <a:t>LPWA and non-LPWA for a multi-mode UE can allow support for various use cases within a single device. A multi-mode UE with </a:t>
            </a:r>
            <a:r>
              <a:rPr lang="en-US" altLang="zh-CN" sz="1600" dirty="0" err="1"/>
              <a:t>NB-IoT</a:t>
            </a:r>
            <a:r>
              <a:rPr lang="en-US" altLang="zh-CN" sz="1600" dirty="0"/>
              <a:t>/NR or LTE-MTC/NR </a:t>
            </a:r>
            <a:r>
              <a:rPr lang="en-US" altLang="zh-CN" sz="1600" dirty="0" smtClean="0"/>
              <a:t>would not </a:t>
            </a:r>
            <a:r>
              <a:rPr lang="en-US" altLang="zh-CN" sz="1600" dirty="0"/>
              <a:t>have too much difference in comparison with </a:t>
            </a:r>
            <a:r>
              <a:rPr lang="en-US" altLang="zh-CN" sz="1600" dirty="0" err="1"/>
              <a:t>NB-IoT</a:t>
            </a:r>
            <a:r>
              <a:rPr lang="en-US" altLang="zh-CN" sz="1600" dirty="0"/>
              <a:t>/LTE multi-mode </a:t>
            </a:r>
            <a:r>
              <a:rPr lang="en-US" altLang="zh-CN" sz="1600" dirty="0" smtClean="0"/>
              <a:t>UE (idle mode cell selection assistance supported in Rel-16) </a:t>
            </a:r>
            <a:r>
              <a:rPr lang="en-US" altLang="zh-CN" sz="1600" dirty="0"/>
              <a:t>in terms of device cost, especially consider NR-Light.</a:t>
            </a:r>
            <a:endParaRPr lang="en-US" altLang="zh-CN" sz="1600" dirty="0" smtClean="0"/>
          </a:p>
          <a:p>
            <a:endParaRPr lang="en-US" altLang="zh-CN" sz="1800" dirty="0" smtClean="0"/>
          </a:p>
          <a:p>
            <a:endParaRPr lang="en-US" altLang="zh-CN" sz="1800" dirty="0"/>
          </a:p>
          <a:p>
            <a:endParaRPr lang="en-US" altLang="zh-CN" sz="1800" dirty="0" smtClean="0"/>
          </a:p>
          <a:p>
            <a:r>
              <a:rPr lang="en-US" altLang="zh-CN" sz="1800" b="1" i="1" dirty="0" smtClean="0"/>
              <a:t>Proposal:</a:t>
            </a:r>
          </a:p>
          <a:p>
            <a:pPr marL="800100" lvl="3" indent="-342900"/>
            <a:r>
              <a:rPr lang="en-US" altLang="zh-CN" sz="1600" b="1" i="1" dirty="0" smtClean="0"/>
              <a:t>Include inter-RAT cell selection for NB-IoT/LTE-MTC to and from NR in Rel-17 work</a:t>
            </a:r>
            <a:endParaRPr lang="en-GB" altLang="zh-CN" sz="1600" b="1" i="1" dirty="0" smtClean="0"/>
          </a:p>
        </p:txBody>
      </p:sp>
      <p:grpSp>
        <p:nvGrpSpPr>
          <p:cNvPr id="8" name="组合 7"/>
          <p:cNvGrpSpPr/>
          <p:nvPr/>
        </p:nvGrpSpPr>
        <p:grpSpPr>
          <a:xfrm>
            <a:off x="9583741" y="3212571"/>
            <a:ext cx="2183819" cy="841615"/>
            <a:chOff x="5238750" y="1250760"/>
            <a:chExt cx="2542658" cy="1229758"/>
          </a:xfrm>
        </p:grpSpPr>
        <p:grpSp>
          <p:nvGrpSpPr>
            <p:cNvPr id="9" name="组合 8"/>
            <p:cNvGrpSpPr/>
            <p:nvPr/>
          </p:nvGrpSpPr>
          <p:grpSpPr>
            <a:xfrm>
              <a:off x="5238750" y="1328518"/>
              <a:ext cx="2537460" cy="1152000"/>
              <a:chOff x="5345430" y="1607820"/>
              <a:chExt cx="2537460" cy="1152000"/>
            </a:xfrm>
          </p:grpSpPr>
          <p:grpSp>
            <p:nvGrpSpPr>
              <p:cNvPr id="12" name="组合 11"/>
              <p:cNvGrpSpPr/>
              <p:nvPr/>
            </p:nvGrpSpPr>
            <p:grpSpPr>
              <a:xfrm>
                <a:off x="5345430" y="1822844"/>
                <a:ext cx="2537460" cy="528804"/>
                <a:chOff x="5185410" y="1829820"/>
                <a:chExt cx="2537460" cy="528804"/>
              </a:xfrm>
            </p:grpSpPr>
            <p:sp>
              <p:nvSpPr>
                <p:cNvPr id="15" name="圆角矩形 14"/>
                <p:cNvSpPr/>
                <p:nvPr/>
              </p:nvSpPr>
              <p:spPr bwMode="auto">
                <a:xfrm>
                  <a:off x="5185410" y="2040751"/>
                  <a:ext cx="783652" cy="301789"/>
                </a:xfrm>
                <a:prstGeom prst="roundRect">
                  <a:avLst/>
                </a:prstGeom>
                <a:solidFill>
                  <a:srgbClr val="92D050">
                    <a:alpha val="70000"/>
                  </a:srgbClr>
                </a:solidFill>
                <a:ln w="15875" cap="flat" cmpd="sng" algn="ctr">
                  <a:solidFill>
                    <a:srgbClr val="000080"/>
                  </a:solidFill>
                  <a:prstDash val="solid"/>
                  <a:round/>
                  <a:headEnd type="none" w="med" len="med"/>
                  <a:tailEnd type="none" w="med" len="med"/>
                </a:ln>
                <a:effectLst/>
              </p:spPr>
              <p:txBody>
                <a:bodyPr vert="horz" wrap="square" lIns="53993" tIns="10799" rIns="53993" bIns="10799" numCol="1" rtlCol="0" anchor="ctr" anchorCtr="0" compatLnSpc="1">
                  <a:prstTxWarp prst="textNoShape">
                    <a:avLst/>
                  </a:prstTxWarp>
                </a:bodyPr>
                <a:lstStyle/>
                <a:p>
                  <a:pPr algn="ctr" defTabSz="914309" eaLnBrk="0" hangingPunct="0">
                    <a:buClrTx/>
                    <a:buNone/>
                  </a:pPr>
                  <a:r>
                    <a:rPr lang="en-US" altLang="zh-CN" sz="600" dirty="0" err="1" smtClean="0">
                      <a:solidFill>
                        <a:srgbClr val="000066"/>
                      </a:solidFill>
                      <a:ea typeface="宋体" charset="-122"/>
                    </a:rPr>
                    <a:t>NB-IoT</a:t>
                  </a:r>
                  <a:r>
                    <a:rPr lang="en-US" altLang="zh-CN" sz="600" dirty="0" smtClean="0">
                      <a:solidFill>
                        <a:srgbClr val="000066"/>
                      </a:solidFill>
                      <a:ea typeface="宋体" charset="-122"/>
                    </a:rPr>
                    <a:t>/LTE-M</a:t>
                  </a:r>
                  <a:endParaRPr lang="zh-CN" altLang="en-US" sz="600" dirty="0">
                    <a:solidFill>
                      <a:srgbClr val="000066"/>
                    </a:solidFill>
                    <a:ea typeface="宋体" charset="-122"/>
                  </a:endParaRPr>
                </a:p>
              </p:txBody>
            </p:sp>
            <p:sp>
              <p:nvSpPr>
                <p:cNvPr id="16" name="圆角矩形 15"/>
                <p:cNvSpPr/>
                <p:nvPr/>
              </p:nvSpPr>
              <p:spPr bwMode="auto">
                <a:xfrm>
                  <a:off x="6954520" y="2027323"/>
                  <a:ext cx="768350" cy="301790"/>
                </a:xfrm>
                <a:prstGeom prst="roundRect">
                  <a:avLst/>
                </a:prstGeom>
                <a:solidFill>
                  <a:schemeClr val="accent2">
                    <a:lumMod val="20000"/>
                    <a:lumOff val="80000"/>
                  </a:schemeClr>
                </a:solidFill>
                <a:ln w="15875" cap="flat" cmpd="sng" algn="ctr">
                  <a:solidFill>
                    <a:srgbClr val="000080"/>
                  </a:solidFill>
                  <a:prstDash val="solid"/>
                  <a:round/>
                  <a:headEnd type="none" w="med" len="med"/>
                  <a:tailEnd type="none" w="med" len="med"/>
                </a:ln>
                <a:effectLst/>
              </p:spPr>
              <p:txBody>
                <a:bodyPr vert="horz" wrap="square" lIns="53993" tIns="10799" rIns="53993" bIns="10799" numCol="1" rtlCol="0" anchor="ctr" anchorCtr="0" compatLnSpc="1">
                  <a:prstTxWarp prst="textNoShape">
                    <a:avLst/>
                  </a:prstTxWarp>
                </a:bodyPr>
                <a:lstStyle/>
                <a:p>
                  <a:pPr algn="ctr" defTabSz="914309" eaLnBrk="0" hangingPunct="0">
                    <a:buClrTx/>
                    <a:buNone/>
                  </a:pPr>
                  <a:r>
                    <a:rPr lang="en-US" altLang="zh-CN" sz="1000" dirty="0" smtClean="0">
                      <a:solidFill>
                        <a:srgbClr val="000066"/>
                      </a:solidFill>
                      <a:ea typeface="宋体" charset="-122"/>
                    </a:rPr>
                    <a:t>NR</a:t>
                  </a:r>
                  <a:endParaRPr lang="zh-CN" altLang="en-US" sz="1000" b="0" dirty="0">
                    <a:solidFill>
                      <a:srgbClr val="000066"/>
                    </a:solidFill>
                    <a:ea typeface="宋体" charset="-122"/>
                  </a:endParaRPr>
                </a:p>
              </p:txBody>
            </p:sp>
            <p:sp>
              <p:nvSpPr>
                <p:cNvPr id="17" name="弧形 16"/>
                <p:cNvSpPr/>
                <p:nvPr/>
              </p:nvSpPr>
              <p:spPr bwMode="auto">
                <a:xfrm>
                  <a:off x="5524500" y="1829820"/>
                  <a:ext cx="1821815" cy="528804"/>
                </a:xfrm>
                <a:prstGeom prst="arc">
                  <a:avLst>
                    <a:gd name="adj1" fmla="val 11023685"/>
                    <a:gd name="adj2" fmla="val 21326751"/>
                  </a:avLst>
                </a:prstGeom>
                <a:noFill/>
                <a:ln w="15875" cap="flat" cmpd="sng" algn="ctr">
                  <a:solidFill>
                    <a:schemeClr val="tx1"/>
                  </a:solidFill>
                  <a:prstDash val="solid"/>
                  <a:round/>
                  <a:headEnd type="triangle" w="med" len="med"/>
                  <a:tailEnd type="none" w="med" len="med"/>
                </a:ln>
                <a:effectLst/>
              </p:spPr>
              <p:txBody>
                <a:bodyPr vert="horz" wrap="square" lIns="53993" tIns="10799" rIns="53993" bIns="10799" numCol="1" rtlCol="0" anchor="ctr" anchorCtr="0" compatLnSpc="1">
                  <a:prstTxWarp prst="textNoShape">
                    <a:avLst/>
                  </a:prstTxWarp>
                </a:bodyPr>
                <a:lstStyle/>
                <a:p>
                  <a:pPr algn="ctr" defTabSz="914309" eaLnBrk="0" hangingPunct="0">
                    <a:buClrTx/>
                    <a:buNone/>
                  </a:pPr>
                  <a:endParaRPr lang="zh-CN" altLang="en-US" b="0">
                    <a:solidFill>
                      <a:srgbClr val="000066"/>
                    </a:solidFill>
                    <a:ea typeface="宋体" charset="-122"/>
                  </a:endParaRPr>
                </a:p>
              </p:txBody>
            </p:sp>
          </p:grpSp>
          <p:sp>
            <p:nvSpPr>
              <p:cNvPr id="13" name="弧形 12"/>
              <p:cNvSpPr/>
              <p:nvPr/>
            </p:nvSpPr>
            <p:spPr bwMode="auto">
              <a:xfrm rot="10800000">
                <a:off x="5703253" y="2003763"/>
                <a:ext cx="1821815" cy="528804"/>
              </a:xfrm>
              <a:prstGeom prst="arc">
                <a:avLst>
                  <a:gd name="adj1" fmla="val 11023685"/>
                  <a:gd name="adj2" fmla="val 21326751"/>
                </a:avLst>
              </a:prstGeom>
              <a:noFill/>
              <a:ln w="15875" cap="flat" cmpd="sng" algn="ctr">
                <a:solidFill>
                  <a:schemeClr val="tx1"/>
                </a:solidFill>
                <a:prstDash val="solid"/>
                <a:round/>
                <a:headEnd type="triangle" w="med" len="med"/>
                <a:tailEnd type="none" w="med" len="med"/>
              </a:ln>
              <a:effectLst/>
            </p:spPr>
            <p:txBody>
              <a:bodyPr vert="horz" wrap="square" lIns="53993" tIns="10799" rIns="53993" bIns="10799" numCol="1" rtlCol="0" anchor="ctr" anchorCtr="0" compatLnSpc="1">
                <a:prstTxWarp prst="textNoShape">
                  <a:avLst/>
                </a:prstTxWarp>
              </a:bodyPr>
              <a:lstStyle/>
              <a:p>
                <a:pPr algn="ctr" defTabSz="914309" eaLnBrk="0" hangingPunct="0">
                  <a:buClrTx/>
                  <a:buNone/>
                </a:pPr>
                <a:endParaRPr lang="zh-CN" altLang="en-US" b="0">
                  <a:solidFill>
                    <a:srgbClr val="000066"/>
                  </a:solidFill>
                  <a:ea typeface="宋体" charset="-122"/>
                </a:endParaRPr>
              </a:p>
            </p:txBody>
          </p:sp>
          <p:cxnSp>
            <p:nvCxnSpPr>
              <p:cNvPr id="14" name="直接连接符 13"/>
              <p:cNvCxnSpPr/>
              <p:nvPr/>
            </p:nvCxnSpPr>
            <p:spPr bwMode="auto">
              <a:xfrm>
                <a:off x="6591300" y="1607820"/>
                <a:ext cx="0" cy="1152000"/>
              </a:xfrm>
              <a:prstGeom prst="line">
                <a:avLst/>
              </a:prstGeom>
              <a:solidFill>
                <a:srgbClr val="CCFFFF"/>
              </a:solidFill>
              <a:ln w="15875" cap="flat" cmpd="sng" algn="ctr">
                <a:solidFill>
                  <a:srgbClr val="00B0F0"/>
                </a:solidFill>
                <a:prstDash val="dash"/>
                <a:round/>
                <a:headEnd type="none" w="med" len="med"/>
                <a:tailEnd type="none" w="med" len="med"/>
              </a:ln>
              <a:effectLst/>
            </p:spPr>
          </p:cxnSp>
        </p:grpSp>
        <p:sp>
          <p:nvSpPr>
            <p:cNvPr id="10" name="矩形 9"/>
            <p:cNvSpPr/>
            <p:nvPr/>
          </p:nvSpPr>
          <p:spPr>
            <a:xfrm>
              <a:off x="5732825" y="1250760"/>
              <a:ext cx="668546" cy="359775"/>
            </a:xfrm>
            <a:prstGeom prst="rect">
              <a:avLst/>
            </a:prstGeom>
          </p:spPr>
          <p:txBody>
            <a:bodyPr wrap="none">
              <a:spAutoFit/>
            </a:bodyPr>
            <a:lstStyle/>
            <a:p>
              <a:pPr>
                <a:buNone/>
              </a:pPr>
              <a:r>
                <a:rPr lang="en-US" altLang="zh-CN" sz="1000" dirty="0">
                  <a:solidFill>
                    <a:schemeClr val="tx1">
                      <a:lumMod val="75000"/>
                      <a:lumOff val="25000"/>
                    </a:schemeClr>
                  </a:solidFill>
                  <a:latin typeface="微软雅黑" pitchFamily="34" charset="-122"/>
                  <a:ea typeface="微软雅黑" pitchFamily="34" charset="-122"/>
                  <a:cs typeface="Arial" pitchFamily="34" charset="0"/>
                </a:rPr>
                <a:t>LPWA</a:t>
              </a:r>
              <a:endParaRPr lang="zh-CN" altLang="en-US" sz="1000" dirty="0"/>
            </a:p>
          </p:txBody>
        </p:sp>
        <p:sp>
          <p:nvSpPr>
            <p:cNvPr id="11" name="矩形 10"/>
            <p:cNvSpPr/>
            <p:nvPr/>
          </p:nvSpPr>
          <p:spPr>
            <a:xfrm>
              <a:off x="6724649" y="1250760"/>
              <a:ext cx="1056759" cy="359775"/>
            </a:xfrm>
            <a:prstGeom prst="rect">
              <a:avLst/>
            </a:prstGeom>
          </p:spPr>
          <p:txBody>
            <a:bodyPr wrap="none">
              <a:spAutoFit/>
            </a:bodyPr>
            <a:lstStyle/>
            <a:p>
              <a:pPr>
                <a:buNone/>
              </a:pPr>
              <a:r>
                <a:rPr lang="en-US" altLang="zh-CN" sz="1000" dirty="0">
                  <a:solidFill>
                    <a:schemeClr val="tx1">
                      <a:lumMod val="75000"/>
                      <a:lumOff val="25000"/>
                    </a:schemeClr>
                  </a:solidFill>
                  <a:latin typeface="微软雅黑" pitchFamily="34" charset="-122"/>
                  <a:ea typeface="微软雅黑" pitchFamily="34" charset="-122"/>
                  <a:cs typeface="Arial" pitchFamily="34" charset="0"/>
                </a:rPr>
                <a:t>Non-LPWA</a:t>
              </a:r>
              <a:endParaRPr lang="zh-CN" altLang="en-US" sz="1000" dirty="0"/>
            </a:p>
          </p:txBody>
        </p:sp>
      </p:grpSp>
      <p:sp>
        <p:nvSpPr>
          <p:cNvPr id="18" name="矩形 17"/>
          <p:cNvSpPr/>
          <p:nvPr/>
        </p:nvSpPr>
        <p:spPr>
          <a:xfrm>
            <a:off x="8007778" y="3633379"/>
            <a:ext cx="1989647" cy="430887"/>
          </a:xfrm>
          <a:prstGeom prst="rect">
            <a:avLst/>
          </a:prstGeom>
        </p:spPr>
        <p:txBody>
          <a:bodyPr wrap="none">
            <a:spAutoFit/>
          </a:bodyPr>
          <a:lstStyle/>
          <a:p>
            <a:pPr marL="171450" indent="-171450">
              <a:buFont typeface="Arial" panose="020B0604020202020204" pitchFamily="34" charset="0"/>
              <a:buChar char="•"/>
            </a:pPr>
            <a:r>
              <a:rPr lang="en-GB" altLang="zh-CN" sz="1100" b="0" dirty="0"/>
              <a:t>b</a:t>
            </a:r>
            <a:r>
              <a:rPr lang="en-GB" altLang="zh-CN" sz="1100" b="0" dirty="0" smtClean="0"/>
              <a:t>etter coverage</a:t>
            </a:r>
          </a:p>
          <a:p>
            <a:pPr marL="171450" indent="-171450">
              <a:buFont typeface="Arial" panose="020B0604020202020204" pitchFamily="34" charset="0"/>
              <a:buChar char="•"/>
            </a:pPr>
            <a:r>
              <a:rPr lang="en-GB" altLang="zh-CN" sz="1100" b="0" dirty="0" smtClean="0"/>
              <a:t>power saving in idle mode</a:t>
            </a:r>
            <a:endParaRPr lang="zh-CN" altLang="en-US" sz="1100" b="0" dirty="0"/>
          </a:p>
        </p:txBody>
      </p:sp>
      <p:cxnSp>
        <p:nvCxnSpPr>
          <p:cNvPr id="19" name="直接箭头连接符 18"/>
          <p:cNvCxnSpPr/>
          <p:nvPr/>
        </p:nvCxnSpPr>
        <p:spPr bwMode="auto">
          <a:xfrm flipV="1">
            <a:off x="9308842" y="3728003"/>
            <a:ext cx="209725" cy="52908"/>
          </a:xfrm>
          <a:prstGeom prst="straightConnector1">
            <a:avLst/>
          </a:prstGeom>
          <a:noFill/>
          <a:ln w="12700" cap="flat" cmpd="sng" algn="ctr">
            <a:solidFill>
              <a:schemeClr val="tx1"/>
            </a:solidFill>
            <a:prstDash val="solid"/>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628039684"/>
      </p:ext>
    </p:extLst>
  </p:cSld>
  <p:clrMapOvr>
    <a:masterClrMapping/>
  </p:clrMapOvr>
  <p:timing>
    <p:tnLst>
      <p:par>
        <p:cTn id="1" dur="indefinite" restart="never" nodeType="tmRoot"/>
      </p:par>
    </p:tnLst>
  </p:timing>
</p:sld>
</file>

<file path=ppt/theme/theme1.xml><?xml version="1.0" encoding="utf-8"?>
<a:theme xmlns:a="http://schemas.openxmlformats.org/drawingml/2006/main" name="2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a:noFill/>
        </a:ln>
        <a:effectLst/>
        <a:extLst/>
      </a:spPr>
      <a:bodyPr vert="horz" wrap="square" lIns="0" tIns="0" rIns="0" bIns="0" numCol="1" rtlCol="0" anchor="ctr" anchorCtr="0" compatLnSpc="1">
        <a:prstTxWarp prst="textNoShape">
          <a:avLst/>
        </a:prstTxWarp>
      </a:bodyPr>
      <a:lstStyle>
        <a:defPPr algn="ctr">
          <a:buNone/>
          <a:defRPr dirty="0">
            <a:latin typeface="Arial" panose="020B0604020202020204" pitchFamily="34" charset="0"/>
            <a:ea typeface="华文细黑" panose="02010600040101010101" pitchFamily="2" charset="-122"/>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274638" indent="-274638">
          <a:spcBef>
            <a:spcPts val="600"/>
          </a:spcBef>
          <a:buClr>
            <a:schemeClr val="bg1">
              <a:lumMod val="50000"/>
            </a:schemeClr>
          </a:buClr>
          <a:buSzPct val="80000"/>
          <a:buFont typeface="Wingdings" pitchFamily="2" charset="2"/>
          <a:buChar char="l"/>
          <a:defRPr dirty="0" err="1"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CD46EE07-394F-42D7-8252-5E7AD7A148D5}"/>
    </a:ext>
  </a:extLst>
</a:theme>
</file>

<file path=ppt/theme/theme2.xml><?xml version="1.0" encoding="utf-8"?>
<a:theme xmlns:a="http://schemas.openxmlformats.org/drawingml/2006/main" name="5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6ED0E8CE-4234-444F-8F3F-B81082EADC5F}"/>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16-9 模板-Gray new</Template>
  <TotalTime>66407</TotalTime>
  <Words>791</Words>
  <Application>Microsoft Office PowerPoint</Application>
  <PresentationFormat>Custom</PresentationFormat>
  <Paragraphs>100</Paragraphs>
  <Slides>7</Slides>
  <Notes>0</Notes>
  <HiddenSlides>0</HiddenSlides>
  <MMClips>0</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7</vt:i4>
      </vt:variant>
    </vt:vector>
  </HeadingPairs>
  <TitlesOfParts>
    <vt:vector size="23" baseType="lpstr">
      <vt:lpstr>FrutigerNext LT Light</vt:lpstr>
      <vt:lpstr>FrutigerNext LT Medium</vt:lpstr>
      <vt:lpstr>FrutigerNext LT Regular</vt:lpstr>
      <vt:lpstr>MS PGothic</vt:lpstr>
      <vt:lpstr>华文细黑</vt:lpstr>
      <vt:lpstr>宋体</vt:lpstr>
      <vt:lpstr>宋体</vt:lpstr>
      <vt:lpstr>微软雅黑</vt:lpstr>
      <vt:lpstr>微软雅黑</vt:lpstr>
      <vt:lpstr>黑体</vt:lpstr>
      <vt:lpstr>Arial</vt:lpstr>
      <vt:lpstr>Calibri</vt:lpstr>
      <vt:lpstr>Times New Roman</vt:lpstr>
      <vt:lpstr>Wingdings</vt:lpstr>
      <vt:lpstr>2_默认设计模板</vt:lpstr>
      <vt:lpstr>5_default</vt:lpstr>
      <vt:lpstr>Key points on Rel-17 enhancements  for NB-IoT</vt:lpstr>
      <vt:lpstr>PowerPoint Presentation</vt:lpstr>
      <vt:lpstr>Issue from real deployment for NB-IoT RLF enhancement</vt:lpstr>
      <vt:lpstr>Market demands for higher data rate NB-IoT</vt:lpstr>
      <vt:lpstr>PowerPoint Presentation</vt:lpstr>
      <vt:lpstr>Frequency hopping in NB-IoT</vt:lpstr>
      <vt:lpstr>Inter-RAT operation for LTE LPWA IoT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5G测试联盟专题分析与建议</dc:title>
  <dc:creator>Wuwujun</dc:creator>
  <cp:lastModifiedBy>David mazzarese</cp:lastModifiedBy>
  <cp:revision>2535</cp:revision>
  <dcterms:created xsi:type="dcterms:W3CDTF">2016-03-01T06:13:35Z</dcterms:created>
  <dcterms:modified xsi:type="dcterms:W3CDTF">2019-12-02T21:30:46Z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(2)pY4GDiLe8oqACb1nl4pglzEDlJZKty2CUFJGZI8EzfKNbQeW7A3Q72EqOkX7My9KzQP2NtXj_x000d_ jxKaXgOHbrgFWeS1pao/VRcrPrQwuTPBkZp1fOJp/Xf2vYI2195zkRVPO7McHhljWqMUHT7v_x000d_ dXdfeg0/+KENREhENVch8MaIZmn2fsM0JwzsuBaJFegeaUOtE01BuzgB2V9P54qFzu4OvGuh_x000d_ w5iKg5TuV1+FYIN/Oc</vt:lpwstr>
  </property>
  <property fmtid="{D5CDD505-2E9C-101B-9397-08002B2CF9AE}" pid="3" name="_ms_pID_7253431">
    <vt:lpwstr>/ND/H98mPg0AONmBcm6+3ALojSGjtylUHgfSaVrE42KEbwT22CztbW_x000d_ zATFMdFjTRFSn40LAnWiq332XiNaaBGun15jDcGFZu4CLYHNGATbwdQVF3FjhUTyGjVSNM0V_x000d_ 98egp12j/O6uobRaoAgoPnvzoyIqTXrrgPWXHz0AbNgjkXkWYITzL0epUziIRZvzZWSPBKSu_x000d_ dxcgm9T9ysaGYo6J</vt:lpwstr>
  </property>
  <property fmtid="{D5CDD505-2E9C-101B-9397-08002B2CF9AE}" pid="4" name="_new_ms_pID_72543">
    <vt:lpwstr>(3)epobGLf1tZ6OpcyBhpLdJLKIulHwEPXN2tyllQrKHA0ZU24gCjcnKlSCQ5FSOzUFoNCaJmA7
DEkT8XKal6tycRXPIL16lLP6Wqs4DMoPd4vTOfTUkfIu6Hn436jXbE41L7bU6ZzFLkiC2mfx
RaSY/5B5BCwh1+3nZ+BiM6ZtToEj3UXancuAobg5ZitBKPnt53FLmfftc2f3sE8vhACsIVWL
jc9N/lOJKkw1eiMnhV</vt:lpwstr>
  </property>
  <property fmtid="{D5CDD505-2E9C-101B-9397-08002B2CF9AE}" pid="5" name="_new_ms_pID_725431">
    <vt:lpwstr>9JUDqHwhrl0PfvzsU+silll02dXhZZGrXg8GO+xBjXUulm9UXNMkBq
1mPlMx9hh/z2+JWY+x559OCWqjEKcxnUqjYH1g1iJZCjxXHpvGG4ur4Gl743bh+kSu0WAyHb
hW8PWiDgrLh2SzeZnK5VF+9e34uIe3rYGselWyvlzcDwF8JYYsGT+r4t5z2gHiSgRX+7hI5M
oMceI8aY+MigR4nbIQbVV3xMWki0VLxU81J3</vt:lpwstr>
  </property>
  <property fmtid="{D5CDD505-2E9C-101B-9397-08002B2CF9AE}" pid="6" name="_new_ms_pID_725432">
    <vt:lpwstr>/+iL5NhMFZftFHgCqERIRNOdarpcgrXKvSgf
4L02OQQUvMWi9/VBQq0lKeCli64Evw==</vt:lpwstr>
  </property>
  <property fmtid="{D5CDD505-2E9C-101B-9397-08002B2CF9AE}" pid="7" name="_2015_ms_pID_725343">
    <vt:lpwstr>(3)OglqvCT37zDttx4a5CYYOwyKwpjldJY6QRF1ahFm2FdzC6DDz8k4t4wReLlTGOuIaOnKTw3U
5kOOPpNAeq9v7H98+0W/sMcuaVsNuLebl8vaC5LczVSJRofFqnHDKqUOKEC8VYys03bMdNr7
B5xqYF9XtXCmgARR672tIyVsEVVGhb5WrE3PsWGDVp9Vmh/zGi5sX1WDQE0+1ieh59RkO989
I9w9JBqRM3zsH1j8pN</vt:lpwstr>
  </property>
  <property fmtid="{D5CDD505-2E9C-101B-9397-08002B2CF9AE}" pid="8" name="_2015_ms_pID_7253431">
    <vt:lpwstr>5dAlbaFtG0xYgYdvo0lz1HLG0VsZ1L4MQs+wAsUTBwLH+Q4wSSk2jm
/hhfXOZXvDKYmN8vvgBixWWTo/POLcmRMTiP97rPfTz3Vce6I0AoozOJgiXtpuMzBo0Zo7D0
J950uXUUa72Mw0rM6K6y5036c/N5VfCdl0dzds6dY7/xAYNIjraXW+/0HsOKd5c9F6rhGkiJ
Rnl1me+SOJX7Cs6jHkji3ihFaIuD6rdV+s53</vt:lpwstr>
  </property>
  <property fmtid="{D5CDD505-2E9C-101B-9397-08002B2CF9AE}" pid="9" name="_2015_ms_pID_7253432">
    <vt:lpwstr>VPbWHkvRXVqX3J+fnpRL+Eus+8bja8h7WXZN
f6s/GizuMrSTiG7Ui0Y6LYKYbozZ0X638+sBRMHVuOcPEhKs/Ag=</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1575273261</vt:lpwstr>
  </property>
</Properties>
</file>