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2"/>
  </p:sldMasterIdLst>
  <p:notesMasterIdLst>
    <p:notesMasterId r:id="rId12"/>
  </p:notesMasterIdLst>
  <p:sldIdLst>
    <p:sldId id="256" r:id="rId3"/>
    <p:sldId id="303" r:id="rId4"/>
    <p:sldId id="304" r:id="rId5"/>
    <p:sldId id="305" r:id="rId6"/>
    <p:sldId id="317" r:id="rId7"/>
    <p:sldId id="320" r:id="rId8"/>
    <p:sldId id="315" r:id="rId9"/>
    <p:sldId id="316" r:id="rId10"/>
    <p:sldId id="269" r:id="rId1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303"/>
            <p14:sldId id="304"/>
            <p14:sldId id="305"/>
            <p14:sldId id="317"/>
            <p14:sldId id="320"/>
            <p14:sldId id="315"/>
            <p14:sldId id="316"/>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2DC84D"/>
    <a:srgbClr val="5E5E5E"/>
    <a:srgbClr val="CACAC8"/>
    <a:srgbClr val="046A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34" autoAdjust="0"/>
    <p:restoredTop sz="94912" autoAdjust="0"/>
  </p:normalViewPr>
  <p:slideViewPr>
    <p:cSldViewPr snapToGrid="0" snapToObjects="1">
      <p:cViewPr varScale="1">
        <p:scale>
          <a:sx n="38" d="100"/>
          <a:sy n="38" d="100"/>
        </p:scale>
        <p:origin x="20" y="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992806719"/>
      </p:ext>
    </p:extLst>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sp>
        <p:nvSpPr>
          <p:cNvPr id="3" name="文本框 2"/>
          <p:cNvSpPr txBox="1"/>
          <p:nvPr userDrawn="1"/>
        </p:nvSpPr>
        <p:spPr>
          <a:xfrm>
            <a:off x="20387048" y="12370740"/>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5000" b="0" i="0" u="none" strike="noStrike" cap="none" spc="0" normalizeH="0" baseline="0" smtClean="0">
                <a:ln>
                  <a:noFill/>
                </a:ln>
                <a:solidFill>
                  <a:srgbClr val="046A38"/>
                </a:solidFill>
                <a:effectLst/>
                <a:uFillTx/>
                <a:latin typeface="Arial" panose="020B0604020202020204" pitchFamily="34" charset="0"/>
                <a:ea typeface="OPPOSans R" charset="-122"/>
                <a:cs typeface="Arial" panose="020B0604020202020204" pitchFamily="34" charset="0"/>
                <a:sym typeface="Helvetica Neue"/>
              </a:rPr>
              <a:t>2019/12/2</a:t>
            </a:fld>
            <a:endParaRPr kumimoji="0" lang="zh-CN" altLang="en-US" sz="5000" b="0" i="0" u="none" strike="noStrike" cap="none" spc="0" normalizeH="0" baseline="0" dirty="0">
              <a:ln>
                <a:noFill/>
              </a:ln>
              <a:solidFill>
                <a:srgbClr val="046A38"/>
              </a:solidFill>
              <a:effectLst/>
              <a:uFillTx/>
              <a:latin typeface="Arial" panose="020B0604020202020204" pitchFamily="34" charset="0"/>
              <a:ea typeface="OPPOSans R" charset="-122"/>
              <a:cs typeface="Arial" panose="020B0604020202020204" pitchFamily="34" charset="0"/>
              <a:sym typeface="Helvetica Neue"/>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 xmlns:a16="http://schemas.microsoft.com/office/drawing/2014/main" val="10003"/>
                  </a:ext>
                </a:extLst>
              </a:tr>
            </a:tbl>
          </a:graphicData>
        </a:graphic>
      </p:graphicFrame>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 xmlns:a16="http://schemas.microsoft.com/office/drawing/2014/main" val="10003"/>
                  </a:ext>
                </a:extLst>
              </a:tr>
            </a:tbl>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 xmlns:a16="http://schemas.microsoft.com/office/drawing/2014/main" val="10003"/>
                  </a:ext>
                </a:extLst>
              </a:tr>
            </a:tbl>
          </a:graphicData>
        </a:graphic>
      </p:graphicFrame>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 xmlns:a16="http://schemas.microsoft.com/office/drawing/2014/main" val="10003"/>
                  </a:ext>
                </a:extLst>
              </a:tr>
            </a:tbl>
          </a:graphicData>
        </a:graphic>
      </p:graphicFrame>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headEnd/>
            <a:tailEnd/>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 xmlns:a16="http://schemas.microsoft.com/office/drawing/2014/main" val="10003"/>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lvl3pPr marL="1905000" indent="-635000">
              <a:buFont typeface="Wingdings" panose="05000000000000000000" pitchFamily="2" charset="2"/>
              <a:buChar char="ü"/>
              <a:defRPr/>
            </a:lvl3pPr>
            <a:lvl4pPr marL="2540000" indent="-635000">
              <a:buFont typeface="Wingdings" panose="05000000000000000000" pitchFamily="2" charset="2"/>
              <a:buChar char="Ø"/>
              <a:defRPr/>
            </a:lvl4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20"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5335188" y="6539359"/>
            <a:ext cx="11634867" cy="1456809"/>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gn="ctr">
              <a:lnSpc>
                <a:spcPct val="100000"/>
              </a:lnSpc>
            </a:pPr>
            <a:r>
              <a:rPr sz="8800" dirty="0">
                <a:latin typeface="Arial" panose="020B0604020202020204" pitchFamily="34" charset="0"/>
                <a:ea typeface="OPPOSans R" charset="-122"/>
                <a:cs typeface="Arial" panose="020B0604020202020204" pitchFamily="34" charset="0"/>
              </a:rPr>
              <a:t>Thank </a:t>
            </a:r>
            <a:r>
              <a:rPr lang="en-US" sz="8800" dirty="0">
                <a:latin typeface="Arial" panose="020B0604020202020204" pitchFamily="34" charset="0"/>
                <a:ea typeface="OPPOSans R" charset="-122"/>
                <a:cs typeface="Arial" panose="020B0604020202020204" pitchFamily="34" charset="0"/>
              </a:rPr>
              <a:t>Y</a:t>
            </a:r>
            <a:r>
              <a:rPr sz="8800" dirty="0">
                <a:latin typeface="Arial" panose="020B0604020202020204" pitchFamily="34" charset="0"/>
                <a:ea typeface="OPPOSans R" charset="-122"/>
                <a:cs typeface="Arial" panose="020B0604020202020204" pitchFamily="34" charset="0"/>
              </a:rPr>
              <a:t>ou</a:t>
            </a:r>
            <a:endParaRPr lang="en-US" sz="8800" dirty="0">
              <a:latin typeface="Arial" panose="020B0604020202020204" pitchFamily="34" charset="0"/>
              <a:ea typeface="OPPOSans R" charset="-122"/>
              <a:cs typeface="Arial" panose="020B0604020202020204" pitchFamily="34" charset="0"/>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 xmlns:a16="http://schemas.microsoft.com/office/drawing/2014/main" val="10003"/>
                  </a:ext>
                </a:extLst>
              </a:tr>
            </a:tbl>
          </a:graphicData>
        </a:graphic>
      </p:graphicFrame>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t>2019/12/2</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1.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5" cstate="print">
            <a:biLevel thresh="25000"/>
            <a:extLst>
              <a:ext uri="{28A0092B-C50C-407E-A947-70E740481C1C}">
                <a14:useLocalDpi xmlns:a14="http://schemas.microsoft.com/office/drawing/2010/main" val="0"/>
              </a:ext>
            </a:extLst>
          </a:blip>
          <a:stretch>
            <a:fillRect/>
          </a:stretch>
        </p:blipFill>
        <p:spPr>
          <a:xfrm>
            <a:off x="739303" y="1298182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629295" y="5961527"/>
            <a:ext cx="20632189" cy="1607674"/>
          </a:xfrm>
        </p:spPr>
        <p:txBody>
          <a:bodyPr/>
          <a:lstStyle/>
          <a:p>
            <a:pPr algn="ctr"/>
            <a:r>
              <a:rPr kumimoji="1" lang="en-US" altLang="en-US" dirty="0">
                <a:latin typeface="Arial" panose="020B0604020202020204" pitchFamily="34" charset="0"/>
                <a:cs typeface="Arial" panose="020B0604020202020204" pitchFamily="34" charset="0"/>
              </a:rPr>
              <a:t>Overview on RAN Proposals for Rel-17</a:t>
            </a:r>
            <a:endParaRPr kumimoji="1" lang="zh-CN" altLang="en-US" dirty="0">
              <a:latin typeface="Arial" panose="020B0604020202020204" pitchFamily="34" charset="0"/>
              <a:cs typeface="Arial" panose="020B0604020202020204" pitchFamily="34" charset="0"/>
            </a:endParaRPr>
          </a:p>
        </p:txBody>
      </p:sp>
      <p:sp>
        <p:nvSpPr>
          <p:cNvPr id="3" name="标题 4"/>
          <p:cNvSpPr txBox="1">
            <a:spLocks/>
          </p:cNvSpPr>
          <p:nvPr/>
        </p:nvSpPr>
        <p:spPr>
          <a:xfrm>
            <a:off x="929000" y="441258"/>
            <a:ext cx="22841776" cy="2962341"/>
          </a:xfrm>
          <a:prstGeom prst="rect">
            <a:avLst/>
          </a:prstGeom>
        </p:spPr>
        <p:txBody>
          <a:bodyPr vert="horz" lIns="91440" tIns="45720" rIns="91440" bIns="45720" rtlCol="0" anchor="ctr">
            <a:normAutofit fontScale="40000" lnSpcReduction="20000"/>
          </a:bodyPr>
          <a:lstStyle>
            <a:lvl1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a:lstStyle>
          <a:p>
            <a:pPr>
              <a:lnSpc>
                <a:spcPct val="170000"/>
              </a:lnSpc>
            </a:pPr>
            <a:r>
              <a:rPr lang="en-GB" altLang="zh-CN" dirty="0">
                <a:latin typeface="Arial" panose="020B0604020202020204" pitchFamily="34" charset="0"/>
                <a:cs typeface="Arial" panose="020B0604020202020204" pitchFamily="34" charset="0"/>
              </a:rPr>
              <a:t>3GPP TSG-RAN Meetings #86</a:t>
            </a:r>
            <a:r>
              <a:rPr lang="en-GB" altLang="zh-CN" i="1" dirty="0">
                <a:latin typeface="Arial" panose="020B0604020202020204" pitchFamily="34" charset="0"/>
                <a:cs typeface="Arial" panose="020B0604020202020204" pitchFamily="34" charset="0"/>
              </a:rPr>
              <a:t>	                                                                                                          </a:t>
            </a:r>
            <a:r>
              <a:rPr lang="en-GB" altLang="zh-CN" dirty="0">
                <a:latin typeface="Arial" panose="020B0604020202020204" pitchFamily="34" charset="0"/>
                <a:cs typeface="Arial" panose="020B0604020202020204" pitchFamily="34" charset="0"/>
              </a:rPr>
              <a:t>RP-192755</a:t>
            </a:r>
            <a:endParaRPr lang="zh-CN" altLang="zh-CN" dirty="0">
              <a:latin typeface="Arial" panose="020B0604020202020204" pitchFamily="34" charset="0"/>
              <a:cs typeface="Arial" panose="020B0604020202020204" pitchFamily="34" charset="0"/>
            </a:endParaRPr>
          </a:p>
          <a:p>
            <a:pPr>
              <a:lnSpc>
                <a:spcPct val="170000"/>
              </a:lnSpc>
            </a:pPr>
            <a:r>
              <a:rPr lang="en-GB" altLang="zh-CN" dirty="0" err="1">
                <a:latin typeface="Arial" panose="020B0604020202020204" pitchFamily="34" charset="0"/>
                <a:cs typeface="Arial" panose="020B0604020202020204" pitchFamily="34" charset="0"/>
              </a:rPr>
              <a:t>Sitges</a:t>
            </a:r>
            <a:r>
              <a:rPr lang="en-GB" altLang="zh-CN" dirty="0">
                <a:latin typeface="Arial" panose="020B0604020202020204" pitchFamily="34" charset="0"/>
                <a:cs typeface="Arial" panose="020B0604020202020204" pitchFamily="34" charset="0"/>
              </a:rPr>
              <a:t>, Spain, 9</a:t>
            </a:r>
            <a:r>
              <a:rPr lang="en-GB" altLang="zh-CN" baseline="30000" dirty="0">
                <a:latin typeface="Arial" panose="020B0604020202020204" pitchFamily="34" charset="0"/>
                <a:cs typeface="Arial" panose="020B0604020202020204" pitchFamily="34" charset="0"/>
              </a:rPr>
              <a:t>th </a:t>
            </a:r>
            <a:r>
              <a:rPr lang="en-GB" altLang="zh-CN" dirty="0">
                <a:latin typeface="Arial" panose="020B0604020202020204" pitchFamily="34" charset="0"/>
                <a:cs typeface="Arial" panose="020B0604020202020204" pitchFamily="34" charset="0"/>
              </a:rPr>
              <a:t>Sep.– 12</a:t>
            </a:r>
            <a:r>
              <a:rPr lang="en-GB" altLang="zh-CN" baseline="30000" dirty="0">
                <a:latin typeface="Arial" panose="020B0604020202020204" pitchFamily="34" charset="0"/>
                <a:cs typeface="Arial" panose="020B0604020202020204" pitchFamily="34" charset="0"/>
              </a:rPr>
              <a:t>th</a:t>
            </a:r>
            <a:r>
              <a:rPr lang="en-GB" altLang="zh-CN" dirty="0">
                <a:latin typeface="Arial" panose="020B0604020202020204" pitchFamily="34" charset="0"/>
                <a:cs typeface="Arial" panose="020B0604020202020204" pitchFamily="34" charset="0"/>
              </a:rPr>
              <a:t> Sep. </a:t>
            </a:r>
            <a:r>
              <a:rPr lang="en-GB" altLang="zh-CN" dirty="0" smtClean="0">
                <a:latin typeface="Arial" panose="020B0604020202020204" pitchFamily="34" charset="0"/>
                <a:cs typeface="Arial" panose="020B0604020202020204" pitchFamily="34" charset="0"/>
              </a:rPr>
              <a:t>2019</a:t>
            </a:r>
          </a:p>
          <a:p>
            <a:pPr>
              <a:lnSpc>
                <a:spcPct val="170000"/>
              </a:lnSpc>
            </a:pPr>
            <a:r>
              <a:rPr kumimoji="1" lang="en-GB" altLang="zh-CN" dirty="0" smtClean="0">
                <a:latin typeface="Arial" panose="020B0604020202020204" pitchFamily="34" charset="0"/>
                <a:cs typeface="Arial" panose="020B0604020202020204" pitchFamily="34" charset="0"/>
              </a:rPr>
              <a:t>Agenda item: 9.1.0</a:t>
            </a:r>
            <a:endParaRPr kumimoji="1" lang="zh-CN" altLang="en-US" dirty="0">
              <a:latin typeface="Arial" panose="020B060402020202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altLang="zh-CN" dirty="0">
                <a:latin typeface="Arial" panose="020B0604020202020204" pitchFamily="34" charset="0"/>
                <a:cs typeface="Arial" panose="020B0604020202020204" pitchFamily="34" charset="0"/>
              </a:rPr>
              <a:t>General view</a:t>
            </a:r>
            <a:endParaRPr lang="zh-CN" altLang="en-US" dirty="0">
              <a:latin typeface="Arial" panose="020B0604020202020204" pitchFamily="34" charset="0"/>
              <a:cs typeface="Arial" panose="020B0604020202020204" pitchFamily="34" charset="0"/>
            </a:endParaRPr>
          </a:p>
        </p:txBody>
      </p:sp>
      <p:sp>
        <p:nvSpPr>
          <p:cNvPr id="3" name="文本占位符 2"/>
          <p:cNvSpPr>
            <a:spLocks noGrp="1"/>
          </p:cNvSpPr>
          <p:nvPr>
            <p:ph type="body" sz="quarter" idx="10"/>
          </p:nvPr>
        </p:nvSpPr>
        <p:spPr>
          <a:xfrm>
            <a:off x="776506" y="8534395"/>
            <a:ext cx="22676161" cy="4445578"/>
          </a:xfrm>
        </p:spPr>
        <p:txBody>
          <a:bodyPr>
            <a:normAutofit fontScale="70000" lnSpcReduction="20000"/>
          </a:bodyPr>
          <a:lstStyle/>
          <a:p>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rPr>
              <a:t>1, 15 months for Rel-17 is fine, but 18 months could provide more flexibility</a:t>
            </a:r>
          </a:p>
          <a:p>
            <a:pPr marL="440055" indent="-440055"/>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rPr>
              <a:t>2, Dedicated TUs should be reserved to stabilize Rel-16 specifications. LTE and NR TUs should be in the same pool for Rel17. Make sure there is no hidden TUs in case of parallel sessions except for TUs for flexible meeting arrangement by taking offline discussion into account. Reasonable close of session is pretty much welcome </a:t>
            </a:r>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sym typeface="Wingdings" panose="05000000000000000000" pitchFamily="2" charset="2"/>
              </a:rPr>
              <a:t></a:t>
            </a:r>
            <a:endPar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endParaRPr>
          </a:p>
          <a:p>
            <a:pPr marL="440055" indent="-440055"/>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rPr>
              <a:t>3, Package approval: Rel-17 Package is approved in RAN#86 and slow start from Q1/Q2 2020 for RAN1 and RAN2/3/4 respectively</a:t>
            </a:r>
          </a:p>
        </p:txBody>
      </p:sp>
      <p:sp>
        <p:nvSpPr>
          <p:cNvPr id="7" name="文本占位符 6"/>
          <p:cNvSpPr>
            <a:spLocks noGrp="1"/>
          </p:cNvSpPr>
          <p:nvPr>
            <p:ph type="body" sz="quarter" idx="11"/>
          </p:nvPr>
        </p:nvSpPr>
        <p:spPr/>
        <p:txBody>
          <a:bodyPr/>
          <a:lstStyle/>
          <a:p>
            <a:endParaRPr lang="zh-CN" altLang="en-US"/>
          </a:p>
        </p:txBody>
      </p:sp>
      <p:pic>
        <p:nvPicPr>
          <p:cNvPr id="5" name="图片 4"/>
          <p:cNvPicPr>
            <a:picLocks noChangeAspect="1"/>
          </p:cNvPicPr>
          <p:nvPr/>
        </p:nvPicPr>
        <p:blipFill>
          <a:blip r:embed="rId2"/>
          <a:stretch>
            <a:fillRect/>
          </a:stretch>
        </p:blipFill>
        <p:spPr>
          <a:xfrm>
            <a:off x="1197937" y="1954142"/>
            <a:ext cx="20843589" cy="679646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64371" y="492059"/>
            <a:ext cx="22841775" cy="1073683"/>
          </a:xfrm>
        </p:spPr>
        <p:txBody>
          <a:bodyPr/>
          <a:lstStyle/>
          <a:p>
            <a:r>
              <a:rPr lang="en-US" altLang="zh-CN" dirty="0">
                <a:latin typeface="Arial" panose="020B0604020202020204" pitchFamily="34" charset="0"/>
                <a:cs typeface="Arial" panose="020B0604020202020204" pitchFamily="34" charset="0"/>
              </a:rPr>
              <a:t>RAN1 leading WID/SID</a:t>
            </a:r>
            <a:endParaRPr lang="zh-CN" altLang="en-US" dirty="0">
              <a:latin typeface="Arial" panose="020B0604020202020204" pitchFamily="34" charset="0"/>
              <a:cs typeface="Arial" panose="020B0604020202020204" pitchFamily="34" charset="0"/>
            </a:endParaRPr>
          </a:p>
        </p:txBody>
      </p:sp>
      <p:sp>
        <p:nvSpPr>
          <p:cNvPr id="4" name="文本占位符 3"/>
          <p:cNvSpPr>
            <a:spLocks noGrp="1"/>
          </p:cNvSpPr>
          <p:nvPr>
            <p:ph type="body" sz="quarter" idx="11"/>
          </p:nvPr>
        </p:nvSpPr>
        <p:spPr>
          <a:xfrm>
            <a:off x="3106057" y="12741843"/>
            <a:ext cx="10271642" cy="489615"/>
          </a:xfrm>
        </p:spPr>
        <p:txBody>
          <a:bodyPr/>
          <a:lstStyle/>
          <a:p>
            <a:endParaRPr lang="zh-CN" altLang="en-US">
              <a:latin typeface="Arial" panose="020B0604020202020204" pitchFamily="34" charset="0"/>
              <a:cs typeface="Arial" panose="020B0604020202020204" pitchFamily="34" charset="0"/>
            </a:endParaRPr>
          </a:p>
        </p:txBody>
      </p:sp>
      <p:graphicFrame>
        <p:nvGraphicFramePr>
          <p:cNvPr id="7" name="表格 6"/>
          <p:cNvGraphicFramePr>
            <a:graphicFrameLocks noGrp="1"/>
          </p:cNvGraphicFramePr>
          <p:nvPr>
            <p:extLst>
              <p:ext uri="{D42A27DB-BD31-4B8C-83A1-F6EECF244321}">
                <p14:modId xmlns:p14="http://schemas.microsoft.com/office/powerpoint/2010/main" val="3542043324"/>
              </p:ext>
            </p:extLst>
          </p:nvPr>
        </p:nvGraphicFramePr>
        <p:xfrm>
          <a:off x="2527950" y="2183218"/>
          <a:ext cx="19914615" cy="9598175"/>
        </p:xfrm>
        <a:graphic>
          <a:graphicData uri="http://schemas.openxmlformats.org/drawingml/2006/table">
            <a:tbl>
              <a:tblPr firstRow="1" bandRow="1">
                <a:tableStyleId>{3C2FFA5D-87B4-456A-9821-1D502468CF0F}</a:tableStyleId>
              </a:tblPr>
              <a:tblGrid>
                <a:gridCol w="4456323">
                  <a:extLst>
                    <a:ext uri="{9D8B030D-6E8A-4147-A177-3AD203B41FA5}">
                      <a16:colId xmlns="" xmlns:a16="http://schemas.microsoft.com/office/drawing/2014/main" val="20000"/>
                    </a:ext>
                  </a:extLst>
                </a:gridCol>
                <a:gridCol w="15458292">
                  <a:extLst>
                    <a:ext uri="{9D8B030D-6E8A-4147-A177-3AD203B41FA5}">
                      <a16:colId xmlns="" xmlns:a16="http://schemas.microsoft.com/office/drawing/2014/main" val="20001"/>
                    </a:ext>
                  </a:extLst>
                </a:gridCol>
              </a:tblGrid>
              <a:tr h="649712">
                <a:tc>
                  <a:txBody>
                    <a:bodyPr/>
                    <a:lstStyle/>
                    <a:p>
                      <a:pPr>
                        <a:lnSpc>
                          <a:spcPct val="130000"/>
                        </a:lnSpc>
                      </a:pPr>
                      <a:r>
                        <a:rPr lang="en-US" altLang="zh-CN" sz="3600" dirty="0">
                          <a:latin typeface="Arial" panose="020B0604020202020204" pitchFamily="34" charset="0"/>
                          <a:cs typeface="Arial" panose="020B0604020202020204" pitchFamily="34" charset="0"/>
                        </a:rPr>
                        <a:t>WID/SID</a:t>
                      </a:r>
                      <a:endParaRPr lang="zh-CN" altLang="en-US" sz="3600" dirty="0">
                        <a:latin typeface="Arial" panose="020B0604020202020204" pitchFamily="34" charset="0"/>
                        <a:cs typeface="Arial" panose="020B0604020202020204" pitchFamily="34" charset="0"/>
                      </a:endParaRPr>
                    </a:p>
                  </a:txBody>
                  <a:tcPr anchor="ctr"/>
                </a:tc>
                <a:tc>
                  <a:txBody>
                    <a:bodyPr/>
                    <a:lstStyle/>
                    <a:p>
                      <a:pPr>
                        <a:lnSpc>
                          <a:spcPct val="130000"/>
                        </a:lnSpc>
                      </a:pPr>
                      <a:r>
                        <a:rPr lang="en-US" altLang="zh-CN" sz="3600" dirty="0">
                          <a:latin typeface="Arial" panose="020B0604020202020204" pitchFamily="34" charset="0"/>
                          <a:cs typeface="Arial" panose="020B0604020202020204" pitchFamily="34" charset="0"/>
                        </a:rPr>
                        <a:t>Brief</a:t>
                      </a:r>
                      <a:r>
                        <a:rPr lang="en-US" altLang="zh-CN" sz="3600" baseline="0" dirty="0">
                          <a:latin typeface="Arial" panose="020B0604020202020204" pitchFamily="34" charset="0"/>
                          <a:cs typeface="Arial" panose="020B0604020202020204" pitchFamily="34" charset="0"/>
                        </a:rPr>
                        <a:t> description</a:t>
                      </a:r>
                      <a:endParaRPr lang="zh-CN" altLang="en-US" sz="3600" dirty="0">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0"/>
                  </a:ext>
                </a:extLst>
              </a:tr>
              <a:tr h="925834">
                <a:tc>
                  <a:txBody>
                    <a:bodyPr/>
                    <a:lstStyle/>
                    <a:p>
                      <a:pPr>
                        <a:lnSpc>
                          <a:spcPct val="130000"/>
                        </a:lnSpc>
                      </a:pPr>
                      <a:r>
                        <a:rPr lang="en-US" altLang="zh-CN" sz="3200" dirty="0">
                          <a:solidFill>
                            <a:schemeClr val="tx1"/>
                          </a:solidFill>
                          <a:latin typeface="Arial" panose="020B0604020202020204" pitchFamily="34" charset="0"/>
                          <a:cs typeface="Arial" panose="020B0604020202020204" pitchFamily="34" charset="0"/>
                        </a:rPr>
                        <a:t>General </a:t>
                      </a:r>
                      <a:r>
                        <a:rPr lang="en-US" altLang="zh-CN" sz="3200" dirty="0" err="1">
                          <a:solidFill>
                            <a:schemeClr val="tx1"/>
                          </a:solidFill>
                          <a:latin typeface="Arial" panose="020B0604020202020204" pitchFamily="34" charset="0"/>
                          <a:cs typeface="Arial" panose="020B0604020202020204" pitchFamily="34" charset="0"/>
                        </a:rPr>
                        <a:t>Sidelink</a:t>
                      </a:r>
                      <a:endParaRPr lang="zh-CN" altLang="en-US" sz="3200" dirty="0">
                        <a:solidFill>
                          <a:schemeClr val="tx1"/>
                        </a:solidFill>
                        <a:latin typeface="Arial" panose="020B0604020202020204" pitchFamily="34" charset="0"/>
                        <a:cs typeface="Arial" panose="020B0604020202020204" pitchFamily="34" charset="0"/>
                      </a:endParaRPr>
                    </a:p>
                  </a:txBody>
                  <a:tcPr anchor="ctr"/>
                </a:tc>
                <a:tc>
                  <a:txBody>
                    <a:bodyPr/>
                    <a:lstStyle/>
                    <a:p>
                      <a:pPr marL="0" indent="0" algn="l">
                        <a:lnSpc>
                          <a:spcPct val="130000"/>
                        </a:lnSpc>
                        <a:buFont typeface="Arial" panose="020B0604020202020204" pitchFamily="34" charset="0"/>
                        <a:buNone/>
                      </a:pPr>
                      <a:r>
                        <a:rPr lang="en-US" altLang="en-US" sz="2800" b="0" dirty="0">
                          <a:solidFill>
                            <a:schemeClr val="tx1"/>
                          </a:solidFill>
                          <a:latin typeface="Arial" panose="020B0604020202020204" pitchFamily="34" charset="0"/>
                          <a:cs typeface="Arial" panose="020B0604020202020204" pitchFamily="34" charset="0"/>
                        </a:rPr>
                        <a:t>Leftover: SL CSI,Mode-2d,PC</a:t>
                      </a:r>
                      <a:r>
                        <a:rPr lang="en-US" altLang="en-US" sz="2800" b="0" baseline="0" dirty="0">
                          <a:solidFill>
                            <a:schemeClr val="tx1"/>
                          </a:solidFill>
                          <a:latin typeface="Arial" panose="020B0604020202020204" pitchFamily="34" charset="0"/>
                          <a:cs typeface="Arial" panose="020B0604020202020204" pitchFamily="34" charset="0"/>
                        </a:rPr>
                        <a:t> for GC,PFSCH</a:t>
                      </a:r>
                    </a:p>
                    <a:p>
                      <a:pPr marL="0" indent="0" algn="l">
                        <a:lnSpc>
                          <a:spcPct val="130000"/>
                        </a:lnSpc>
                        <a:buFont typeface="Arial" panose="020B0604020202020204" pitchFamily="34" charset="0"/>
                        <a:buNone/>
                      </a:pPr>
                      <a:r>
                        <a:rPr lang="en-US" altLang="en-US" sz="2800" b="0" baseline="0" dirty="0">
                          <a:solidFill>
                            <a:schemeClr val="tx1"/>
                          </a:solidFill>
                          <a:latin typeface="Arial" panose="020B0604020202020204" pitchFamily="34" charset="0"/>
                          <a:cs typeface="Arial" panose="020B0604020202020204" pitchFamily="34" charset="0"/>
                        </a:rPr>
                        <a:t>New: SL MIMO/BF,CA,FR2,DRX</a:t>
                      </a:r>
                      <a:endParaRPr lang="en-US" altLang="en-US" sz="2800" b="0" strike="sngStrike" dirty="0">
                        <a:solidFill>
                          <a:srgbClr val="FF0000"/>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1"/>
                  </a:ext>
                </a:extLst>
              </a:tr>
              <a:tr h="822876">
                <a:tc>
                  <a:txBody>
                    <a:bodyPr/>
                    <a:lstStyle/>
                    <a:p>
                      <a:pPr>
                        <a:lnSpc>
                          <a:spcPct val="130000"/>
                        </a:lnSpc>
                      </a:pPr>
                      <a:r>
                        <a:rPr lang="en-US" altLang="zh-CN" sz="3200" dirty="0">
                          <a:solidFill>
                            <a:schemeClr val="tx1"/>
                          </a:solidFill>
                          <a:latin typeface="Arial" panose="020B0604020202020204" pitchFamily="34" charset="0"/>
                          <a:cs typeface="Arial" panose="020B0604020202020204" pitchFamily="34" charset="0"/>
                        </a:rPr>
                        <a:t>MIMO</a:t>
                      </a:r>
                      <a:endParaRPr lang="zh-CN" altLang="en-US" sz="320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lvl="0" indent="0" algn="l" defTabSz="825500" eaLnBrk="1" fontAlgn="auto" latinLnBrk="0" hangingPunct="1">
                        <a:lnSpc>
                          <a:spcPct val="130000"/>
                        </a:lnSpc>
                        <a:spcBef>
                          <a:spcPts val="0"/>
                        </a:spcBef>
                        <a:spcAft>
                          <a:spcPts val="0"/>
                        </a:spcAft>
                        <a:buClrTx/>
                        <a:buSzTx/>
                        <a:buFont typeface="Arial" panose="020B0604020202020204" pitchFamily="34" charset="0"/>
                        <a:buNone/>
                        <a:defRPr/>
                      </a:pPr>
                      <a:r>
                        <a:rPr lang="en-US" altLang="zh-CN" sz="2800" b="0" baseline="0" dirty="0">
                          <a:solidFill>
                            <a:schemeClr val="tx1"/>
                          </a:solidFill>
                          <a:latin typeface="Arial" panose="020B0604020202020204" pitchFamily="34" charset="0"/>
                          <a:cs typeface="Arial" panose="020B0604020202020204" pitchFamily="34" charset="0"/>
                        </a:rPr>
                        <a:t>FDD partial reciprocity, CSI for high speed UE, multi-TRP transmission, UL throughput and coverage, multi-beam operation. </a:t>
                      </a:r>
                      <a:endParaRPr lang="en-US" altLang="zh-CN" sz="2800" b="0" dirty="0">
                        <a:solidFill>
                          <a:srgbClr val="FF0000"/>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2"/>
                  </a:ext>
                </a:extLst>
              </a:tr>
              <a:tr h="822876">
                <a:tc>
                  <a:txBody>
                    <a:bodyPr/>
                    <a:lstStyle/>
                    <a:p>
                      <a:pPr>
                        <a:lnSpc>
                          <a:spcPct val="130000"/>
                        </a:lnSpc>
                      </a:pPr>
                      <a:r>
                        <a:rPr lang="en-US" altLang="zh-CN" sz="3200" dirty="0">
                          <a:solidFill>
                            <a:schemeClr val="tx1"/>
                          </a:solidFill>
                          <a:latin typeface="Arial" panose="020B0604020202020204" pitchFamily="34" charset="0"/>
                          <a:cs typeface="Arial" panose="020B0604020202020204" pitchFamily="34" charset="0"/>
                        </a:rPr>
                        <a:t>URLLC/IIOT </a:t>
                      </a:r>
                      <a:endParaRPr lang="zh-CN" altLang="en-US" sz="320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lvl="0" indent="0" algn="l" defTabSz="825500" eaLnBrk="1" fontAlgn="auto" latinLnBrk="0" hangingPunct="1">
                        <a:lnSpc>
                          <a:spcPct val="130000"/>
                        </a:lnSpc>
                        <a:spcBef>
                          <a:spcPts val="0"/>
                        </a:spcBef>
                        <a:spcAft>
                          <a:spcPts val="0"/>
                        </a:spcAft>
                        <a:buClrTx/>
                        <a:buSzTx/>
                        <a:buFont typeface="Arial" panose="020B0604020202020204" pitchFamily="34" charset="0"/>
                        <a:buNone/>
                        <a:defRPr/>
                      </a:pPr>
                      <a:r>
                        <a:rPr lang="en-US" altLang="zh-CN" sz="2800" b="0" baseline="0" dirty="0">
                          <a:solidFill>
                            <a:schemeClr val="tx1"/>
                          </a:solidFill>
                          <a:latin typeface="Arial" panose="020B0604020202020204" pitchFamily="34" charset="0"/>
                          <a:cs typeface="Arial" panose="020B0604020202020204" pitchFamily="34" charset="0"/>
                        </a:rPr>
                        <a:t>HARQ-ACK </a:t>
                      </a:r>
                      <a:r>
                        <a:rPr lang="en-US" altLang="zh-CN" sz="2800" b="0" baseline="0" dirty="0" err="1">
                          <a:solidFill>
                            <a:schemeClr val="tx1"/>
                          </a:solidFill>
                          <a:latin typeface="Arial" panose="020B0604020202020204" pitchFamily="34" charset="0"/>
                          <a:cs typeface="Arial" panose="020B0604020202020204" pitchFamily="34" charset="0"/>
                        </a:rPr>
                        <a:t>retran</a:t>
                      </a:r>
                      <a:r>
                        <a:rPr lang="en-US" altLang="zh-CN" sz="2800" b="0" baseline="0" dirty="0">
                          <a:solidFill>
                            <a:schemeClr val="tx1"/>
                          </a:solidFill>
                          <a:latin typeface="Arial" panose="020B0604020202020204" pitchFamily="34" charset="0"/>
                          <a:cs typeface="Arial" panose="020B0604020202020204" pitchFamily="34" charset="0"/>
                        </a:rPr>
                        <a:t>/mux, out of order scheduling, UE/packet based duplication,</a:t>
                      </a:r>
                      <a:r>
                        <a:rPr lang="en-US" altLang="zh-CN" sz="2800" b="0" dirty="0">
                          <a:solidFill>
                            <a:schemeClr val="tx1"/>
                          </a:solidFill>
                          <a:latin typeface="Arial" panose="020B0604020202020204" pitchFamily="34" charset="0"/>
                          <a:cs typeface="Arial" panose="020B0604020202020204" pitchFamily="34" charset="0"/>
                        </a:rPr>
                        <a:t> Intra-UE MUX</a:t>
                      </a:r>
                      <a:r>
                        <a:rPr lang="en-US" altLang="zh-CN" sz="2800" b="0" baseline="0" dirty="0">
                          <a:solidFill>
                            <a:schemeClr val="tx1"/>
                          </a:solidFill>
                          <a:latin typeface="Arial" panose="020B0604020202020204" pitchFamily="34" charset="0"/>
                          <a:cs typeface="Arial" panose="020B0604020202020204" pitchFamily="34" charset="0"/>
                        </a:rPr>
                        <a:t>,</a:t>
                      </a:r>
                      <a:r>
                        <a:rPr lang="en-US" altLang="zh-CN" sz="2800" b="0" dirty="0">
                          <a:solidFill>
                            <a:schemeClr val="tx1"/>
                          </a:solidFill>
                          <a:latin typeface="Arial" panose="020B0604020202020204" pitchFamily="34" charset="0"/>
                          <a:cs typeface="Arial" panose="020B0604020202020204" pitchFamily="34" charset="0"/>
                        </a:rPr>
                        <a:t>UE</a:t>
                      </a:r>
                      <a:r>
                        <a:rPr lang="en-US" altLang="zh-CN" sz="2800" b="0" baseline="0" dirty="0">
                          <a:solidFill>
                            <a:schemeClr val="tx1"/>
                          </a:solidFill>
                          <a:latin typeface="Arial" panose="020B0604020202020204" pitchFamily="34" charset="0"/>
                          <a:cs typeface="Arial" panose="020B0604020202020204" pitchFamily="34" charset="0"/>
                        </a:rPr>
                        <a:t> specific </a:t>
                      </a:r>
                      <a:r>
                        <a:rPr lang="en-US" altLang="zh-CN" sz="2800" b="0" baseline="0" dirty="0" smtClean="0">
                          <a:solidFill>
                            <a:schemeClr val="tx1"/>
                          </a:solidFill>
                          <a:latin typeface="Arial" panose="020B0604020202020204" pitchFamily="34" charset="0"/>
                          <a:cs typeface="Arial" panose="020B0604020202020204" pitchFamily="34" charset="0"/>
                        </a:rPr>
                        <a:t>cancellation, SPS/CG </a:t>
                      </a:r>
                      <a:r>
                        <a:rPr lang="en-US" altLang="zh-CN" sz="2800" b="0" baseline="0" dirty="0">
                          <a:solidFill>
                            <a:schemeClr val="tx1"/>
                          </a:solidFill>
                          <a:latin typeface="Arial" panose="020B0604020202020204" pitchFamily="34" charset="0"/>
                          <a:cs typeface="Arial" panose="020B0604020202020204" pitchFamily="34" charset="0"/>
                        </a:rPr>
                        <a:t>resource efficiency, EHC and TSC enhancement</a:t>
                      </a:r>
                      <a:endParaRPr lang="en-US" altLang="zh-CN" sz="2800" b="0" dirty="0">
                        <a:solidFill>
                          <a:srgbClr val="FF0000"/>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3"/>
                  </a:ext>
                </a:extLst>
              </a:tr>
              <a:tr h="945048">
                <a:tc>
                  <a:txBody>
                    <a:bodyPr/>
                    <a:lstStyle/>
                    <a:p>
                      <a:pPr>
                        <a:lnSpc>
                          <a:spcPct val="130000"/>
                        </a:lnSpc>
                      </a:pPr>
                      <a:r>
                        <a:rPr lang="en-US" altLang="zh-CN" sz="3200" dirty="0">
                          <a:solidFill>
                            <a:schemeClr val="tx1"/>
                          </a:solidFill>
                          <a:latin typeface="Arial" panose="020B0604020202020204" pitchFamily="34" charset="0"/>
                          <a:cs typeface="Arial" panose="020B0604020202020204" pitchFamily="34" charset="0"/>
                        </a:rPr>
                        <a:t>UE Power</a:t>
                      </a:r>
                      <a:r>
                        <a:rPr lang="en-US" altLang="zh-CN" sz="3200" baseline="0" dirty="0">
                          <a:solidFill>
                            <a:schemeClr val="tx1"/>
                          </a:solidFill>
                          <a:latin typeface="Arial" panose="020B0604020202020204" pitchFamily="34" charset="0"/>
                          <a:cs typeface="Arial" panose="020B0604020202020204" pitchFamily="34" charset="0"/>
                        </a:rPr>
                        <a:t> Saving</a:t>
                      </a:r>
                      <a:endParaRPr lang="zh-CN" altLang="en-US" sz="320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lvl="0" indent="0" algn="l" defTabSz="825500" eaLnBrk="1" fontAlgn="auto" latinLnBrk="0" hangingPunct="1">
                        <a:lnSpc>
                          <a:spcPct val="130000"/>
                        </a:lnSpc>
                        <a:spcBef>
                          <a:spcPts val="0"/>
                        </a:spcBef>
                        <a:spcAft>
                          <a:spcPts val="0"/>
                        </a:spcAft>
                        <a:buClrTx/>
                        <a:buSzTx/>
                        <a:buFont typeface="Arial" panose="020B0604020202020204" pitchFamily="34" charset="0"/>
                        <a:buNone/>
                        <a:defRPr/>
                      </a:pPr>
                      <a:r>
                        <a:rPr lang="en-US" altLang="zh-CN" sz="2800" b="0" dirty="0">
                          <a:solidFill>
                            <a:schemeClr val="tx1"/>
                          </a:solidFill>
                          <a:latin typeface="Arial" panose="020B0604020202020204" pitchFamily="34" charset="0"/>
                          <a:cs typeface="Arial" panose="020B0604020202020204" pitchFamily="34" charset="0"/>
                        </a:rPr>
                        <a:t>CDRX</a:t>
                      </a:r>
                      <a:r>
                        <a:rPr lang="en-US" altLang="zh-CN" sz="2800" b="0" baseline="0" dirty="0">
                          <a:solidFill>
                            <a:schemeClr val="tx1"/>
                          </a:solidFill>
                          <a:latin typeface="Arial" panose="020B0604020202020204" pitchFamily="34" charset="0"/>
                          <a:cs typeface="Arial" panose="020B0604020202020204" pitchFamily="34" charset="0"/>
                        </a:rPr>
                        <a:t> for FR1/FR2, dynamic PDCCH skipping w/o DRX e.g. for AR/VR, faster BWP switch with more side functionality e.g. CSI, Paging reliability and RRM relax in IDLE/INACTIVE</a:t>
                      </a:r>
                      <a:endParaRPr lang="en-US" altLang="zh-CN" sz="28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4"/>
                  </a:ext>
                </a:extLst>
              </a:tr>
              <a:tr h="822876">
                <a:tc>
                  <a:txBody>
                    <a:bodyPr/>
                    <a:lstStyle/>
                    <a:p>
                      <a:pPr>
                        <a:lnSpc>
                          <a:spcPct val="130000"/>
                        </a:lnSpc>
                      </a:pPr>
                      <a:r>
                        <a:rPr lang="en-US" altLang="zh-CN" sz="3200" dirty="0">
                          <a:solidFill>
                            <a:schemeClr val="tx1"/>
                          </a:solidFill>
                          <a:latin typeface="Arial" panose="020B0604020202020204" pitchFamily="34" charset="0"/>
                          <a:cs typeface="Arial" panose="020B0604020202020204" pitchFamily="34" charset="0"/>
                        </a:rPr>
                        <a:t>NR</a:t>
                      </a:r>
                      <a:r>
                        <a:rPr lang="en-US" altLang="zh-CN" sz="3200" baseline="0" dirty="0">
                          <a:solidFill>
                            <a:schemeClr val="tx1"/>
                          </a:solidFill>
                          <a:latin typeface="Arial" panose="020B0604020202020204" pitchFamily="34" charset="0"/>
                          <a:cs typeface="Arial" panose="020B0604020202020204" pitchFamily="34" charset="0"/>
                        </a:rPr>
                        <a:t> Light</a:t>
                      </a:r>
                      <a:endParaRPr lang="zh-CN" altLang="en-US" sz="320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lvl="0" indent="0" algn="l" defTabSz="825500" eaLnBrk="1" fontAlgn="auto" latinLnBrk="0" hangingPunct="1">
                        <a:lnSpc>
                          <a:spcPct val="130000"/>
                        </a:lnSpc>
                        <a:spcBef>
                          <a:spcPts val="0"/>
                        </a:spcBef>
                        <a:spcAft>
                          <a:spcPts val="0"/>
                        </a:spcAft>
                        <a:buClrTx/>
                        <a:buSzTx/>
                        <a:buFont typeface="Arial" panose="020B0604020202020204" pitchFamily="34" charset="0"/>
                        <a:buNone/>
                        <a:defRPr/>
                      </a:pPr>
                      <a:r>
                        <a:rPr lang="en-US" altLang="zh-CN" sz="2800" b="0" baseline="0" dirty="0">
                          <a:solidFill>
                            <a:schemeClr val="tx1"/>
                          </a:solidFill>
                          <a:latin typeface="Arial" panose="020B0604020202020204" pitchFamily="34" charset="0"/>
                          <a:cs typeface="Arial" panose="020B0604020202020204" pitchFamily="34" charset="0"/>
                        </a:rPr>
                        <a:t>IWSN, wearable device and surveillance camera. </a:t>
                      </a:r>
                      <a:r>
                        <a:rPr lang="en-US" altLang="zh-CN" sz="2800" b="0" dirty="0">
                          <a:solidFill>
                            <a:schemeClr val="tx1"/>
                          </a:solidFill>
                          <a:latin typeface="Arial" panose="020B0604020202020204" pitchFamily="34" charset="0"/>
                          <a:cs typeface="Arial" panose="020B0604020202020204" pitchFamily="34" charset="0"/>
                        </a:rPr>
                        <a:t>Lower UE capacity</a:t>
                      </a:r>
                      <a:r>
                        <a:rPr lang="en-US" altLang="zh-CN" sz="2800" b="0" baseline="0" dirty="0">
                          <a:solidFill>
                            <a:schemeClr val="tx1"/>
                          </a:solidFill>
                          <a:latin typeface="Arial" panose="020B0604020202020204" pitchFamily="34" charset="0"/>
                          <a:cs typeface="Arial" panose="020B0604020202020204" pitchFamily="34" charset="0"/>
                        </a:rPr>
                        <a:t> (Antenna, UE BW,HD FDD), Power saving for IDLE/INACTIVE with long DRX, Coverage compensation for DL</a:t>
                      </a:r>
                      <a:endParaRPr lang="en-US" altLang="zh-CN" sz="28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6"/>
                  </a:ext>
                </a:extLst>
              </a:tr>
              <a:tr h="822876">
                <a:tc>
                  <a:txBody>
                    <a:bodyPr/>
                    <a:lstStyle/>
                    <a:p>
                      <a:pPr>
                        <a:lnSpc>
                          <a:spcPct val="130000"/>
                        </a:lnSpc>
                      </a:pPr>
                      <a:r>
                        <a:rPr lang="en-US" altLang="zh-CN" sz="3200" dirty="0">
                          <a:solidFill>
                            <a:schemeClr val="tx1"/>
                          </a:solidFill>
                          <a:latin typeface="Arial" panose="020B0604020202020204" pitchFamily="34" charset="0"/>
                          <a:cs typeface="Arial" panose="020B0604020202020204" pitchFamily="34" charset="0"/>
                        </a:rPr>
                        <a:t>Coverage</a:t>
                      </a:r>
                      <a:r>
                        <a:rPr lang="en-US" altLang="zh-CN" sz="3200" baseline="0" dirty="0">
                          <a:solidFill>
                            <a:schemeClr val="tx1"/>
                          </a:solidFill>
                          <a:latin typeface="Arial" panose="020B0604020202020204" pitchFamily="34" charset="0"/>
                          <a:cs typeface="Arial" panose="020B0604020202020204" pitchFamily="34" charset="0"/>
                        </a:rPr>
                        <a:t> </a:t>
                      </a:r>
                      <a:endParaRPr lang="zh-CN" altLang="en-US" sz="320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lvl="0" indent="0" algn="l" defTabSz="825500" eaLnBrk="1" fontAlgn="auto" latinLnBrk="0" hangingPunct="1">
                        <a:lnSpc>
                          <a:spcPct val="130000"/>
                        </a:lnSpc>
                        <a:spcBef>
                          <a:spcPts val="0"/>
                        </a:spcBef>
                        <a:spcAft>
                          <a:spcPts val="0"/>
                        </a:spcAft>
                        <a:buClrTx/>
                        <a:buSzTx/>
                        <a:buFont typeface="Arial" panose="020B0604020202020204" pitchFamily="34" charset="0"/>
                        <a:buNone/>
                        <a:defRPr/>
                      </a:pPr>
                      <a:r>
                        <a:rPr lang="en-US" altLang="zh-CN" sz="2800" b="0" dirty="0">
                          <a:solidFill>
                            <a:schemeClr val="tx1"/>
                          </a:solidFill>
                          <a:latin typeface="Arial" panose="020B0604020202020204" pitchFamily="34" charset="0"/>
                          <a:cs typeface="Arial" panose="020B0604020202020204" pitchFamily="34" charset="0"/>
                        </a:rPr>
                        <a:t>FR1:</a:t>
                      </a:r>
                      <a:r>
                        <a:rPr lang="en-US" altLang="zh-CN" sz="2800" b="0" baseline="0" dirty="0">
                          <a:solidFill>
                            <a:schemeClr val="tx1"/>
                          </a:solidFill>
                          <a:latin typeface="Arial" panose="020B0604020202020204" pitchFamily="34" charset="0"/>
                          <a:cs typeface="Arial" panose="020B0604020202020204" pitchFamily="34" charset="0"/>
                        </a:rPr>
                        <a:t> Outdoor2indoor, rural area; VoIP and low rate </a:t>
                      </a:r>
                      <a:r>
                        <a:rPr lang="en-US" altLang="zh-CN" sz="2800" b="0" baseline="0" dirty="0" err="1">
                          <a:solidFill>
                            <a:schemeClr val="tx1"/>
                          </a:solidFill>
                          <a:latin typeface="Arial" panose="020B0604020202020204" pitchFamily="34" charset="0"/>
                          <a:cs typeface="Arial" panose="020B0604020202020204" pitchFamily="34" charset="0"/>
                        </a:rPr>
                        <a:t>eMBB</a:t>
                      </a:r>
                      <a:r>
                        <a:rPr lang="en-US" altLang="zh-CN" sz="2800" b="0" baseline="0" dirty="0">
                          <a:solidFill>
                            <a:schemeClr val="tx1"/>
                          </a:solidFill>
                          <a:latin typeface="Arial" panose="020B0604020202020204" pitchFamily="34" charset="0"/>
                          <a:cs typeface="Arial" panose="020B0604020202020204" pitchFamily="34" charset="0"/>
                        </a:rPr>
                        <a:t>, focusing uplink </a:t>
                      </a:r>
                      <a:endParaRPr lang="en-US" altLang="zh-CN" sz="2800" b="0" baseline="0" dirty="0">
                        <a:solidFill>
                          <a:srgbClr val="FF0000"/>
                        </a:solidFill>
                        <a:latin typeface="Arial" panose="020B0604020202020204" pitchFamily="34" charset="0"/>
                        <a:cs typeface="Arial" panose="020B0604020202020204" pitchFamily="34" charset="0"/>
                      </a:endParaRPr>
                    </a:p>
                    <a:p>
                      <a:pPr marL="0" marR="0" lvl="0" indent="0" algn="l" defTabSz="825500" eaLnBrk="1" fontAlgn="auto" latinLnBrk="0" hangingPunct="1">
                        <a:lnSpc>
                          <a:spcPct val="130000"/>
                        </a:lnSpc>
                        <a:spcBef>
                          <a:spcPts val="0"/>
                        </a:spcBef>
                        <a:spcAft>
                          <a:spcPts val="0"/>
                        </a:spcAft>
                        <a:buClrTx/>
                        <a:buSzTx/>
                        <a:buFont typeface="Arial" panose="020B0604020202020204" pitchFamily="34" charset="0"/>
                        <a:buNone/>
                        <a:defRPr/>
                      </a:pPr>
                      <a:r>
                        <a:rPr lang="en-US" altLang="zh-CN" sz="2800" b="0" baseline="0" dirty="0">
                          <a:solidFill>
                            <a:schemeClr val="tx1"/>
                          </a:solidFill>
                          <a:latin typeface="Arial" panose="020B0604020202020204" pitchFamily="34" charset="0"/>
                          <a:cs typeface="Arial" panose="020B0604020202020204" pitchFamily="34" charset="0"/>
                        </a:rPr>
                        <a:t>FR2: indoor and dense urban; service and channel to be evaluate</a:t>
                      </a:r>
                      <a:endParaRPr lang="en-US" altLang="zh-CN" sz="28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7"/>
                  </a:ext>
                </a:extLst>
              </a:tr>
              <a:tr h="822876">
                <a:tc>
                  <a:txBody>
                    <a:bodyPr/>
                    <a:lstStyle/>
                    <a:p>
                      <a:pPr>
                        <a:lnSpc>
                          <a:spcPct val="130000"/>
                        </a:lnSpc>
                      </a:pPr>
                      <a:r>
                        <a:rPr lang="en-US" altLang="zh-CN" sz="3200" dirty="0">
                          <a:solidFill>
                            <a:schemeClr val="tx1"/>
                          </a:solidFill>
                          <a:latin typeface="Arial" panose="020B0604020202020204" pitchFamily="34" charset="0"/>
                          <a:cs typeface="Arial" panose="020B0604020202020204" pitchFamily="34" charset="0"/>
                        </a:rPr>
                        <a:t>XR</a:t>
                      </a:r>
                      <a:endParaRPr lang="zh-CN" altLang="en-US" sz="320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lvl="0" indent="0" algn="l" defTabSz="825500" eaLnBrk="1" fontAlgn="auto" latinLnBrk="0" hangingPunct="1">
                        <a:lnSpc>
                          <a:spcPct val="130000"/>
                        </a:lnSpc>
                        <a:spcBef>
                          <a:spcPts val="0"/>
                        </a:spcBef>
                        <a:spcAft>
                          <a:spcPts val="0"/>
                        </a:spcAft>
                        <a:buClrTx/>
                        <a:buSzTx/>
                        <a:buFont typeface="Arial" panose="020B0604020202020204" pitchFamily="34" charset="0"/>
                        <a:buNone/>
                        <a:defRPr/>
                      </a:pPr>
                      <a:r>
                        <a:rPr lang="en-US" altLang="zh-CN" sz="2800" b="0" dirty="0">
                          <a:solidFill>
                            <a:schemeClr val="tx1"/>
                          </a:solidFill>
                          <a:latin typeface="Arial" panose="020B0604020202020204" pitchFamily="34" charset="0"/>
                          <a:cs typeface="Arial" panose="020B0604020202020204" pitchFamily="34" charset="0"/>
                        </a:rPr>
                        <a:t>Cloud</a:t>
                      </a:r>
                      <a:r>
                        <a:rPr lang="en-US" altLang="zh-CN" sz="2800" b="0" baseline="0" dirty="0">
                          <a:solidFill>
                            <a:schemeClr val="tx1"/>
                          </a:solidFill>
                          <a:latin typeface="Arial" panose="020B0604020202020204" pitchFamily="34" charset="0"/>
                          <a:cs typeface="Arial" panose="020B0604020202020204" pitchFamily="34" charset="0"/>
                        </a:rPr>
                        <a:t> gaming and AR/VR; traffic model and performance evaluation</a:t>
                      </a:r>
                      <a:endParaRPr lang="en-US" altLang="zh-CN" sz="28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8"/>
                  </a:ext>
                </a:extLst>
              </a:tr>
              <a:tr h="822876">
                <a:tc>
                  <a:txBody>
                    <a:bodyPr/>
                    <a:lstStyle/>
                    <a:p>
                      <a:pPr>
                        <a:lnSpc>
                          <a:spcPct val="130000"/>
                        </a:lnSpc>
                      </a:pPr>
                      <a:r>
                        <a:rPr lang="en-US" altLang="zh-CN" sz="3200" dirty="0">
                          <a:solidFill>
                            <a:schemeClr val="tx1"/>
                          </a:solidFill>
                          <a:latin typeface="Arial" panose="020B0604020202020204" pitchFamily="34" charset="0"/>
                          <a:cs typeface="Arial" panose="020B0604020202020204" pitchFamily="34" charset="0"/>
                        </a:rPr>
                        <a:t>Others</a:t>
                      </a:r>
                      <a:endParaRPr lang="zh-CN" altLang="en-US" sz="320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lvl="0" indent="0" algn="l" defTabSz="825500" eaLnBrk="1" fontAlgn="auto" latinLnBrk="0" hangingPunct="1">
                        <a:lnSpc>
                          <a:spcPct val="130000"/>
                        </a:lnSpc>
                        <a:spcBef>
                          <a:spcPts val="0"/>
                        </a:spcBef>
                        <a:spcAft>
                          <a:spcPts val="0"/>
                        </a:spcAft>
                        <a:buClrTx/>
                        <a:buSzTx/>
                        <a:buFont typeface="Arial" panose="020B0604020202020204" pitchFamily="34" charset="0"/>
                        <a:buNone/>
                        <a:defRPr/>
                      </a:pPr>
                      <a:r>
                        <a:rPr lang="en-US" altLang="zh-CN" sz="2800" b="0" dirty="0">
                          <a:solidFill>
                            <a:schemeClr val="tx1"/>
                          </a:solidFill>
                          <a:latin typeface="Arial" panose="020B0604020202020204" pitchFamily="34" charset="0"/>
                          <a:cs typeface="Arial" panose="020B0604020202020204" pitchFamily="34" charset="0"/>
                        </a:rPr>
                        <a:t>Open</a:t>
                      </a:r>
                      <a:r>
                        <a:rPr lang="en-US" altLang="zh-CN" sz="2800" b="0" baseline="0" dirty="0">
                          <a:solidFill>
                            <a:schemeClr val="tx1"/>
                          </a:solidFill>
                          <a:latin typeface="Arial" panose="020B0604020202020204" pitchFamily="34" charset="0"/>
                          <a:cs typeface="Arial" panose="020B0604020202020204" pitchFamily="34" charset="0"/>
                        </a:rPr>
                        <a:t> to include Positioning and &gt;52.6GHz with reasonable scope</a:t>
                      </a:r>
                      <a:endParaRPr lang="en-US" altLang="zh-CN" sz="28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9"/>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Arial" panose="020B0604020202020204" pitchFamily="34" charset="0"/>
                <a:cs typeface="Arial" panose="020B0604020202020204" pitchFamily="34" charset="0"/>
              </a:rPr>
              <a:t>RAN2/RAN3 leading WID/SID</a:t>
            </a:r>
            <a:endParaRPr lang="zh-CN" altLang="en-US" dirty="0">
              <a:latin typeface="Arial" panose="020B0604020202020204" pitchFamily="34" charset="0"/>
              <a:cs typeface="Arial" panose="020B0604020202020204" pitchFamily="34" charset="0"/>
            </a:endParaRPr>
          </a:p>
        </p:txBody>
      </p:sp>
      <p:sp>
        <p:nvSpPr>
          <p:cNvPr id="4" name="文本占位符 3"/>
          <p:cNvSpPr>
            <a:spLocks noGrp="1"/>
          </p:cNvSpPr>
          <p:nvPr>
            <p:ph type="body" sz="quarter" idx="11"/>
          </p:nvPr>
        </p:nvSpPr>
        <p:spPr/>
        <p:txBody>
          <a:bodyPr/>
          <a:lstStyle/>
          <a:p>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1280942006"/>
              </p:ext>
            </p:extLst>
          </p:nvPr>
        </p:nvGraphicFramePr>
        <p:xfrm>
          <a:off x="2240084" y="2310063"/>
          <a:ext cx="19914615" cy="9665616"/>
        </p:xfrm>
        <a:graphic>
          <a:graphicData uri="http://schemas.openxmlformats.org/drawingml/2006/table">
            <a:tbl>
              <a:tblPr firstRow="1" bandRow="1">
                <a:tableStyleId>{3C2FFA5D-87B4-456A-9821-1D502468CF0F}</a:tableStyleId>
              </a:tblPr>
              <a:tblGrid>
                <a:gridCol w="4456323">
                  <a:extLst>
                    <a:ext uri="{9D8B030D-6E8A-4147-A177-3AD203B41FA5}">
                      <a16:colId xmlns="" xmlns:a16="http://schemas.microsoft.com/office/drawing/2014/main" val="20000"/>
                    </a:ext>
                  </a:extLst>
                </a:gridCol>
                <a:gridCol w="15458292">
                  <a:extLst>
                    <a:ext uri="{9D8B030D-6E8A-4147-A177-3AD203B41FA5}">
                      <a16:colId xmlns="" xmlns:a16="http://schemas.microsoft.com/office/drawing/2014/main" val="20001"/>
                    </a:ext>
                  </a:extLst>
                </a:gridCol>
              </a:tblGrid>
              <a:tr h="912770">
                <a:tc>
                  <a:txBody>
                    <a:bodyPr/>
                    <a:lstStyle/>
                    <a:p>
                      <a:pPr>
                        <a:lnSpc>
                          <a:spcPct val="130000"/>
                        </a:lnSpc>
                      </a:pPr>
                      <a:r>
                        <a:rPr lang="en-US" altLang="zh-CN" sz="3600" dirty="0">
                          <a:latin typeface="Arial" panose="020B0604020202020204" pitchFamily="34" charset="0"/>
                          <a:cs typeface="Arial" panose="020B0604020202020204" pitchFamily="34" charset="0"/>
                        </a:rPr>
                        <a:t>WID/SID</a:t>
                      </a:r>
                      <a:endParaRPr lang="zh-CN" altLang="en-US" sz="3600" dirty="0">
                        <a:latin typeface="Arial" panose="020B0604020202020204" pitchFamily="34" charset="0"/>
                        <a:cs typeface="Arial" panose="020B0604020202020204" pitchFamily="34" charset="0"/>
                      </a:endParaRPr>
                    </a:p>
                  </a:txBody>
                  <a:tcPr anchor="ctr"/>
                </a:tc>
                <a:tc>
                  <a:txBody>
                    <a:bodyPr/>
                    <a:lstStyle/>
                    <a:p>
                      <a:pPr>
                        <a:lnSpc>
                          <a:spcPct val="130000"/>
                        </a:lnSpc>
                      </a:pPr>
                      <a:r>
                        <a:rPr lang="en-US" altLang="zh-CN" sz="3600" dirty="0">
                          <a:latin typeface="Arial" panose="020B0604020202020204" pitchFamily="34" charset="0"/>
                          <a:cs typeface="Arial" panose="020B0604020202020204" pitchFamily="34" charset="0"/>
                        </a:rPr>
                        <a:t>Brief</a:t>
                      </a:r>
                      <a:r>
                        <a:rPr lang="en-US" altLang="zh-CN" sz="3600" baseline="0" dirty="0">
                          <a:latin typeface="Arial" panose="020B0604020202020204" pitchFamily="34" charset="0"/>
                          <a:cs typeface="Arial" panose="020B0604020202020204" pitchFamily="34" charset="0"/>
                        </a:rPr>
                        <a:t> description</a:t>
                      </a:r>
                      <a:endParaRPr lang="zh-CN" altLang="en-US" sz="3600" dirty="0">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0"/>
                  </a:ext>
                </a:extLst>
              </a:tr>
              <a:tr h="925834">
                <a:tc>
                  <a:txBody>
                    <a:bodyPr/>
                    <a:lstStyle/>
                    <a:p>
                      <a:pPr>
                        <a:lnSpc>
                          <a:spcPct val="130000"/>
                        </a:lnSpc>
                      </a:pPr>
                      <a:r>
                        <a:rPr lang="en-US" altLang="zh-CN" sz="3200" dirty="0" err="1">
                          <a:solidFill>
                            <a:schemeClr val="tx1"/>
                          </a:solidFill>
                          <a:latin typeface="Arial" panose="020B0604020202020204" pitchFamily="34" charset="0"/>
                          <a:cs typeface="Arial" panose="020B0604020202020204" pitchFamily="34" charset="0"/>
                        </a:rPr>
                        <a:t>Sidelink</a:t>
                      </a:r>
                      <a:r>
                        <a:rPr lang="en-US" altLang="zh-CN" sz="3200" baseline="0" dirty="0">
                          <a:solidFill>
                            <a:schemeClr val="tx1"/>
                          </a:solidFill>
                          <a:latin typeface="Arial" panose="020B0604020202020204" pitchFamily="34" charset="0"/>
                          <a:cs typeface="Arial" panose="020B0604020202020204" pitchFamily="34" charset="0"/>
                        </a:rPr>
                        <a:t> Relay</a:t>
                      </a:r>
                      <a:endParaRPr lang="zh-CN" altLang="en-US" sz="3200" dirty="0">
                        <a:solidFill>
                          <a:schemeClr val="tx1"/>
                        </a:solidFill>
                        <a:latin typeface="Arial" panose="020B0604020202020204" pitchFamily="34" charset="0"/>
                        <a:cs typeface="Arial" panose="020B0604020202020204" pitchFamily="34" charset="0"/>
                      </a:endParaRPr>
                    </a:p>
                  </a:txBody>
                  <a:tcPr anchor="ctr"/>
                </a:tc>
                <a:tc>
                  <a:txBody>
                    <a:bodyPr/>
                    <a:lstStyle/>
                    <a:p>
                      <a:pPr marL="0" indent="0" algn="l">
                        <a:lnSpc>
                          <a:spcPct val="130000"/>
                        </a:lnSpc>
                        <a:buFont typeface="Arial" panose="020B0604020202020204" pitchFamily="34" charset="0"/>
                        <a:buNone/>
                      </a:pPr>
                      <a:r>
                        <a:rPr lang="en-US" altLang="en-US" sz="2800" b="0" baseline="0" dirty="0">
                          <a:solidFill>
                            <a:schemeClr val="tx1"/>
                          </a:solidFill>
                          <a:latin typeface="Arial" panose="020B0604020202020204" pitchFamily="34" charset="0"/>
                          <a:cs typeface="Arial" panose="020B0604020202020204" pitchFamily="34" charset="0"/>
                        </a:rPr>
                        <a:t>UE to network relay, </a:t>
                      </a:r>
                      <a:r>
                        <a:rPr lang="en-US" altLang="en-US" sz="2800" b="0" dirty="0">
                          <a:solidFill>
                            <a:schemeClr val="tx1"/>
                          </a:solidFill>
                          <a:latin typeface="Arial" panose="020B0604020202020204" pitchFamily="34" charset="0"/>
                          <a:cs typeface="Arial" panose="020B0604020202020204" pitchFamily="34" charset="0"/>
                        </a:rPr>
                        <a:t>UE-UE relay,</a:t>
                      </a:r>
                      <a:r>
                        <a:rPr lang="en-US" altLang="en-US" sz="2800" b="0" baseline="0" dirty="0">
                          <a:solidFill>
                            <a:srgbClr val="FF0000"/>
                          </a:solidFill>
                          <a:latin typeface="Arial" panose="020B0604020202020204" pitchFamily="34" charset="0"/>
                          <a:cs typeface="Arial" panose="020B0604020202020204" pitchFamily="34" charset="0"/>
                        </a:rPr>
                        <a:t> </a:t>
                      </a:r>
                      <a:r>
                        <a:rPr lang="en-US" altLang="en-US" sz="2800" b="0" baseline="0" dirty="0">
                          <a:solidFill>
                            <a:schemeClr val="tx1"/>
                          </a:solidFill>
                          <a:latin typeface="Arial" panose="020B0604020202020204" pitchFamily="34" charset="0"/>
                          <a:cs typeface="Arial" panose="020B0604020202020204" pitchFamily="34" charset="0"/>
                        </a:rPr>
                        <a:t>L2 or L3</a:t>
                      </a:r>
                      <a:endParaRPr lang="en-US" altLang="en-US" sz="28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1"/>
                  </a:ext>
                </a:extLst>
              </a:tr>
              <a:tr h="822876">
                <a:tc>
                  <a:txBody>
                    <a:bodyPr/>
                    <a:lstStyle/>
                    <a:p>
                      <a:pPr>
                        <a:lnSpc>
                          <a:spcPct val="130000"/>
                        </a:lnSpc>
                      </a:pPr>
                      <a:r>
                        <a:rPr lang="en-US" altLang="zh-CN" sz="3200" dirty="0">
                          <a:solidFill>
                            <a:schemeClr val="tx1"/>
                          </a:solidFill>
                          <a:latin typeface="Arial" panose="020B0604020202020204" pitchFamily="34" charset="0"/>
                          <a:cs typeface="Arial" panose="020B0604020202020204" pitchFamily="34" charset="0"/>
                        </a:rPr>
                        <a:t>Small data</a:t>
                      </a:r>
                      <a:endParaRPr lang="zh-CN" altLang="en-US" sz="320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lvl="0" indent="0" algn="l" defTabSz="825500" eaLnBrk="1" fontAlgn="auto" latinLnBrk="0" hangingPunct="1">
                        <a:lnSpc>
                          <a:spcPct val="130000"/>
                        </a:lnSpc>
                        <a:spcBef>
                          <a:spcPts val="0"/>
                        </a:spcBef>
                        <a:spcAft>
                          <a:spcPts val="0"/>
                        </a:spcAft>
                        <a:buClrTx/>
                        <a:buSzTx/>
                        <a:buFont typeface="Arial" panose="020B0604020202020204" pitchFamily="34" charset="0"/>
                        <a:buNone/>
                        <a:defRPr/>
                      </a:pPr>
                      <a:r>
                        <a:rPr lang="en-US" altLang="zh-CN" sz="2800" b="0" dirty="0">
                          <a:solidFill>
                            <a:schemeClr val="tx1"/>
                          </a:solidFill>
                          <a:latin typeface="Arial" panose="020B0604020202020204" pitchFamily="34" charset="0"/>
                          <a:cs typeface="Arial" panose="020B0604020202020204" pitchFamily="34" charset="0"/>
                        </a:rPr>
                        <a:t>INACTIVE</a:t>
                      </a:r>
                      <a:r>
                        <a:rPr lang="en-US" altLang="zh-CN" sz="2800" b="0" baseline="0" dirty="0">
                          <a:solidFill>
                            <a:schemeClr val="tx1"/>
                          </a:solidFill>
                          <a:latin typeface="Arial" panose="020B0604020202020204" pitchFamily="34" charset="0"/>
                          <a:cs typeface="Arial" panose="020B0604020202020204" pitchFamily="34" charset="0"/>
                        </a:rPr>
                        <a:t> state only; UL&amp;DL; 2/4-step RACH</a:t>
                      </a:r>
                      <a:endParaRPr lang="en-US" altLang="zh-CN" sz="28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2"/>
                  </a:ext>
                </a:extLst>
              </a:tr>
              <a:tr h="822876">
                <a:tc>
                  <a:txBody>
                    <a:bodyPr/>
                    <a:lstStyle/>
                    <a:p>
                      <a:pPr>
                        <a:lnSpc>
                          <a:spcPct val="130000"/>
                        </a:lnSpc>
                      </a:pPr>
                      <a:r>
                        <a:rPr lang="en-US" altLang="zh-CN" sz="3200" dirty="0">
                          <a:solidFill>
                            <a:schemeClr val="tx1"/>
                          </a:solidFill>
                          <a:latin typeface="Arial" panose="020B0604020202020204" pitchFamily="34" charset="0"/>
                          <a:cs typeface="Arial" panose="020B0604020202020204" pitchFamily="34" charset="0"/>
                        </a:rPr>
                        <a:t>Multi-SIM</a:t>
                      </a:r>
                      <a:endParaRPr lang="zh-CN" altLang="en-US" sz="320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lvl="0" indent="0" algn="l" defTabSz="825500" eaLnBrk="1" fontAlgn="auto" latinLnBrk="0" hangingPunct="1">
                        <a:lnSpc>
                          <a:spcPct val="130000"/>
                        </a:lnSpc>
                        <a:spcBef>
                          <a:spcPts val="0"/>
                        </a:spcBef>
                        <a:spcAft>
                          <a:spcPts val="0"/>
                        </a:spcAft>
                        <a:buClrTx/>
                        <a:buSzTx/>
                        <a:buFont typeface="Arial" panose="020B0604020202020204" pitchFamily="34" charset="0"/>
                        <a:buNone/>
                        <a:defRPr/>
                      </a:pPr>
                      <a:r>
                        <a:rPr lang="en-US" altLang="zh-CN" sz="2800" b="0" dirty="0">
                          <a:solidFill>
                            <a:schemeClr val="tx1"/>
                          </a:solidFill>
                          <a:latin typeface="Arial" panose="020B0604020202020204" pitchFamily="34" charset="0"/>
                          <a:cs typeface="Arial" panose="020B0604020202020204" pitchFamily="34" charset="0"/>
                        </a:rPr>
                        <a:t>U</a:t>
                      </a:r>
                      <a:r>
                        <a:rPr lang="en-US" altLang="zh-CN" sz="2800" b="0" baseline="0" dirty="0">
                          <a:solidFill>
                            <a:schemeClr val="tx1"/>
                          </a:solidFill>
                          <a:latin typeface="Arial" panose="020B0604020202020204" pitchFamily="34" charset="0"/>
                          <a:cs typeface="Arial" panose="020B0604020202020204" pitchFamily="34" charset="0"/>
                        </a:rPr>
                        <a:t>p to 2 SIM, both intra/inter-PLMN, focus on collision between paging/state transition and data transmit or simultaneous/TDM data transmission, focus on SA LTE and SA NR</a:t>
                      </a:r>
                      <a:endParaRPr lang="en-US" altLang="zh-CN" sz="2800" b="0" dirty="0">
                        <a:solidFill>
                          <a:schemeClr val="tx1"/>
                        </a:solidFill>
                        <a:latin typeface="Arial" panose="020B0604020202020204" pitchFamily="34" charset="0"/>
                        <a:cs typeface="Arial" panose="020B0604020202020204" pitchFamily="34" charset="0"/>
                      </a:endParaRPr>
                    </a:p>
                  </a:txBody>
                  <a:tcPr anchor="ctr"/>
                </a:tc>
              </a:tr>
              <a:tr h="822876">
                <a:tc>
                  <a:txBody>
                    <a:bodyPr/>
                    <a:lstStyle/>
                    <a:p>
                      <a:pPr>
                        <a:lnSpc>
                          <a:spcPct val="130000"/>
                        </a:lnSpc>
                      </a:pPr>
                      <a:r>
                        <a:rPr lang="en-US" altLang="zh-CN" sz="3200" dirty="0">
                          <a:solidFill>
                            <a:schemeClr val="tx1"/>
                          </a:solidFill>
                          <a:latin typeface="Arial" panose="020B0604020202020204" pitchFamily="34" charset="0"/>
                          <a:cs typeface="Arial" panose="020B0604020202020204" pitchFamily="34" charset="0"/>
                        </a:rPr>
                        <a:t>UDC</a:t>
                      </a:r>
                      <a:endParaRPr lang="zh-CN" altLang="en-US" sz="320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lvl="0" indent="0" algn="l" defTabSz="825500" eaLnBrk="1" fontAlgn="auto" latinLnBrk="0" hangingPunct="1">
                        <a:lnSpc>
                          <a:spcPct val="130000"/>
                        </a:lnSpc>
                        <a:spcBef>
                          <a:spcPts val="0"/>
                        </a:spcBef>
                        <a:spcAft>
                          <a:spcPts val="0"/>
                        </a:spcAft>
                        <a:buClrTx/>
                        <a:buSzTx/>
                        <a:buFont typeface="Arial" panose="020B0604020202020204" pitchFamily="34" charset="0"/>
                        <a:buNone/>
                        <a:defRPr/>
                      </a:pPr>
                      <a:r>
                        <a:rPr lang="en-US" altLang="zh-CN" sz="2800" b="0" dirty="0">
                          <a:solidFill>
                            <a:schemeClr val="tx1"/>
                          </a:solidFill>
                          <a:latin typeface="Arial" panose="020B0604020202020204" pitchFamily="34" charset="0"/>
                          <a:cs typeface="Arial" panose="020B0604020202020204" pitchFamily="34" charset="0"/>
                        </a:rPr>
                        <a:t>Replant</a:t>
                      </a:r>
                      <a:r>
                        <a:rPr lang="en-US" altLang="zh-CN" sz="2800" b="0" baseline="0" dirty="0">
                          <a:solidFill>
                            <a:schemeClr val="tx1"/>
                          </a:solidFill>
                          <a:latin typeface="Arial" panose="020B0604020202020204" pitchFamily="34" charset="0"/>
                          <a:cs typeface="Arial" panose="020B0604020202020204" pitchFamily="34" charset="0"/>
                        </a:rPr>
                        <a:t> LTE solution for UL only</a:t>
                      </a:r>
                      <a:endParaRPr lang="en-US" altLang="zh-CN" sz="2800" b="0" dirty="0">
                        <a:solidFill>
                          <a:schemeClr val="tx1"/>
                        </a:solidFill>
                        <a:latin typeface="Arial" panose="020B0604020202020204" pitchFamily="34" charset="0"/>
                        <a:cs typeface="Arial" panose="020B0604020202020204" pitchFamily="34" charset="0"/>
                      </a:endParaRPr>
                    </a:p>
                  </a:txBody>
                  <a:tcPr anchor="ctr"/>
                </a:tc>
              </a:tr>
              <a:tr h="822876">
                <a:tc>
                  <a:txBody>
                    <a:bodyPr/>
                    <a:lstStyle/>
                    <a:p>
                      <a:pPr>
                        <a:lnSpc>
                          <a:spcPct val="130000"/>
                        </a:lnSpc>
                      </a:pPr>
                      <a:r>
                        <a:rPr lang="en-US" altLang="zh-CN" sz="3200" dirty="0">
                          <a:solidFill>
                            <a:schemeClr val="tx1"/>
                          </a:solidFill>
                          <a:latin typeface="Arial" panose="020B0604020202020204" pitchFamily="34" charset="0"/>
                          <a:cs typeface="Arial" panose="020B0604020202020204" pitchFamily="34" charset="0"/>
                        </a:rPr>
                        <a:t>Slicing</a:t>
                      </a:r>
                      <a:endParaRPr lang="zh-CN" altLang="en-US" sz="320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lvl="0" indent="0" algn="l" defTabSz="825500" eaLnBrk="1" fontAlgn="auto" latinLnBrk="0" hangingPunct="1">
                        <a:lnSpc>
                          <a:spcPct val="130000"/>
                        </a:lnSpc>
                        <a:spcBef>
                          <a:spcPts val="0"/>
                        </a:spcBef>
                        <a:spcAft>
                          <a:spcPts val="0"/>
                        </a:spcAft>
                        <a:buClrTx/>
                        <a:buSzTx/>
                        <a:buFont typeface="Arial" panose="020B0604020202020204" pitchFamily="34" charset="0"/>
                        <a:buNone/>
                        <a:defRPr/>
                      </a:pPr>
                      <a:r>
                        <a:rPr lang="en-US" altLang="zh-CN" sz="2800" b="0" dirty="0">
                          <a:solidFill>
                            <a:schemeClr val="tx1"/>
                          </a:solidFill>
                          <a:latin typeface="Arial" panose="020B0604020202020204" pitchFamily="34" charset="0"/>
                          <a:cs typeface="Arial" panose="020B0604020202020204" pitchFamily="34" charset="0"/>
                        </a:rPr>
                        <a:t>Fast access to intended</a:t>
                      </a:r>
                      <a:r>
                        <a:rPr lang="en-US" altLang="zh-CN" sz="2800" b="0" baseline="0" dirty="0">
                          <a:solidFill>
                            <a:schemeClr val="tx1"/>
                          </a:solidFill>
                          <a:latin typeface="Arial" panose="020B0604020202020204" pitchFamily="34" charset="0"/>
                          <a:cs typeface="Arial" panose="020B0604020202020204" pitchFamily="34" charset="0"/>
                        </a:rPr>
                        <a:t> slice and service continuity during HO </a:t>
                      </a:r>
                      <a:endParaRPr lang="en-US" altLang="zh-CN" sz="2800" b="0" dirty="0">
                        <a:solidFill>
                          <a:srgbClr val="FF0000"/>
                        </a:solidFill>
                        <a:latin typeface="Arial" panose="020B0604020202020204" pitchFamily="34" charset="0"/>
                        <a:cs typeface="Arial" panose="020B0604020202020204" pitchFamily="34" charset="0"/>
                      </a:endParaRPr>
                    </a:p>
                  </a:txBody>
                  <a:tcPr anchor="ctr"/>
                </a:tc>
              </a:tr>
              <a:tr h="822876">
                <a:tc>
                  <a:txBody>
                    <a:bodyPr/>
                    <a:lstStyle/>
                    <a:p>
                      <a:pPr>
                        <a:lnSpc>
                          <a:spcPct val="130000"/>
                        </a:lnSpc>
                      </a:pPr>
                      <a:r>
                        <a:rPr lang="en-US" altLang="zh-CN" sz="3200" dirty="0">
                          <a:solidFill>
                            <a:schemeClr val="tx1"/>
                          </a:solidFill>
                          <a:latin typeface="Arial" panose="020B0604020202020204" pitchFamily="34" charset="0"/>
                          <a:cs typeface="Arial" panose="020B0604020202020204" pitchFamily="34" charset="0"/>
                        </a:rPr>
                        <a:t>RAN</a:t>
                      </a:r>
                      <a:r>
                        <a:rPr lang="en-US" altLang="zh-CN" sz="3200" baseline="0" dirty="0">
                          <a:solidFill>
                            <a:schemeClr val="tx1"/>
                          </a:solidFill>
                          <a:latin typeface="Arial" panose="020B0604020202020204" pitchFamily="34" charset="0"/>
                          <a:cs typeface="Arial" panose="020B0604020202020204" pitchFamily="34" charset="0"/>
                        </a:rPr>
                        <a:t> data collection</a:t>
                      </a:r>
                      <a:endParaRPr lang="zh-CN" altLang="en-US" sz="320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lvl="0" indent="0" algn="l" defTabSz="825500" eaLnBrk="1" fontAlgn="auto" latinLnBrk="0" hangingPunct="1">
                        <a:lnSpc>
                          <a:spcPct val="130000"/>
                        </a:lnSpc>
                        <a:spcBef>
                          <a:spcPts val="0"/>
                        </a:spcBef>
                        <a:spcAft>
                          <a:spcPts val="0"/>
                        </a:spcAft>
                        <a:buClrTx/>
                        <a:buSzTx/>
                        <a:buFont typeface="Arial" panose="020B0604020202020204" pitchFamily="34" charset="0"/>
                        <a:buNone/>
                        <a:defRPr/>
                      </a:pPr>
                      <a:r>
                        <a:rPr lang="en-US" altLang="zh-CN" sz="2800" b="0" dirty="0">
                          <a:solidFill>
                            <a:schemeClr val="tx1"/>
                          </a:solidFill>
                          <a:latin typeface="Arial" panose="020B0604020202020204" pitchFamily="34" charset="0"/>
                          <a:cs typeface="Arial" panose="020B0604020202020204" pitchFamily="34" charset="0"/>
                        </a:rPr>
                        <a:t>Some Rel-16</a:t>
                      </a:r>
                      <a:r>
                        <a:rPr lang="en-US" altLang="zh-CN" sz="2800" b="0" baseline="0" dirty="0">
                          <a:solidFill>
                            <a:schemeClr val="tx1"/>
                          </a:solidFill>
                          <a:latin typeface="Arial" panose="020B0604020202020204" pitchFamily="34" charset="0"/>
                          <a:cs typeface="Arial" panose="020B0604020202020204" pitchFamily="34" charset="0"/>
                        </a:rPr>
                        <a:t> leftover e.g. Network power saving, load balancing, and mismatch issue between network and UE</a:t>
                      </a:r>
                      <a:endParaRPr lang="en-US" altLang="zh-CN" sz="2800" b="0" dirty="0">
                        <a:solidFill>
                          <a:schemeClr val="tx1"/>
                        </a:solidFill>
                        <a:latin typeface="Arial" panose="020B0604020202020204" pitchFamily="34" charset="0"/>
                        <a:cs typeface="Arial" panose="020B0604020202020204" pitchFamily="34" charset="0"/>
                      </a:endParaRPr>
                    </a:p>
                  </a:txBody>
                  <a:tcPr anchor="ctr"/>
                </a:tc>
              </a:tr>
              <a:tr h="822876">
                <a:tc>
                  <a:txBody>
                    <a:bodyPr/>
                    <a:lstStyle/>
                    <a:p>
                      <a:pPr marL="0" marR="0" lvl="0" indent="0" algn="ctr" defTabSz="825500" eaLnBrk="1" fontAlgn="auto" latinLnBrk="0" hangingPunct="1">
                        <a:lnSpc>
                          <a:spcPct val="130000"/>
                        </a:lnSpc>
                        <a:spcBef>
                          <a:spcPts val="0"/>
                        </a:spcBef>
                        <a:spcAft>
                          <a:spcPts val="0"/>
                        </a:spcAft>
                        <a:buClrTx/>
                        <a:buSzTx/>
                        <a:buFontTx/>
                        <a:buNone/>
                        <a:defRPr/>
                      </a:pPr>
                      <a:r>
                        <a:rPr lang="en-US" altLang="zh-CN" sz="3200" dirty="0">
                          <a:solidFill>
                            <a:schemeClr val="tx1"/>
                          </a:solidFill>
                          <a:latin typeface="Arial" panose="020B0604020202020204" pitchFamily="34" charset="0"/>
                          <a:cs typeface="Arial" panose="020B0604020202020204" pitchFamily="34" charset="0"/>
                        </a:rPr>
                        <a:t>Multicast broadcast</a:t>
                      </a:r>
                      <a:endParaRPr lang="zh-CN" altLang="en-US" sz="320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lvl="0" indent="0" algn="l" defTabSz="825500" eaLnBrk="1" fontAlgn="auto" latinLnBrk="0" hangingPunct="1">
                        <a:lnSpc>
                          <a:spcPct val="130000"/>
                        </a:lnSpc>
                        <a:spcBef>
                          <a:spcPts val="0"/>
                        </a:spcBef>
                        <a:spcAft>
                          <a:spcPts val="0"/>
                        </a:spcAft>
                        <a:buClrTx/>
                        <a:buSzTx/>
                        <a:buFont typeface="Arial" panose="020B0604020202020204" pitchFamily="34" charset="0"/>
                        <a:buNone/>
                        <a:defRPr/>
                      </a:pPr>
                      <a:r>
                        <a:rPr lang="en-US" altLang="zh-CN" sz="2800" b="0" dirty="0">
                          <a:solidFill>
                            <a:schemeClr val="tx1"/>
                          </a:solidFill>
                          <a:latin typeface="Arial" panose="020B0604020202020204" pitchFamily="34" charset="0"/>
                          <a:cs typeface="Arial" panose="020B0604020202020204" pitchFamily="34" charset="0"/>
                        </a:rPr>
                        <a:t>V2X,</a:t>
                      </a:r>
                      <a:r>
                        <a:rPr lang="en-US" altLang="zh-CN" sz="2800" b="0" baseline="0" dirty="0">
                          <a:solidFill>
                            <a:schemeClr val="tx1"/>
                          </a:solidFill>
                          <a:latin typeface="Arial" panose="020B0604020202020204" pitchFamily="34" charset="0"/>
                          <a:cs typeface="Arial" panose="020B0604020202020204" pitchFamily="34" charset="0"/>
                        </a:rPr>
                        <a:t> Public safety, Video/audio efficiency improvement, NR SA only within limited area, FR1 first , no additional signal/channel/numerology</a:t>
                      </a:r>
                      <a:endParaRPr lang="en-US" altLang="zh-CN" sz="28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3"/>
                  </a:ext>
                </a:extLst>
              </a:tr>
              <a:tr h="822876">
                <a:tc>
                  <a:txBody>
                    <a:bodyPr/>
                    <a:lstStyle/>
                    <a:p>
                      <a:pPr>
                        <a:lnSpc>
                          <a:spcPct val="130000"/>
                        </a:lnSpc>
                      </a:pPr>
                      <a:r>
                        <a:rPr lang="en-US" altLang="zh-CN" sz="3200" dirty="0">
                          <a:solidFill>
                            <a:schemeClr val="tx1"/>
                          </a:solidFill>
                          <a:latin typeface="Arial" panose="020B0604020202020204" pitchFamily="34" charset="0"/>
                          <a:cs typeface="Arial" panose="020B0604020202020204" pitchFamily="34" charset="0"/>
                        </a:rPr>
                        <a:t>Others</a:t>
                      </a:r>
                      <a:endParaRPr lang="zh-CN" altLang="en-US" sz="320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lvl="0" indent="0" algn="l" defTabSz="825500" eaLnBrk="1" fontAlgn="auto" latinLnBrk="0" hangingPunct="1">
                        <a:lnSpc>
                          <a:spcPct val="130000"/>
                        </a:lnSpc>
                        <a:spcBef>
                          <a:spcPts val="0"/>
                        </a:spcBef>
                        <a:spcAft>
                          <a:spcPts val="0"/>
                        </a:spcAft>
                        <a:buClrTx/>
                        <a:buSzTx/>
                        <a:buFont typeface="Arial" panose="020B0604020202020204" pitchFamily="34" charset="0"/>
                        <a:buNone/>
                        <a:defRPr/>
                      </a:pPr>
                      <a:r>
                        <a:rPr lang="en-US" altLang="zh-CN" sz="2800" b="0" dirty="0">
                          <a:solidFill>
                            <a:schemeClr val="tx1"/>
                          </a:solidFill>
                          <a:latin typeface="Arial" panose="020B0604020202020204" pitchFamily="34" charset="0"/>
                          <a:cs typeface="Arial" panose="020B0604020202020204" pitchFamily="34" charset="0"/>
                        </a:rPr>
                        <a:t>Open</a:t>
                      </a:r>
                      <a:r>
                        <a:rPr lang="en-US" altLang="zh-CN" sz="2800" b="0" baseline="0" dirty="0">
                          <a:solidFill>
                            <a:schemeClr val="tx1"/>
                          </a:solidFill>
                          <a:latin typeface="Arial" panose="020B0604020202020204" pitchFamily="34" charset="0"/>
                          <a:cs typeface="Arial" panose="020B0604020202020204" pitchFamily="34" charset="0"/>
                        </a:rPr>
                        <a:t> to include </a:t>
                      </a:r>
                      <a:r>
                        <a:rPr lang="en-US" altLang="zh-CN" sz="2800" b="0" dirty="0">
                          <a:solidFill>
                            <a:schemeClr val="tx1"/>
                          </a:solidFill>
                          <a:latin typeface="Arial" panose="020B0604020202020204" pitchFamily="34" charset="0"/>
                          <a:cs typeface="Arial" panose="020B0604020202020204" pitchFamily="34" charset="0"/>
                        </a:rPr>
                        <a:t>NTN, IAB but with reasonable scope.</a:t>
                      </a:r>
                      <a:r>
                        <a:rPr lang="en-US" altLang="zh-CN" sz="2800" b="0" baseline="0" dirty="0">
                          <a:solidFill>
                            <a:schemeClr val="tx1"/>
                          </a:solidFill>
                          <a:latin typeface="Arial" panose="020B0604020202020204" pitchFamily="34" charset="0"/>
                          <a:cs typeface="Arial" panose="020B0604020202020204" pitchFamily="34" charset="0"/>
                        </a:rPr>
                        <a:t> E.g. NTN only cover normative work on LEO and GEO, but no positioning and IOT. IAB to cover e.g. new duplex mode but no mesh connectivity and NR-U etc.</a:t>
                      </a:r>
                      <a:endParaRPr lang="en-US" altLang="zh-CN" sz="28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8"/>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76505" y="434847"/>
            <a:ext cx="22841775" cy="1073683"/>
          </a:xfrm>
        </p:spPr>
        <p:txBody>
          <a:bodyPr>
            <a:normAutofit/>
          </a:bodyPr>
          <a:lstStyle/>
          <a:p>
            <a:r>
              <a:rPr lang="en-US" altLang="zh-CN" sz="5900" dirty="0">
                <a:latin typeface="Arial" panose="020B0604020202020204" pitchFamily="34" charset="0"/>
                <a:cs typeface="Arial" panose="020B0604020202020204" pitchFamily="34" charset="0"/>
              </a:rPr>
              <a:t>Closing of R16 V2X and impact on R17 SL items</a:t>
            </a:r>
            <a:endParaRPr lang="zh-CN" altLang="en-US" sz="5900" dirty="0">
              <a:latin typeface="Arial" panose="020B0604020202020204" pitchFamily="34" charset="0"/>
              <a:cs typeface="Arial" panose="020B0604020202020204" pitchFamily="34" charset="0"/>
            </a:endParaRPr>
          </a:p>
        </p:txBody>
      </p:sp>
      <p:sp>
        <p:nvSpPr>
          <p:cNvPr id="3" name="文本占位符 2"/>
          <p:cNvSpPr>
            <a:spLocks noGrp="1"/>
          </p:cNvSpPr>
          <p:nvPr>
            <p:ph type="body" sz="quarter" idx="10"/>
          </p:nvPr>
        </p:nvSpPr>
        <p:spPr>
          <a:xfrm>
            <a:off x="776505" y="6648298"/>
            <a:ext cx="22480310" cy="6017714"/>
          </a:xfrm>
        </p:spPr>
        <p:txBody>
          <a:bodyPr>
            <a:normAutofit fontScale="92500"/>
          </a:bodyPr>
          <a:lstStyle/>
          <a:p>
            <a:pPr marL="685800" indent="-685800">
              <a:lnSpc>
                <a:spcPct val="120000"/>
              </a:lnSpc>
              <a:buClr>
                <a:srgbClr val="046A38"/>
              </a:buClr>
              <a:buFont typeface="Arial" panose="020B0604020202020204" pitchFamily="34" charset="0"/>
              <a:buChar char="−"/>
            </a:pPr>
            <a:r>
              <a:rPr lang="en-US" altLang="zh-CN" sz="2800" dirty="0">
                <a:latin typeface="Arial" panose="020B0604020202020204" pitchFamily="34" charset="0"/>
                <a:cs typeface="Arial" panose="020B0604020202020204" pitchFamily="34" charset="0"/>
              </a:rPr>
              <a:t>As already announced by RAN1 chairman, RAN1 work on Rel-16 5G-V2X is completed, remaining details to finalized by maintenance CRs</a:t>
            </a:r>
          </a:p>
          <a:p>
            <a:pPr marL="1955800" lvl="1" indent="-685800">
              <a:lnSpc>
                <a:spcPct val="120000"/>
              </a:lnSpc>
              <a:buClr>
                <a:srgbClr val="046A38"/>
              </a:buClr>
              <a:buFont typeface="Arial" panose="020B0604020202020204" pitchFamily="34" charset="0"/>
              <a:buChar char="−"/>
            </a:pPr>
            <a:r>
              <a:rPr lang="en-US" altLang="zh-CN" sz="2800" dirty="0">
                <a:latin typeface="Arial" panose="020B0604020202020204" pitchFamily="34" charset="0"/>
                <a:cs typeface="Arial" panose="020B0604020202020204" pitchFamily="34" charset="0"/>
              </a:rPr>
              <a:t>No impact to Rel-17 package approval in RAN#86 and starting time for R17 sidelink related items</a:t>
            </a:r>
          </a:p>
          <a:p>
            <a:pPr marL="1955800" lvl="1" indent="-685800">
              <a:lnSpc>
                <a:spcPct val="120000"/>
              </a:lnSpc>
              <a:buClr>
                <a:srgbClr val="046A38"/>
              </a:buClr>
              <a:buFont typeface="Arial" panose="020B0604020202020204" pitchFamily="34" charset="0"/>
              <a:buChar char="−"/>
            </a:pPr>
            <a:r>
              <a:rPr lang="en-US" altLang="zh-CN" sz="2800" dirty="0">
                <a:latin typeface="Arial" panose="020B0604020202020204" pitchFamily="34" charset="0"/>
                <a:cs typeface="Arial" panose="020B0604020202020204" pitchFamily="34" charset="0"/>
              </a:rPr>
              <a:t>In RAN#86 (Dec’19), R16 5G-V2X WID should be updated to remove some incomplete features/functionalities</a:t>
            </a:r>
          </a:p>
          <a:p>
            <a:pPr marL="2590800" lvl="2" indent="-685800">
              <a:lnSpc>
                <a:spcPct val="120000"/>
              </a:lnSpc>
              <a:buClr>
                <a:srgbClr val="046A38"/>
              </a:buClr>
              <a:buFont typeface="Arial" panose="020B0604020202020204" pitchFamily="34" charset="0"/>
              <a:buChar char="−"/>
            </a:pPr>
            <a:r>
              <a:rPr lang="en-US" altLang="zh-CN" sz="2400" dirty="0">
                <a:latin typeface="Arial" panose="020B0604020202020204" pitchFamily="34" charset="0"/>
                <a:cs typeface="Arial" panose="020B0604020202020204" pitchFamily="34" charset="0"/>
              </a:rPr>
              <a:t>Simultaneous configuration of mode 1 and mode 2 for a UE</a:t>
            </a:r>
          </a:p>
          <a:p>
            <a:pPr marL="2590800" lvl="2" indent="-685800">
              <a:lnSpc>
                <a:spcPct val="120000"/>
              </a:lnSpc>
              <a:buClr>
                <a:srgbClr val="046A38"/>
              </a:buClr>
              <a:buFont typeface="Arial" panose="020B0604020202020204" pitchFamily="34" charset="0"/>
              <a:buChar char="−"/>
            </a:pPr>
            <a:r>
              <a:rPr lang="en-US" altLang="zh-CN" sz="2400" dirty="0">
                <a:latin typeface="Arial" panose="020B0604020202020204" pitchFamily="34" charset="0"/>
                <a:cs typeface="Arial" panose="020B0604020202020204" pitchFamily="34" charset="0"/>
              </a:rPr>
              <a:t>MIMO: 2-layer transmission and RI feedback</a:t>
            </a:r>
          </a:p>
          <a:p>
            <a:pPr marL="2590800" lvl="2" indent="-685800">
              <a:lnSpc>
                <a:spcPct val="120000"/>
              </a:lnSpc>
              <a:buClr>
                <a:srgbClr val="046A38"/>
              </a:buClr>
              <a:buFont typeface="Arial" panose="020B0604020202020204" pitchFamily="34" charset="0"/>
              <a:buChar char="−"/>
            </a:pPr>
            <a:r>
              <a:rPr lang="en-US" altLang="zh-CN" sz="2400" dirty="0">
                <a:latin typeface="Arial" panose="020B0604020202020204" pitchFamily="34" charset="0"/>
                <a:cs typeface="Arial" panose="020B0604020202020204" pitchFamily="34" charset="0"/>
              </a:rPr>
              <a:t>Slot aggregation</a:t>
            </a:r>
          </a:p>
          <a:p>
            <a:pPr marL="2590800" lvl="2" indent="-685800">
              <a:lnSpc>
                <a:spcPct val="120000"/>
              </a:lnSpc>
              <a:buClr>
                <a:srgbClr val="046A38"/>
              </a:buClr>
              <a:buFont typeface="Arial" panose="020B0604020202020204" pitchFamily="34" charset="0"/>
              <a:buChar char="−"/>
            </a:pPr>
            <a:r>
              <a:rPr lang="en-US" altLang="zh-CN" sz="2400" dirty="0">
                <a:latin typeface="Arial" panose="020B0604020202020204" pitchFamily="34" charset="0"/>
                <a:cs typeface="Arial" panose="020B0604020202020204" pitchFamily="34" charset="0"/>
              </a:rPr>
              <a:t>Resource pre-emption</a:t>
            </a:r>
          </a:p>
          <a:p>
            <a:pPr marL="685800" indent="-685800">
              <a:lnSpc>
                <a:spcPct val="120000"/>
              </a:lnSpc>
              <a:buClr>
                <a:srgbClr val="046A38"/>
              </a:buClr>
              <a:buFont typeface="Arial" panose="020B0604020202020204" pitchFamily="34" charset="0"/>
              <a:buChar char="−"/>
            </a:pPr>
            <a:r>
              <a:rPr lang="en-US" altLang="zh-CN" sz="2800" dirty="0">
                <a:latin typeface="Arial" panose="020B0604020202020204" pitchFamily="34" charset="0"/>
                <a:cs typeface="Arial" panose="020B0604020202020204" pitchFamily="34" charset="0"/>
              </a:rPr>
              <a:t>Regardless of remaining R16 5G-V2X work is to be handled via maintenance CRs or a dedicated AI/TU in RAN1, the following principles should be followed to ensure normal closure of this WI in RAN#87 (no exception sheet) and avoid any impact to the work on R17 sidelink items</a:t>
            </a:r>
          </a:p>
          <a:p>
            <a:pPr marL="1955800" lvl="1" indent="-685800">
              <a:lnSpc>
                <a:spcPct val="120000"/>
              </a:lnSpc>
              <a:buClr>
                <a:srgbClr val="046A38"/>
              </a:buClr>
              <a:buFont typeface="Arial" panose="020B0604020202020204" pitchFamily="34" charset="0"/>
              <a:buChar char="−"/>
            </a:pPr>
            <a:r>
              <a:rPr lang="en-AU" altLang="zh-CN" sz="2800" dirty="0">
                <a:latin typeface="Arial" panose="020B0604020202020204" pitchFamily="34" charset="0"/>
                <a:cs typeface="Arial" panose="020B0604020202020204" pitchFamily="34" charset="0"/>
              </a:rPr>
              <a:t>Handling of remaining work in 2020-Q1/2 should have no / minimize impact to RAN2 (preferably no new RRC parameters / UE features)</a:t>
            </a:r>
            <a:endParaRPr lang="en-US" altLang="zh-CN" sz="2800" dirty="0">
              <a:latin typeface="Arial" panose="020B0604020202020204" pitchFamily="34" charset="0"/>
              <a:cs typeface="Arial" panose="020B0604020202020204" pitchFamily="34" charset="0"/>
            </a:endParaRPr>
          </a:p>
          <a:p>
            <a:pPr marL="1955800" lvl="1" indent="-685800">
              <a:lnSpc>
                <a:spcPct val="120000"/>
              </a:lnSpc>
              <a:buClr>
                <a:srgbClr val="046A38"/>
              </a:buClr>
              <a:buFont typeface="Arial" panose="020B0604020202020204" pitchFamily="34" charset="0"/>
              <a:buChar char="−"/>
            </a:pPr>
            <a:r>
              <a:rPr lang="en-US" altLang="zh-CN" sz="2800" dirty="0">
                <a:latin typeface="Arial" panose="020B0604020202020204" pitchFamily="34" charset="0"/>
                <a:cs typeface="Arial" panose="020B0604020202020204" pitchFamily="34" charset="0"/>
              </a:rPr>
              <a:t>Strive to finish basic functionalities according to WID objectives</a:t>
            </a:r>
          </a:p>
          <a:p>
            <a:pPr marL="1955800" lvl="1" indent="-685800">
              <a:lnSpc>
                <a:spcPct val="120000"/>
              </a:lnSpc>
              <a:buClr>
                <a:srgbClr val="046A38"/>
              </a:buClr>
              <a:buFont typeface="Arial" panose="020B0604020202020204" pitchFamily="34" charset="0"/>
              <a:buChar char="−"/>
            </a:pPr>
            <a:r>
              <a:rPr lang="en-US" altLang="zh-CN" sz="2800" dirty="0">
                <a:latin typeface="Arial" panose="020B0604020202020204" pitchFamily="34" charset="0"/>
                <a:cs typeface="Arial" panose="020B0604020202020204" pitchFamily="34" charset="0"/>
              </a:rPr>
              <a:t>No new features, enhancements or optimizations to the basic functionalities</a:t>
            </a:r>
          </a:p>
          <a:p>
            <a:pPr marL="1955800" lvl="1" indent="-685800">
              <a:lnSpc>
                <a:spcPct val="120000"/>
              </a:lnSpc>
              <a:buClr>
                <a:srgbClr val="046A38"/>
              </a:buClr>
              <a:buFont typeface="Arial" panose="020B0604020202020204" pitchFamily="34" charset="0"/>
              <a:buChar char="−"/>
            </a:pPr>
            <a:r>
              <a:rPr lang="en-AU" altLang="zh-CN" sz="2800" dirty="0">
                <a:latin typeface="Arial" panose="020B0604020202020204" pitchFamily="34" charset="0"/>
                <a:cs typeface="Arial" panose="020B0604020202020204" pitchFamily="34" charset="0"/>
              </a:rPr>
              <a:t>Previously endorsed RAN guidance of reusing existing NR Uu and LTE V2X design as much as possible</a:t>
            </a:r>
            <a:endParaRPr lang="en-US" altLang="zh-CN" sz="2800" dirty="0">
              <a:latin typeface="Arial" panose="020B0604020202020204" pitchFamily="34" charset="0"/>
              <a:cs typeface="Arial" panose="020B0604020202020204" pitchFamily="34" charset="0"/>
            </a:endParaRPr>
          </a:p>
        </p:txBody>
      </p:sp>
      <p:sp>
        <p:nvSpPr>
          <p:cNvPr id="4" name="文本占位符 3"/>
          <p:cNvSpPr>
            <a:spLocks noGrp="1"/>
          </p:cNvSpPr>
          <p:nvPr>
            <p:ph type="body" sz="quarter" idx="11"/>
          </p:nvPr>
        </p:nvSpPr>
        <p:spPr/>
        <p:txBody>
          <a:bodyPr/>
          <a:lstStyle/>
          <a:p>
            <a:endParaRPr lang="zh-CN" altLang="en-US">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2920BC46-2D6C-4FDA-830F-5A6E82C61065}"/>
              </a:ext>
            </a:extLst>
          </p:cNvPr>
          <p:cNvPicPr>
            <a:picLocks noChangeAspect="1"/>
          </p:cNvPicPr>
          <p:nvPr/>
        </p:nvPicPr>
        <p:blipFill>
          <a:blip r:embed="rId2"/>
          <a:stretch>
            <a:fillRect/>
          </a:stretch>
        </p:blipFill>
        <p:spPr>
          <a:xfrm>
            <a:off x="2337631" y="1819578"/>
            <a:ext cx="19655061" cy="4431590"/>
          </a:xfrm>
          <a:prstGeom prst="rect">
            <a:avLst/>
          </a:prstGeom>
        </p:spPr>
      </p:pic>
    </p:spTree>
    <p:extLst>
      <p:ext uri="{BB962C8B-B14F-4D97-AF65-F5344CB8AC3E}">
        <p14:creationId xmlns:p14="http://schemas.microsoft.com/office/powerpoint/2010/main" val="754544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en-US" altLang="zh-CN" sz="5900" dirty="0">
                <a:latin typeface="Arial" panose="020B0604020202020204" pitchFamily="34" charset="0"/>
                <a:cs typeface="Arial" panose="020B0604020202020204" pitchFamily="34" charset="0"/>
              </a:rPr>
              <a:t>R17 General </a:t>
            </a:r>
            <a:r>
              <a:rPr lang="en-US" altLang="en-US" sz="5900" dirty="0">
                <a:latin typeface="Arial" panose="020B0604020202020204" pitchFamily="34" charset="0"/>
                <a:cs typeface="Arial" panose="020B0604020202020204" pitchFamily="34" charset="0"/>
              </a:rPr>
              <a:t>Sidelink Enhancements (OPPO preferred topics)</a:t>
            </a:r>
            <a:endParaRPr lang="zh-CN" altLang="en-US" sz="5900" dirty="0">
              <a:latin typeface="Arial" panose="020B0604020202020204" pitchFamily="34" charset="0"/>
              <a:cs typeface="Arial" panose="020B0604020202020204" pitchFamily="34" charset="0"/>
            </a:endParaRPr>
          </a:p>
        </p:txBody>
      </p:sp>
      <p:sp>
        <p:nvSpPr>
          <p:cNvPr id="5" name="文本占位符 4"/>
          <p:cNvSpPr>
            <a:spLocks noGrp="1"/>
          </p:cNvSpPr>
          <p:nvPr>
            <p:ph type="body" sz="quarter" idx="10"/>
          </p:nvPr>
        </p:nvSpPr>
        <p:spPr>
          <a:xfrm>
            <a:off x="1233706" y="3423685"/>
            <a:ext cx="11524762" cy="8791319"/>
          </a:xfrm>
        </p:spPr>
        <p:txBody>
          <a:bodyPr>
            <a:noAutofit/>
          </a:bodyPr>
          <a:lstStyle/>
          <a:p>
            <a:pPr marL="0" lvl="1" indent="0" hangingPunct="0">
              <a:lnSpc>
                <a:spcPct val="130000"/>
              </a:lnSpc>
              <a:buSzTx/>
              <a:buNone/>
            </a:pPr>
            <a:r>
              <a:rPr kumimoji="1" lang="en-US" altLang="zh-CN" sz="4800" i="1" dirty="0">
                <a:latin typeface="Arial" panose="020B0604020202020204" pitchFamily="34" charset="0"/>
                <a:cs typeface="Arial" panose="020B0604020202020204" pitchFamily="34" charset="0"/>
              </a:rPr>
              <a:t>Left-overs from R16</a:t>
            </a:r>
          </a:p>
          <a:p>
            <a:pPr marL="1549400" lvl="2" indent="-914400" hangingPunct="0">
              <a:lnSpc>
                <a:spcPct val="130000"/>
              </a:lnSpc>
              <a:buSzTx/>
            </a:pPr>
            <a:r>
              <a:rPr kumimoji="1" lang="en-US" altLang="zh-CN" dirty="0" smtClean="0">
                <a:latin typeface="Arial" panose="020B0604020202020204" pitchFamily="34" charset="0"/>
                <a:cs typeface="Arial" panose="020B0604020202020204" pitchFamily="34" charset="0"/>
              </a:rPr>
              <a:t>SL </a:t>
            </a:r>
            <a:r>
              <a:rPr kumimoji="1" lang="en-US" altLang="zh-CN" dirty="0">
                <a:latin typeface="Arial" panose="020B0604020202020204" pitchFamily="34" charset="0"/>
                <a:cs typeface="Arial" panose="020B0604020202020204" pitchFamily="34" charset="0"/>
              </a:rPr>
              <a:t>CSI: PMI, </a:t>
            </a:r>
            <a:r>
              <a:rPr kumimoji="1" lang="en-US" altLang="zh-CN" dirty="0" smtClean="0">
                <a:latin typeface="Arial" panose="020B0604020202020204" pitchFamily="34" charset="0"/>
                <a:cs typeface="Arial" panose="020B0604020202020204" pitchFamily="34" charset="0"/>
              </a:rPr>
              <a:t>CSI for GC, CSI </a:t>
            </a:r>
            <a:r>
              <a:rPr kumimoji="1" lang="en-US" altLang="zh-CN" dirty="0">
                <a:latin typeface="Arial" panose="020B0604020202020204" pitchFamily="34" charset="0"/>
                <a:cs typeface="Arial" panose="020B0604020202020204" pitchFamily="34" charset="0"/>
              </a:rPr>
              <a:t>to </a:t>
            </a:r>
            <a:r>
              <a:rPr kumimoji="1" lang="en-US" altLang="zh-CN" dirty="0" smtClean="0">
                <a:latin typeface="Arial" panose="020B0604020202020204" pitchFamily="34" charset="0"/>
                <a:cs typeface="Arial" panose="020B0604020202020204" pitchFamily="34" charset="0"/>
              </a:rPr>
              <a:t>network</a:t>
            </a:r>
            <a:endParaRPr kumimoji="1" lang="en-US" altLang="zh-CN" dirty="0">
              <a:latin typeface="Arial" panose="020B0604020202020204" pitchFamily="34" charset="0"/>
              <a:cs typeface="Arial" panose="020B0604020202020204" pitchFamily="34" charset="0"/>
            </a:endParaRPr>
          </a:p>
          <a:p>
            <a:pPr marL="1549400" lvl="2" indent="-914400" hangingPunct="0">
              <a:lnSpc>
                <a:spcPct val="130000"/>
              </a:lnSpc>
              <a:buSzTx/>
            </a:pPr>
            <a:r>
              <a:rPr kumimoji="1" lang="en-US" altLang="zh-CN" dirty="0">
                <a:latin typeface="Arial" panose="020B0604020202020204" pitchFamily="34" charset="0"/>
                <a:cs typeface="Arial" panose="020B0604020202020204" pitchFamily="34" charset="0"/>
              </a:rPr>
              <a:t>Mode-2d</a:t>
            </a:r>
          </a:p>
          <a:p>
            <a:pPr marL="1549400" lvl="2" indent="-914400" hangingPunct="0">
              <a:lnSpc>
                <a:spcPct val="130000"/>
              </a:lnSpc>
              <a:buSzTx/>
            </a:pPr>
            <a:r>
              <a:rPr kumimoji="1" lang="en-US" altLang="zh-CN" dirty="0">
                <a:latin typeface="Arial" panose="020B0604020202020204" pitchFamily="34" charset="0"/>
                <a:cs typeface="Arial" panose="020B0604020202020204" pitchFamily="34" charset="0"/>
              </a:rPr>
              <a:t>SL PC for GC</a:t>
            </a:r>
          </a:p>
          <a:p>
            <a:pPr marL="1549400" lvl="2" indent="-914400" hangingPunct="0">
              <a:lnSpc>
                <a:spcPct val="130000"/>
              </a:lnSpc>
              <a:buSzTx/>
            </a:pPr>
            <a:r>
              <a:rPr kumimoji="1" lang="en-US" altLang="zh-CN" dirty="0">
                <a:latin typeface="Arial" panose="020B0604020202020204" pitchFamily="34" charset="0"/>
                <a:cs typeface="Arial" panose="020B0604020202020204" pitchFamily="34" charset="0"/>
              </a:rPr>
              <a:t>PSFCH: Long format, CBG based FB, PC</a:t>
            </a:r>
          </a:p>
          <a:p>
            <a:pPr marL="1841500" lvl="1" indent="-571500">
              <a:lnSpc>
                <a:spcPct val="120000"/>
              </a:lnSpc>
              <a:buClr>
                <a:srgbClr val="046A38"/>
              </a:buClr>
              <a:buFont typeface="Arial" panose="020B0604020202020204" pitchFamily="34" charset="0"/>
              <a:buChar char="−"/>
            </a:pPr>
            <a:endParaRPr lang="en-US" altLang="zh-CN" sz="4000" dirty="0">
              <a:solidFill>
                <a:schemeClr val="bg1">
                  <a:lumMod val="75000"/>
                </a:schemeClr>
              </a:solidFill>
              <a:latin typeface="Arial" panose="020B0604020202020204" pitchFamily="34" charset="0"/>
              <a:ea typeface="Arial Unicode MS" panose="020B0604020202020204" pitchFamily="34" charset="-122"/>
              <a:cs typeface="Arial" panose="020B0604020202020204" pitchFamily="34" charset="0"/>
            </a:endParaRPr>
          </a:p>
          <a:p>
            <a:pPr marL="571500" indent="-571500">
              <a:lnSpc>
                <a:spcPct val="120000"/>
              </a:lnSpc>
              <a:buClr>
                <a:srgbClr val="046A38"/>
              </a:buClr>
              <a:buFont typeface="Arial" panose="020B0604020202020204" pitchFamily="34" charset="0"/>
              <a:buChar char="−"/>
            </a:pPr>
            <a:endParaRPr lang="en-US" altLang="zh-CN" sz="4000" dirty="0">
              <a:solidFill>
                <a:srgbClr val="00B0F0"/>
              </a:solidFill>
              <a:latin typeface="Arial" panose="020B0604020202020204" pitchFamily="34" charset="0"/>
              <a:ea typeface="Arial Unicode MS" panose="020B0604020202020204" pitchFamily="34" charset="-122"/>
              <a:cs typeface="Arial" panose="020B0604020202020204" pitchFamily="34" charset="0"/>
            </a:endParaRPr>
          </a:p>
          <a:p>
            <a:pPr marL="1841500" lvl="1" indent="-571500">
              <a:lnSpc>
                <a:spcPct val="120000"/>
              </a:lnSpc>
              <a:buClr>
                <a:srgbClr val="046A38"/>
              </a:buClr>
              <a:buFont typeface="Arial" panose="020B0604020202020204" pitchFamily="34" charset="0"/>
              <a:buChar char="−"/>
            </a:pPr>
            <a:endParaRPr lang="en-US" altLang="zh-CN" sz="4000" dirty="0">
              <a:latin typeface="Arial" panose="020B0604020202020204" pitchFamily="34" charset="0"/>
              <a:ea typeface="Arial Unicode MS" panose="020B0604020202020204" pitchFamily="34" charset="-122"/>
              <a:cs typeface="Arial" panose="020B0604020202020204" pitchFamily="34" charset="0"/>
            </a:endParaRPr>
          </a:p>
          <a:p>
            <a:pPr marL="1841500" lvl="1" indent="-571500">
              <a:lnSpc>
                <a:spcPct val="120000"/>
              </a:lnSpc>
              <a:buClr>
                <a:srgbClr val="046A38"/>
              </a:buClr>
              <a:buFont typeface="Arial" panose="020B0604020202020204" pitchFamily="34" charset="0"/>
              <a:buChar char="−"/>
            </a:pPr>
            <a:endParaRPr lang="en-US" altLang="zh-CN" sz="4000" dirty="0">
              <a:latin typeface="Arial" panose="020B0604020202020204" pitchFamily="34" charset="0"/>
              <a:ea typeface="Arial Unicode MS" panose="020B0604020202020204" pitchFamily="34" charset="-122"/>
              <a:cs typeface="Arial" panose="020B0604020202020204" pitchFamily="34" charset="0"/>
            </a:endParaRPr>
          </a:p>
          <a:p>
            <a:pPr marL="1841500" lvl="1" indent="-571500">
              <a:lnSpc>
                <a:spcPct val="120000"/>
              </a:lnSpc>
              <a:buClr>
                <a:srgbClr val="046A38"/>
              </a:buClr>
              <a:buFont typeface="Arial" panose="020B0604020202020204" pitchFamily="34" charset="0"/>
              <a:buChar char="−"/>
            </a:pPr>
            <a:endParaRPr lang="en-US" altLang="zh-CN" sz="4000" dirty="0">
              <a:latin typeface="Arial" panose="020B0604020202020204" pitchFamily="34" charset="0"/>
              <a:ea typeface="Arial Unicode MS" panose="020B0604020202020204" pitchFamily="34" charset="-122"/>
              <a:cs typeface="Arial" panose="020B0604020202020204" pitchFamily="34" charset="0"/>
            </a:endParaRPr>
          </a:p>
          <a:p>
            <a:pPr marL="1841500" lvl="1" indent="-571500">
              <a:lnSpc>
                <a:spcPct val="120000"/>
              </a:lnSpc>
              <a:buClr>
                <a:srgbClr val="046A38"/>
              </a:buClr>
              <a:buFont typeface="Arial" panose="020B0604020202020204" pitchFamily="34" charset="0"/>
              <a:buChar char="−"/>
            </a:pPr>
            <a:endParaRPr lang="en-US" altLang="zh-CN" sz="4000" dirty="0">
              <a:latin typeface="Arial" panose="020B0604020202020204" pitchFamily="34" charset="0"/>
              <a:ea typeface="Arial Unicode MS" panose="020B0604020202020204" pitchFamily="34" charset="-122"/>
              <a:cs typeface="Arial" panose="020B0604020202020204" pitchFamily="34" charset="0"/>
            </a:endParaRPr>
          </a:p>
          <a:p>
            <a:pPr marL="1841500" lvl="1" indent="-571500">
              <a:lnSpc>
                <a:spcPct val="120000"/>
              </a:lnSpc>
              <a:buClr>
                <a:srgbClr val="046A38"/>
              </a:buClr>
              <a:buFont typeface="Arial" panose="020B0604020202020204" pitchFamily="34" charset="0"/>
              <a:buChar char="−"/>
            </a:pPr>
            <a:endParaRPr lang="zh-CN" altLang="zh-CN" sz="4000" dirty="0">
              <a:latin typeface="Arial" panose="020B0604020202020204" pitchFamily="34" charset="0"/>
              <a:ea typeface="Arial Unicode MS" panose="020B0604020202020204" pitchFamily="34" charset="-122"/>
              <a:cs typeface="Arial" panose="020B0604020202020204" pitchFamily="34" charset="0"/>
            </a:endParaRPr>
          </a:p>
          <a:p>
            <a:pPr>
              <a:lnSpc>
                <a:spcPct val="120000"/>
              </a:lnSpc>
              <a:buClr>
                <a:srgbClr val="046A38"/>
              </a:buClr>
            </a:pPr>
            <a:endParaRPr lang="zh-CN" altLang="en-US" sz="4000" dirty="0">
              <a:latin typeface="Arial" panose="020B0604020202020204" pitchFamily="34" charset="0"/>
              <a:ea typeface="Arial Unicode MS" panose="020B0604020202020204" pitchFamily="34" charset="-122"/>
              <a:cs typeface="Arial" panose="020B0604020202020204" pitchFamily="34" charset="0"/>
            </a:endParaRPr>
          </a:p>
        </p:txBody>
      </p:sp>
      <p:sp>
        <p:nvSpPr>
          <p:cNvPr id="6" name="文本占位符 5"/>
          <p:cNvSpPr>
            <a:spLocks noGrp="1"/>
          </p:cNvSpPr>
          <p:nvPr>
            <p:ph type="body" sz="quarter" idx="11"/>
          </p:nvPr>
        </p:nvSpPr>
        <p:spPr/>
        <p:txBody>
          <a:bodyPr/>
          <a:lstStyle/>
          <a:p>
            <a:endParaRPr lang="zh-CN" altLang="en-US">
              <a:latin typeface="Arial" panose="020B0604020202020204" pitchFamily="34" charset="0"/>
              <a:cs typeface="Arial" panose="020B0604020202020204" pitchFamily="34" charset="0"/>
            </a:endParaRPr>
          </a:p>
        </p:txBody>
      </p:sp>
      <p:sp>
        <p:nvSpPr>
          <p:cNvPr id="7" name="文本占位符 4"/>
          <p:cNvSpPr txBox="1"/>
          <p:nvPr/>
        </p:nvSpPr>
        <p:spPr>
          <a:xfrm>
            <a:off x="12998395" y="3423685"/>
            <a:ext cx="10379190" cy="9200694"/>
          </a:xfrm>
          <a:prstGeom prst="rect">
            <a:avLst/>
          </a:prstGeom>
        </p:spPr>
        <p:txBody>
          <a:bodyPr vert="horz" lIns="91440" tIns="45720" rIns="91440" bIns="45720" rtlCol="0">
            <a:normAutofit/>
          </a:bodyPr>
          <a:lst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a:lstStyle>
          <a:p>
            <a:pPr marL="0" lvl="1" indent="0">
              <a:lnSpc>
                <a:spcPct val="130000"/>
              </a:lnSpc>
              <a:buSzTx/>
              <a:buNone/>
            </a:pPr>
            <a:r>
              <a:rPr kumimoji="1" lang="en-US" altLang="zh-CN" sz="4800" i="1" dirty="0">
                <a:latin typeface="Arial" panose="020B0604020202020204" pitchFamily="34" charset="0"/>
                <a:cs typeface="Arial" panose="020B0604020202020204" pitchFamily="34" charset="0"/>
              </a:rPr>
              <a:t>New functions for R17</a:t>
            </a:r>
          </a:p>
          <a:p>
            <a:pPr marL="1549400" lvl="2" indent="-914400">
              <a:lnSpc>
                <a:spcPct val="130000"/>
              </a:lnSpc>
              <a:buSzTx/>
              <a:buFont typeface="Wingdings" panose="05000000000000000000" pitchFamily="2" charset="2"/>
              <a:buChar char="ü"/>
            </a:pPr>
            <a:r>
              <a:rPr kumimoji="1" lang="en-US" altLang="zh-CN" dirty="0" smtClean="0">
                <a:latin typeface="Arial" panose="020B0604020202020204" pitchFamily="34" charset="0"/>
                <a:cs typeface="Arial" panose="020B0604020202020204" pitchFamily="34" charset="0"/>
              </a:rPr>
              <a:t>SL </a:t>
            </a:r>
            <a:r>
              <a:rPr kumimoji="1" lang="en-US" altLang="zh-CN" dirty="0">
                <a:latin typeface="Arial" panose="020B0604020202020204" pitchFamily="34" charset="0"/>
                <a:cs typeface="Arial" panose="020B0604020202020204" pitchFamily="34" charset="0"/>
              </a:rPr>
              <a:t>BF/MIMO enhancement</a:t>
            </a:r>
          </a:p>
          <a:p>
            <a:pPr marL="1549400" lvl="2" indent="-914400">
              <a:lnSpc>
                <a:spcPct val="130000"/>
              </a:lnSpc>
              <a:buSzTx/>
              <a:buFont typeface="Wingdings" panose="05000000000000000000" pitchFamily="2" charset="2"/>
              <a:buChar char="ü"/>
            </a:pPr>
            <a:r>
              <a:rPr kumimoji="1" lang="en-US" altLang="zh-CN" dirty="0">
                <a:latin typeface="Arial" panose="020B0604020202020204" pitchFamily="34" charset="0"/>
                <a:cs typeface="Arial" panose="020B0604020202020204" pitchFamily="34" charset="0"/>
              </a:rPr>
              <a:t>Multi-carrier operation, FR2</a:t>
            </a:r>
          </a:p>
          <a:p>
            <a:pPr marL="1549400" lvl="2" indent="-914400">
              <a:lnSpc>
                <a:spcPct val="130000"/>
              </a:lnSpc>
              <a:buSzTx/>
              <a:buFont typeface="Wingdings" panose="05000000000000000000" pitchFamily="2" charset="2"/>
              <a:buChar char="ü"/>
            </a:pPr>
            <a:r>
              <a:rPr kumimoji="1" lang="en-US" altLang="zh-CN" dirty="0">
                <a:latin typeface="Arial" panose="020B0604020202020204" pitchFamily="34" charset="0"/>
                <a:cs typeface="Arial" panose="020B0604020202020204" pitchFamily="34" charset="0"/>
              </a:rPr>
              <a:t>Power saving</a:t>
            </a:r>
          </a:p>
          <a:p>
            <a:pPr marL="1549400" lvl="2" indent="-914400">
              <a:lnSpc>
                <a:spcPct val="130000"/>
              </a:lnSpc>
              <a:buSzTx/>
              <a:buFont typeface="Wingdings" panose="05000000000000000000" pitchFamily="2" charset="2"/>
              <a:buChar char="ü"/>
            </a:pPr>
            <a:r>
              <a:rPr kumimoji="1" lang="en-US" altLang="zh-CN" dirty="0" smtClean="0">
                <a:latin typeface="Arial" panose="020B0604020202020204" pitchFamily="34" charset="0"/>
                <a:cs typeface="Arial" panose="020B0604020202020204" pitchFamily="34" charset="0"/>
              </a:rPr>
              <a:t>DRX (RAN2)</a:t>
            </a:r>
            <a:endParaRPr kumimoji="1" lang="en-US" altLang="zh-CN" dirty="0">
              <a:latin typeface="Arial" panose="020B0604020202020204" pitchFamily="34" charset="0"/>
              <a:cs typeface="Arial" panose="020B0604020202020204" pitchFamily="34" charset="0"/>
            </a:endParaRPr>
          </a:p>
          <a:p>
            <a:pPr marL="571500" indent="-571500">
              <a:lnSpc>
                <a:spcPct val="120000"/>
              </a:lnSpc>
              <a:buClr>
                <a:srgbClr val="046A38"/>
              </a:buClr>
              <a:buFont typeface="Arial" panose="020B0604020202020204" pitchFamily="34" charset="0"/>
              <a:buChar char="−"/>
            </a:pPr>
            <a:endParaRPr lang="en-US" altLang="zh-CN" sz="4000" dirty="0">
              <a:solidFill>
                <a:schemeClr val="bg1">
                  <a:lumMod val="75000"/>
                </a:schemeClr>
              </a:solidFill>
              <a:latin typeface="Arial" panose="020B0604020202020204" pitchFamily="34" charset="0"/>
              <a:ea typeface="Arial Unicode MS" panose="020B0604020202020204" pitchFamily="34" charset="-122"/>
              <a:cs typeface="Arial" panose="020B0604020202020204" pitchFamily="34" charset="0"/>
            </a:endParaRPr>
          </a:p>
          <a:p>
            <a:pPr marL="1841500" lvl="1" indent="-571500">
              <a:lnSpc>
                <a:spcPct val="120000"/>
              </a:lnSpc>
              <a:buClr>
                <a:srgbClr val="046A38"/>
              </a:buClr>
              <a:buFont typeface="Arial" panose="020B0604020202020204" pitchFamily="34" charset="0"/>
              <a:buChar char="−"/>
            </a:pPr>
            <a:endParaRPr lang="en-US" altLang="zh-CN" sz="4000" dirty="0">
              <a:latin typeface="Arial" panose="020B0604020202020204" pitchFamily="34" charset="0"/>
              <a:ea typeface="Arial Unicode MS" panose="020B0604020202020204" pitchFamily="34" charset="-122"/>
              <a:cs typeface="Arial" panose="020B0604020202020204" pitchFamily="34" charset="0"/>
            </a:endParaRPr>
          </a:p>
          <a:p>
            <a:pPr marL="1841500" lvl="1" indent="-571500">
              <a:lnSpc>
                <a:spcPct val="120000"/>
              </a:lnSpc>
              <a:buClr>
                <a:srgbClr val="046A38"/>
              </a:buClr>
              <a:buFont typeface="Arial" panose="020B0604020202020204" pitchFamily="34" charset="0"/>
              <a:buChar char="−"/>
            </a:pPr>
            <a:endParaRPr lang="en-US" altLang="zh-CN" sz="4000" dirty="0">
              <a:latin typeface="Arial" panose="020B0604020202020204" pitchFamily="34" charset="0"/>
              <a:ea typeface="Arial Unicode MS" panose="020B0604020202020204" pitchFamily="34" charset="-122"/>
              <a:cs typeface="Arial" panose="020B0604020202020204" pitchFamily="34" charset="0"/>
            </a:endParaRPr>
          </a:p>
          <a:p>
            <a:pPr marL="1841500" lvl="1" indent="-571500">
              <a:lnSpc>
                <a:spcPct val="120000"/>
              </a:lnSpc>
              <a:buClr>
                <a:srgbClr val="046A38"/>
              </a:buClr>
              <a:buFont typeface="Arial" panose="020B0604020202020204" pitchFamily="34" charset="0"/>
              <a:buChar char="−"/>
            </a:pPr>
            <a:endParaRPr lang="en-US" altLang="zh-CN" sz="4000" dirty="0">
              <a:latin typeface="Arial" panose="020B0604020202020204" pitchFamily="34" charset="0"/>
              <a:ea typeface="Arial Unicode MS" panose="020B0604020202020204" pitchFamily="34" charset="-122"/>
              <a:cs typeface="Arial" panose="020B0604020202020204" pitchFamily="34" charset="0"/>
            </a:endParaRPr>
          </a:p>
          <a:p>
            <a:pPr marL="1841500" lvl="1" indent="-571500">
              <a:lnSpc>
                <a:spcPct val="120000"/>
              </a:lnSpc>
              <a:buClr>
                <a:srgbClr val="046A38"/>
              </a:buClr>
              <a:buFont typeface="Arial" panose="020B0604020202020204" pitchFamily="34" charset="0"/>
              <a:buChar char="−"/>
            </a:pPr>
            <a:endParaRPr lang="en-US" altLang="zh-CN" sz="4000" dirty="0">
              <a:latin typeface="Arial" panose="020B0604020202020204" pitchFamily="34" charset="0"/>
              <a:ea typeface="Arial Unicode MS" panose="020B0604020202020204" pitchFamily="34" charset="-122"/>
              <a:cs typeface="Arial" panose="020B0604020202020204" pitchFamily="34" charset="0"/>
            </a:endParaRPr>
          </a:p>
          <a:p>
            <a:pPr marL="1841500" lvl="1" indent="-571500">
              <a:lnSpc>
                <a:spcPct val="120000"/>
              </a:lnSpc>
              <a:buClr>
                <a:srgbClr val="046A38"/>
              </a:buClr>
              <a:buFont typeface="Arial" panose="020B0604020202020204" pitchFamily="34" charset="0"/>
              <a:buChar char="−"/>
            </a:pPr>
            <a:endParaRPr lang="zh-CN" altLang="zh-CN" sz="4000" dirty="0">
              <a:latin typeface="Arial" panose="020B0604020202020204" pitchFamily="34" charset="0"/>
              <a:ea typeface="Arial Unicode MS" panose="020B0604020202020204" pitchFamily="34" charset="-122"/>
              <a:cs typeface="Arial" panose="020B0604020202020204" pitchFamily="34" charset="0"/>
            </a:endParaRPr>
          </a:p>
          <a:p>
            <a:pPr hangingPunct="1">
              <a:lnSpc>
                <a:spcPct val="120000"/>
              </a:lnSpc>
              <a:buClr>
                <a:srgbClr val="046A38"/>
              </a:buClr>
            </a:pPr>
            <a:endParaRPr lang="zh-CN" altLang="en-US" sz="4000" dirty="0">
              <a:latin typeface="Arial" panose="020B0604020202020204" pitchFamily="34" charset="0"/>
              <a:ea typeface="Arial Unicode MS" panose="020B0604020202020204" pitchFamily="34" charset="-122"/>
              <a:cs typeface="Arial" panose="020B0604020202020204" pitchFamily="34" charset="0"/>
            </a:endParaRPr>
          </a:p>
        </p:txBody>
      </p:sp>
    </p:spTree>
    <p:extLst>
      <p:ext uri="{BB962C8B-B14F-4D97-AF65-F5344CB8AC3E}">
        <p14:creationId xmlns:p14="http://schemas.microsoft.com/office/powerpoint/2010/main" val="4943080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en-US" altLang="zh-CN" sz="5900" dirty="0">
                <a:latin typeface="Arial" panose="020B0604020202020204" pitchFamily="34" charset="0"/>
                <a:cs typeface="Arial" panose="020B0604020202020204" pitchFamily="34" charset="0"/>
              </a:rPr>
              <a:t>R17 SL-Relay email discussion output</a:t>
            </a:r>
            <a:endParaRPr lang="zh-CN" altLang="en-US" sz="5900" dirty="0">
              <a:latin typeface="Arial" panose="020B0604020202020204" pitchFamily="34" charset="0"/>
              <a:cs typeface="Arial" panose="020B0604020202020204" pitchFamily="34" charset="0"/>
            </a:endParaRPr>
          </a:p>
        </p:txBody>
      </p:sp>
      <p:sp>
        <p:nvSpPr>
          <p:cNvPr id="5" name="文本占位符 4"/>
          <p:cNvSpPr>
            <a:spLocks noGrp="1"/>
          </p:cNvSpPr>
          <p:nvPr>
            <p:ph type="body" sz="quarter" idx="10"/>
          </p:nvPr>
        </p:nvSpPr>
        <p:spPr>
          <a:xfrm>
            <a:off x="1389380" y="3423920"/>
            <a:ext cx="21616670" cy="8606155"/>
          </a:xfrm>
        </p:spPr>
        <p:txBody>
          <a:bodyPr>
            <a:noAutofit/>
          </a:bodyPr>
          <a:lstStyle/>
          <a:p>
            <a:pPr marL="0" lvl="1" indent="0" hangingPunct="0">
              <a:lnSpc>
                <a:spcPct val="130000"/>
              </a:lnSpc>
              <a:buSzTx/>
              <a:buNone/>
            </a:pPr>
            <a:r>
              <a:rPr kumimoji="1" lang="en-US" altLang="zh-CN" sz="3600" b="1" dirty="0">
                <a:solidFill>
                  <a:schemeClr val="tx1"/>
                </a:solidFill>
                <a:latin typeface="Arial" panose="020B0604020202020204" pitchFamily="34" charset="0"/>
                <a:cs typeface="Arial" panose="020B0604020202020204" pitchFamily="34" charset="0"/>
              </a:rPr>
              <a:t>Proposal 1 </a:t>
            </a:r>
            <a:r>
              <a:rPr kumimoji="1" lang="en-US" altLang="zh-CN" sz="3600" dirty="0">
                <a:solidFill>
                  <a:schemeClr val="tx1"/>
                </a:solidFill>
                <a:latin typeface="Arial" panose="020B0604020202020204" pitchFamily="34" charset="0"/>
                <a:cs typeface="Arial" panose="020B0604020202020204" pitchFamily="34" charset="0"/>
              </a:rPr>
              <a:t>Include a RAN2-led </a:t>
            </a:r>
            <a:r>
              <a:rPr kumimoji="1" lang="en-US" altLang="zh-CN" sz="3600" dirty="0" err="1">
                <a:solidFill>
                  <a:schemeClr val="tx1"/>
                </a:solidFill>
                <a:latin typeface="Arial" panose="020B0604020202020204" pitchFamily="34" charset="0"/>
                <a:cs typeface="Arial" panose="020B0604020202020204" pitchFamily="34" charset="0"/>
              </a:rPr>
              <a:t>sidelink</a:t>
            </a:r>
            <a:r>
              <a:rPr kumimoji="1" lang="en-US" altLang="zh-CN" sz="3600" dirty="0">
                <a:solidFill>
                  <a:schemeClr val="tx1"/>
                </a:solidFill>
                <a:latin typeface="Arial" panose="020B0604020202020204" pitchFamily="34" charset="0"/>
                <a:cs typeface="Arial" panose="020B0604020202020204" pitchFamily="34" charset="0"/>
              </a:rPr>
              <a:t> relaying item into the Rel-17 package, covering both single-hop UE-to-network relay (</a:t>
            </a:r>
            <a:r>
              <a:rPr kumimoji="1" lang="en-US" altLang="zh-CN" sz="3600" b="1" dirty="0">
                <a:solidFill>
                  <a:srgbClr val="00B0F0"/>
                </a:solidFill>
                <a:latin typeface="Arial" panose="020B0604020202020204" pitchFamily="34" charset="0"/>
                <a:cs typeface="Arial" panose="020B0604020202020204" pitchFamily="34" charset="0"/>
              </a:rPr>
              <a:t>29/31</a:t>
            </a:r>
            <a:r>
              <a:rPr kumimoji="1" lang="en-US" altLang="zh-CN" sz="3600" dirty="0">
                <a:solidFill>
                  <a:schemeClr val="tx1"/>
                </a:solidFill>
                <a:latin typeface="Arial" panose="020B0604020202020204" pitchFamily="34" charset="0"/>
                <a:cs typeface="Arial" panose="020B0604020202020204" pitchFamily="34" charset="0"/>
              </a:rPr>
              <a:t>) and single-hop UE-to-UE relay (</a:t>
            </a:r>
            <a:r>
              <a:rPr kumimoji="1" lang="en-US" altLang="zh-CN" sz="3600" b="1" dirty="0">
                <a:solidFill>
                  <a:srgbClr val="00B0F0"/>
                </a:solidFill>
                <a:latin typeface="Arial" panose="020B0604020202020204" pitchFamily="34" charset="0"/>
                <a:cs typeface="Arial" panose="020B0604020202020204" pitchFamily="34" charset="0"/>
              </a:rPr>
              <a:t>27/31</a:t>
            </a:r>
            <a:r>
              <a:rPr kumimoji="1" lang="en-US" altLang="zh-CN" sz="3600" dirty="0">
                <a:solidFill>
                  <a:schemeClr val="tx1"/>
                </a:solidFill>
                <a:latin typeface="Arial" panose="020B0604020202020204" pitchFamily="34" charset="0"/>
                <a:cs typeface="Arial" panose="020B0604020202020204" pitchFamily="34" charset="0"/>
              </a:rPr>
              <a:t>). Pending RAN#86 decision on the need of multi-hop.</a:t>
            </a:r>
          </a:p>
          <a:p>
            <a:pPr marL="0" lvl="1" indent="0" hangingPunct="0">
              <a:lnSpc>
                <a:spcPct val="130000"/>
              </a:lnSpc>
              <a:buSzTx/>
              <a:buNone/>
            </a:pPr>
            <a:endParaRPr kumimoji="1" lang="en-US" altLang="zh-CN" sz="3600" dirty="0">
              <a:solidFill>
                <a:schemeClr val="tx1"/>
              </a:solidFill>
              <a:latin typeface="Arial" panose="020B0604020202020204" pitchFamily="34" charset="0"/>
              <a:cs typeface="Arial" panose="020B0604020202020204" pitchFamily="34" charset="0"/>
            </a:endParaRPr>
          </a:p>
          <a:p>
            <a:pPr marL="0" lvl="1" indent="0" hangingPunct="0">
              <a:lnSpc>
                <a:spcPct val="130000"/>
              </a:lnSpc>
              <a:buSzTx/>
              <a:buNone/>
            </a:pPr>
            <a:r>
              <a:rPr lang="en-US" altLang="zh-CN" sz="3600" b="1" dirty="0">
                <a:solidFill>
                  <a:schemeClr val="tx1"/>
                </a:solidFill>
                <a:latin typeface="Arial" panose="020B0604020202020204" pitchFamily="34" charset="0"/>
                <a:ea typeface="Arial Unicode MS" panose="020B0604020202020204" pitchFamily="34" charset="-122"/>
                <a:cs typeface="Arial" panose="020B0604020202020204" pitchFamily="34" charset="0"/>
              </a:rPr>
              <a:t>Proposal 2 </a:t>
            </a:r>
            <a:r>
              <a:rPr lang="en-US" altLang="zh-CN" sz="3600" dirty="0">
                <a:solidFill>
                  <a:schemeClr val="tx1"/>
                </a:solidFill>
                <a:latin typeface="Arial" panose="020B0604020202020204" pitchFamily="34" charset="0"/>
                <a:ea typeface="Arial Unicode MS" panose="020B0604020202020204" pitchFamily="34" charset="-122"/>
                <a:cs typeface="Arial" panose="020B0604020202020204" pitchFamily="34" charset="0"/>
              </a:rPr>
              <a:t>	Rel-17 </a:t>
            </a:r>
            <a:r>
              <a:rPr lang="en-US" altLang="zh-CN" sz="3600" dirty="0" err="1">
                <a:solidFill>
                  <a:schemeClr val="tx1"/>
                </a:solidFill>
                <a:latin typeface="Arial" panose="020B0604020202020204" pitchFamily="34" charset="0"/>
                <a:ea typeface="Arial Unicode MS" panose="020B0604020202020204" pitchFamily="34" charset="-122"/>
                <a:cs typeface="Arial" panose="020B0604020202020204" pitchFamily="34" charset="0"/>
              </a:rPr>
              <a:t>sidelink</a:t>
            </a:r>
            <a:r>
              <a:rPr lang="en-US" altLang="zh-CN" sz="3600" dirty="0">
                <a:solidFill>
                  <a:schemeClr val="tx1"/>
                </a:solidFill>
                <a:latin typeface="Arial" panose="020B0604020202020204" pitchFamily="34" charset="0"/>
                <a:ea typeface="Arial Unicode MS" panose="020B0604020202020204" pitchFamily="34" charset="-122"/>
                <a:cs typeface="Arial" panose="020B0604020202020204" pitchFamily="34" charset="0"/>
              </a:rPr>
              <a:t> relaying item includes at least objectives on 1) Relay (re-)selection criterion and procedure (</a:t>
            </a:r>
            <a:r>
              <a:rPr kumimoji="1" lang="en-US" altLang="zh-CN" sz="3600" b="1" dirty="0">
                <a:solidFill>
                  <a:srgbClr val="00B0F0"/>
                </a:solidFill>
                <a:latin typeface="Arial" panose="020B0604020202020204" pitchFamily="34" charset="0"/>
                <a:cs typeface="Arial" panose="020B0604020202020204" pitchFamily="34" charset="0"/>
              </a:rPr>
              <a:t>31/32</a:t>
            </a:r>
            <a:r>
              <a:rPr lang="en-US" altLang="zh-CN" sz="3600" dirty="0">
                <a:solidFill>
                  <a:schemeClr val="tx1"/>
                </a:solidFill>
                <a:latin typeface="Arial" panose="020B0604020202020204" pitchFamily="34" charset="0"/>
                <a:ea typeface="Arial Unicode MS" panose="020B0604020202020204" pitchFamily="34" charset="-122"/>
                <a:cs typeface="Arial" panose="020B0604020202020204" pitchFamily="34" charset="0"/>
              </a:rPr>
              <a:t>), 2) Relay/Remote UE authorization (</a:t>
            </a:r>
            <a:r>
              <a:rPr kumimoji="1" lang="en-US" altLang="zh-CN" sz="3600" b="1" dirty="0">
                <a:solidFill>
                  <a:srgbClr val="00B0F0"/>
                </a:solidFill>
                <a:latin typeface="Arial" panose="020B0604020202020204" pitchFamily="34" charset="0"/>
                <a:cs typeface="Arial" panose="020B0604020202020204" pitchFamily="34" charset="0"/>
              </a:rPr>
              <a:t>31/32</a:t>
            </a:r>
            <a:r>
              <a:rPr lang="en-US" altLang="zh-CN" sz="3600" dirty="0">
                <a:solidFill>
                  <a:schemeClr val="tx1"/>
                </a:solidFill>
                <a:latin typeface="Arial" panose="020B0604020202020204" pitchFamily="34" charset="0"/>
                <a:ea typeface="Arial Unicode MS" panose="020B0604020202020204" pitchFamily="34" charset="-122"/>
                <a:cs typeface="Arial" panose="020B0604020202020204" pitchFamily="34" charset="0"/>
              </a:rPr>
              <a:t>), 3) </a:t>
            </a:r>
            <a:r>
              <a:rPr lang="en-US" altLang="zh-CN" sz="3600" dirty="0" err="1">
                <a:solidFill>
                  <a:schemeClr val="tx1"/>
                </a:solidFill>
                <a:latin typeface="Arial" panose="020B0604020202020204" pitchFamily="34" charset="0"/>
                <a:ea typeface="Arial Unicode MS" panose="020B0604020202020204" pitchFamily="34" charset="-122"/>
                <a:cs typeface="Arial" panose="020B0604020202020204" pitchFamily="34" charset="0"/>
              </a:rPr>
              <a:t>QoS</a:t>
            </a:r>
            <a:r>
              <a:rPr lang="en-US" altLang="zh-CN" sz="3600" dirty="0">
                <a:solidFill>
                  <a:schemeClr val="tx1"/>
                </a:solidFill>
                <a:latin typeface="Arial" panose="020B0604020202020204" pitchFamily="34" charset="0"/>
                <a:ea typeface="Arial Unicode MS" panose="020B0604020202020204" pitchFamily="34" charset="-122"/>
                <a:cs typeface="Arial" panose="020B0604020202020204" pitchFamily="34" charset="0"/>
              </a:rPr>
              <a:t> for relaying functionality (29/32), and one objective on 4) discovery model/procedure for relaying functionality (</a:t>
            </a:r>
            <a:r>
              <a:rPr kumimoji="1" lang="en-US" altLang="zh-CN" sz="3600" b="1" dirty="0">
                <a:solidFill>
                  <a:srgbClr val="00B0F0"/>
                </a:solidFill>
                <a:latin typeface="Arial" panose="020B0604020202020204" pitchFamily="34" charset="0"/>
                <a:cs typeface="Arial" panose="020B0604020202020204" pitchFamily="34" charset="0"/>
              </a:rPr>
              <a:t>27/32</a:t>
            </a:r>
            <a:r>
              <a:rPr lang="en-US" altLang="zh-CN" sz="3600" dirty="0">
                <a:solidFill>
                  <a:schemeClr val="tx1"/>
                </a:solidFill>
                <a:latin typeface="Arial" panose="020B0604020202020204" pitchFamily="34" charset="0"/>
                <a:ea typeface="Arial Unicode MS" panose="020B0604020202020204" pitchFamily="34" charset="-122"/>
                <a:cs typeface="Arial" panose="020B0604020202020204" pitchFamily="34" charset="0"/>
              </a:rPr>
              <a:t>).</a:t>
            </a:r>
          </a:p>
          <a:p>
            <a:pPr marL="0" lvl="1" indent="0" hangingPunct="0">
              <a:lnSpc>
                <a:spcPct val="130000"/>
              </a:lnSpc>
              <a:buSzTx/>
              <a:buNone/>
            </a:pPr>
            <a:endParaRPr lang="en-US" altLang="zh-CN" sz="4000" dirty="0">
              <a:solidFill>
                <a:schemeClr val="tx1"/>
              </a:solidFill>
              <a:latin typeface="Arial" panose="020B0604020202020204" pitchFamily="34" charset="0"/>
              <a:ea typeface="Arial Unicode MS" panose="020B0604020202020204" pitchFamily="34" charset="-122"/>
              <a:cs typeface="Arial" panose="020B0604020202020204" pitchFamily="34" charset="0"/>
            </a:endParaRPr>
          </a:p>
          <a:p>
            <a:pPr hangingPunct="0"/>
            <a:r>
              <a:rPr lang="en-US" altLang="zh-CN" sz="3600" b="1" dirty="0">
                <a:solidFill>
                  <a:schemeClr val="tx1"/>
                </a:solidFill>
                <a:latin typeface="Arial" panose="020B0604020202020204" pitchFamily="34" charset="0"/>
                <a:cs typeface="Arial" panose="020B0604020202020204" pitchFamily="34" charset="0"/>
              </a:rPr>
              <a:t>Proposal 3</a:t>
            </a:r>
            <a:r>
              <a:rPr lang="en-US" altLang="zh-CN" sz="3600" dirty="0">
                <a:solidFill>
                  <a:schemeClr val="tx1"/>
                </a:solidFill>
                <a:latin typeface="Arial" panose="020B0604020202020204" pitchFamily="34" charset="0"/>
                <a:cs typeface="Arial" panose="020B0604020202020204" pitchFamily="34" charset="0"/>
              </a:rPr>
              <a:t>	RAN further discuss the need of objectives on: 1) Cross-RAT </a:t>
            </a:r>
            <a:r>
              <a:rPr lang="en-US" altLang="zh-CN" sz="3600" dirty="0" err="1">
                <a:solidFill>
                  <a:schemeClr val="tx1"/>
                </a:solidFill>
                <a:latin typeface="Arial" panose="020B0604020202020204" pitchFamily="34" charset="0"/>
                <a:cs typeface="Arial" panose="020B0604020202020204" pitchFamily="34" charset="0"/>
              </a:rPr>
              <a:t>Uu</a:t>
            </a:r>
            <a:r>
              <a:rPr lang="en-US" altLang="zh-CN" sz="3600" dirty="0">
                <a:solidFill>
                  <a:schemeClr val="tx1"/>
                </a:solidFill>
                <a:latin typeface="Arial" panose="020B0604020202020204" pitchFamily="34" charset="0"/>
                <a:cs typeface="Arial" panose="020B0604020202020204" pitchFamily="34" charset="0"/>
              </a:rPr>
              <a:t> configuration of </a:t>
            </a:r>
            <a:r>
              <a:rPr lang="en-US" altLang="zh-CN" sz="3600" dirty="0" err="1">
                <a:solidFill>
                  <a:schemeClr val="tx1"/>
                </a:solidFill>
                <a:latin typeface="Arial" panose="020B0604020202020204" pitchFamily="34" charset="0"/>
                <a:cs typeface="Arial" panose="020B0604020202020204" pitchFamily="34" charset="0"/>
              </a:rPr>
              <a:t>sidelink</a:t>
            </a:r>
            <a:r>
              <a:rPr lang="en-US" altLang="zh-CN" sz="3600" dirty="0">
                <a:solidFill>
                  <a:schemeClr val="tx1"/>
                </a:solidFill>
                <a:latin typeface="Arial" panose="020B0604020202020204" pitchFamily="34" charset="0"/>
                <a:cs typeface="Arial" panose="020B0604020202020204" pitchFamily="34" charset="0"/>
              </a:rPr>
              <a:t> relaying, 2) service continuity during path switching between direct </a:t>
            </a:r>
            <a:r>
              <a:rPr lang="en-US" altLang="zh-CN" sz="3600" dirty="0" err="1">
                <a:solidFill>
                  <a:schemeClr val="tx1"/>
                </a:solidFill>
                <a:latin typeface="Arial" panose="020B0604020202020204" pitchFamily="34" charset="0"/>
                <a:cs typeface="Arial" panose="020B0604020202020204" pitchFamily="34" charset="0"/>
              </a:rPr>
              <a:t>Uu</a:t>
            </a:r>
            <a:r>
              <a:rPr lang="en-US" altLang="zh-CN" sz="3600" dirty="0">
                <a:solidFill>
                  <a:schemeClr val="tx1"/>
                </a:solidFill>
                <a:latin typeface="Arial" panose="020B0604020202020204" pitchFamily="34" charset="0"/>
                <a:cs typeface="Arial" panose="020B0604020202020204" pitchFamily="34" charset="0"/>
              </a:rPr>
              <a:t> connection and PC5 relayed connection; 3) inter-PLMN discovery operation; and 4) UE cooperation functionality;</a:t>
            </a:r>
          </a:p>
          <a:p>
            <a:pPr lvl="0" hangingPunct="0"/>
            <a:endParaRPr lang="en-US" altLang="zh-CN" sz="3600" dirty="0">
              <a:solidFill>
                <a:schemeClr val="tx1"/>
              </a:solidFill>
              <a:latin typeface="Arial" panose="020B0604020202020204" pitchFamily="34" charset="0"/>
              <a:ea typeface="Arial Unicode MS" panose="020B0604020202020204" pitchFamily="34" charset="-122"/>
              <a:cs typeface="Arial" panose="020B0604020202020204" pitchFamily="34" charset="0"/>
            </a:endParaRPr>
          </a:p>
          <a:p>
            <a:pPr lvl="0" hangingPunct="0"/>
            <a:endParaRPr lang="zh-CN" altLang="zh-CN" sz="3200" dirty="0">
              <a:solidFill>
                <a:schemeClr val="tx1"/>
              </a:solidFill>
              <a:latin typeface="Arial" panose="020B0604020202020204" pitchFamily="34" charset="0"/>
              <a:ea typeface="Arial Unicode MS" panose="020B0604020202020204" pitchFamily="34" charset="-122"/>
              <a:cs typeface="Arial" panose="020B0604020202020204" pitchFamily="34" charset="0"/>
            </a:endParaRPr>
          </a:p>
          <a:p>
            <a:pPr>
              <a:buClr>
                <a:srgbClr val="046A38"/>
              </a:buClr>
            </a:pPr>
            <a:endParaRPr lang="zh-CN" altLang="en-US" sz="3200" dirty="0">
              <a:solidFill>
                <a:schemeClr val="tx1"/>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2" name="文本占位符 1"/>
          <p:cNvSpPr>
            <a:spLocks noGrp="1"/>
          </p:cNvSpPr>
          <p:nvPr>
            <p:ph type="body" sz="quarter" idx="11"/>
          </p:nvPr>
        </p:nvSpPr>
        <p:spPr/>
        <p:txBody>
          <a:bodyPr/>
          <a:lstStyle/>
          <a:p>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5900" dirty="0">
                <a:latin typeface="Arial" panose="020B0604020202020204" pitchFamily="34" charset="0"/>
                <a:cs typeface="Arial" panose="020B0604020202020204" pitchFamily="34" charset="0"/>
              </a:rPr>
              <a:t>R17 SL-Relay email discussion output:</a:t>
            </a:r>
            <a:endParaRPr lang="zh-CN" altLang="en-US" sz="5900" dirty="0">
              <a:latin typeface="Arial" panose="020B0604020202020204" pitchFamily="34" charset="0"/>
              <a:cs typeface="Arial" panose="020B0604020202020204" pitchFamily="34" charset="0"/>
            </a:endParaRPr>
          </a:p>
        </p:txBody>
      </p:sp>
      <p:sp>
        <p:nvSpPr>
          <p:cNvPr id="3" name="文本占位符 2"/>
          <p:cNvSpPr>
            <a:spLocks noGrp="1"/>
          </p:cNvSpPr>
          <p:nvPr>
            <p:ph type="body" sz="quarter" idx="10"/>
          </p:nvPr>
        </p:nvSpPr>
        <p:spPr>
          <a:xfrm>
            <a:off x="776506" y="2944259"/>
            <a:ext cx="22841774" cy="9200693"/>
          </a:xfrm>
        </p:spPr>
        <p:txBody>
          <a:bodyPr>
            <a:noAutofit/>
          </a:bodyPr>
          <a:lstStyle/>
          <a:p>
            <a:pPr hangingPunct="0"/>
            <a:r>
              <a:rPr lang="en-US" altLang="zh-CN" sz="4000" dirty="0">
                <a:latin typeface="Arial" panose="020B0604020202020204" pitchFamily="34" charset="0"/>
                <a:cs typeface="Arial" panose="020B0604020202020204" pitchFamily="34" charset="0"/>
              </a:rPr>
              <a:t>For the down-selection to be made w.r.t. L2/L3, </a:t>
            </a:r>
            <a:endParaRPr lang="en-US" altLang="zh-CN" sz="4400" dirty="0">
              <a:latin typeface="Arial" panose="020B0604020202020204" pitchFamily="34" charset="0"/>
              <a:cs typeface="Arial" panose="020B0604020202020204" pitchFamily="34" charset="0"/>
            </a:endParaRPr>
          </a:p>
          <a:p>
            <a:pPr marL="457200" indent="-457200" hangingPunct="0">
              <a:buFont typeface="Arial" panose="020B0604020202020204" pitchFamily="34" charset="0"/>
              <a:buChar char="•"/>
            </a:pPr>
            <a:r>
              <a:rPr lang="en-US" altLang="zh-CN" sz="3600" b="1" dirty="0">
                <a:solidFill>
                  <a:srgbClr val="00B0F0"/>
                </a:solidFill>
                <a:latin typeface="Arial" panose="020B0604020202020204" pitchFamily="34" charset="0"/>
                <a:cs typeface="Arial" panose="020B0604020202020204" pitchFamily="34" charset="0"/>
              </a:rPr>
              <a:t>13/29</a:t>
            </a:r>
            <a:r>
              <a:rPr lang="en-US" altLang="zh-CN" sz="3600" dirty="0">
                <a:latin typeface="Arial" panose="020B0604020202020204" pitchFamily="34" charset="0"/>
                <a:cs typeface="Arial" panose="020B0604020202020204" pitchFamily="34" charset="0"/>
              </a:rPr>
              <a:t> companies express preference on L2 </a:t>
            </a:r>
            <a:r>
              <a:rPr lang="en-US" altLang="zh-CN" sz="4000" dirty="0">
                <a:latin typeface="Arial" panose="020B0604020202020204" pitchFamily="34" charset="0"/>
                <a:cs typeface="Arial" panose="020B0604020202020204" pitchFamily="34" charset="0"/>
              </a:rPr>
              <a:t>relay; </a:t>
            </a:r>
          </a:p>
          <a:p>
            <a:pPr marL="457200" lvl="0" indent="-457200" hangingPunct="0">
              <a:buFont typeface="Arial" panose="020B0604020202020204" pitchFamily="34" charset="0"/>
              <a:buChar char="•"/>
            </a:pPr>
            <a:r>
              <a:rPr lang="en-US" altLang="zh-CN" sz="3600" b="1" dirty="0">
                <a:solidFill>
                  <a:srgbClr val="00B0F0"/>
                </a:solidFill>
                <a:latin typeface="Arial" panose="020B0604020202020204" pitchFamily="34" charset="0"/>
                <a:cs typeface="Arial" panose="020B0604020202020204" pitchFamily="34" charset="0"/>
              </a:rPr>
              <a:t>4/29</a:t>
            </a:r>
            <a:r>
              <a:rPr lang="en-US" altLang="zh-CN" sz="3600" dirty="0">
                <a:latin typeface="Arial" panose="020B0604020202020204" pitchFamily="34" charset="0"/>
                <a:cs typeface="Arial" panose="020B0604020202020204" pitchFamily="34" charset="0"/>
              </a:rPr>
              <a:t> companies express preference on L3 </a:t>
            </a:r>
            <a:r>
              <a:rPr lang="en-US" altLang="zh-CN" sz="4000" dirty="0">
                <a:latin typeface="Arial" panose="020B0604020202020204" pitchFamily="34" charset="0"/>
                <a:cs typeface="Arial" panose="020B0604020202020204" pitchFamily="34" charset="0"/>
              </a:rPr>
              <a:t>relay;</a:t>
            </a:r>
          </a:p>
          <a:p>
            <a:pPr marL="457200" lvl="0" indent="-457200" hangingPunct="0">
              <a:buFont typeface="Arial" panose="020B0604020202020204" pitchFamily="34" charset="0"/>
              <a:buChar char="•"/>
            </a:pPr>
            <a:r>
              <a:rPr lang="en-US" altLang="zh-CN" sz="3600" b="1" dirty="0">
                <a:solidFill>
                  <a:srgbClr val="00B0F0"/>
                </a:solidFill>
                <a:latin typeface="Arial" panose="020B0604020202020204" pitchFamily="34" charset="0"/>
                <a:cs typeface="Arial" panose="020B0604020202020204" pitchFamily="34" charset="0"/>
              </a:rPr>
              <a:t>12/29</a:t>
            </a:r>
            <a:r>
              <a:rPr lang="en-US" altLang="zh-CN" sz="3600" dirty="0">
                <a:latin typeface="Arial" panose="020B0604020202020204" pitchFamily="34" charset="0"/>
                <a:cs typeface="Arial" panose="020B0604020202020204" pitchFamily="34" charset="0"/>
              </a:rPr>
              <a:t> companies did not provide a clear preference;.</a:t>
            </a:r>
          </a:p>
          <a:p>
            <a:pPr marL="457200" lvl="0" indent="-457200" hangingPunct="0">
              <a:buFont typeface="Arial" panose="020B0604020202020204" pitchFamily="34" charset="0"/>
              <a:buChar char="•"/>
            </a:pPr>
            <a:endParaRPr lang="en-US" altLang="zh-CN" sz="4000" i="1" dirty="0">
              <a:latin typeface="Arial" panose="020B0604020202020204" pitchFamily="34" charset="0"/>
              <a:cs typeface="Arial" panose="020B0604020202020204" pitchFamily="34" charset="0"/>
            </a:endParaRPr>
          </a:p>
          <a:p>
            <a:pPr marL="0" lvl="1" indent="0" hangingPunct="0">
              <a:lnSpc>
                <a:spcPct val="130000"/>
              </a:lnSpc>
              <a:buSzTx/>
              <a:buNone/>
            </a:pPr>
            <a:r>
              <a:rPr kumimoji="1" lang="en-US" altLang="zh-CN" sz="4000" i="1" dirty="0">
                <a:latin typeface="Arial" panose="020B0604020202020204" pitchFamily="34" charset="0"/>
                <a:cs typeface="Arial" panose="020B0604020202020204" pitchFamily="34" charset="0"/>
              </a:rPr>
              <a:t>There are two possible options as follows – </a:t>
            </a:r>
            <a:r>
              <a:rPr kumimoji="1" lang="en-US" altLang="zh-CN" b="1" i="1" dirty="0">
                <a:latin typeface="Arial" panose="020B0604020202020204" pitchFamily="34" charset="0"/>
                <a:cs typeface="Arial" panose="020B0604020202020204" pitchFamily="34" charset="0"/>
              </a:rPr>
              <a:t>to conclude in RAN#86</a:t>
            </a:r>
          </a:p>
          <a:p>
            <a:pPr marL="914400" lvl="1" indent="-914400" hangingPunct="0">
              <a:lnSpc>
                <a:spcPct val="130000"/>
              </a:lnSpc>
              <a:buSzTx/>
              <a:buFont typeface="Arial" panose="020B0604020202020204" pitchFamily="34" charset="0"/>
              <a:buChar char="•"/>
            </a:pPr>
            <a:r>
              <a:rPr kumimoji="1" lang="en-US" altLang="zh-CN" sz="3600" dirty="0">
                <a:latin typeface="Arial" panose="020B0604020202020204" pitchFamily="34" charset="0"/>
                <a:cs typeface="Arial" panose="020B0604020202020204" pitchFamily="34" charset="0"/>
              </a:rPr>
              <a:t>Option 1: L3 relay in Rel-17 and leaving L2 potentially for future release</a:t>
            </a:r>
          </a:p>
          <a:p>
            <a:pPr marL="914400" lvl="1" indent="-914400" hangingPunct="0">
              <a:lnSpc>
                <a:spcPct val="130000"/>
              </a:lnSpc>
              <a:buSzTx/>
              <a:buFont typeface="Arial" panose="020B0604020202020204" pitchFamily="34" charset="0"/>
              <a:buChar char="•"/>
            </a:pPr>
            <a:r>
              <a:rPr kumimoji="1" lang="en-US" altLang="zh-CN" sz="3600" dirty="0">
                <a:latin typeface="Arial" panose="020B0604020202020204" pitchFamily="34" charset="0"/>
                <a:cs typeface="Arial" panose="020B0604020202020204" pitchFamily="34" charset="0"/>
              </a:rPr>
              <a:t>Option 2: L2 relay in Rel-17</a:t>
            </a:r>
          </a:p>
          <a:p>
            <a:pPr marL="0" lvl="1" indent="0" hangingPunct="0">
              <a:lnSpc>
                <a:spcPct val="130000"/>
              </a:lnSpc>
              <a:buSzTx/>
              <a:buNone/>
            </a:pPr>
            <a:r>
              <a:rPr kumimoji="1" lang="en-US" altLang="zh-CN" sz="3600" b="1" dirty="0">
                <a:solidFill>
                  <a:schemeClr val="tx1"/>
                </a:solidFill>
                <a:latin typeface="Arial" panose="020B0604020202020204" pitchFamily="34" charset="0"/>
                <a:cs typeface="Arial" panose="020B0604020202020204" pitchFamily="34" charset="0"/>
              </a:rPr>
              <a:t>Proposal 4	</a:t>
            </a:r>
            <a:r>
              <a:rPr kumimoji="1" lang="en-US" altLang="zh-CN" sz="3600" dirty="0">
                <a:solidFill>
                  <a:schemeClr val="tx1"/>
                </a:solidFill>
                <a:latin typeface="Arial" panose="020B0604020202020204" pitchFamily="34" charset="0"/>
                <a:cs typeface="Arial" panose="020B0604020202020204" pitchFamily="34" charset="0"/>
              </a:rPr>
              <a:t>Decision on L2/L3 will be made at RAN#86. </a:t>
            </a:r>
          </a:p>
          <a:p>
            <a:pPr marL="0" lvl="1" indent="0" hangingPunct="0">
              <a:lnSpc>
                <a:spcPct val="130000"/>
              </a:lnSpc>
              <a:buSzTx/>
              <a:buNone/>
            </a:pPr>
            <a:r>
              <a:rPr kumimoji="1" lang="en-US" altLang="zh-CN" sz="3600" b="1" dirty="0">
                <a:solidFill>
                  <a:schemeClr val="tx1"/>
                </a:solidFill>
                <a:latin typeface="Arial" panose="020B0604020202020204" pitchFamily="34" charset="0"/>
                <a:cs typeface="Arial" panose="020B0604020202020204" pitchFamily="34" charset="0"/>
              </a:rPr>
              <a:t>Proposal 5</a:t>
            </a:r>
            <a:r>
              <a:rPr kumimoji="1" lang="en-US" altLang="zh-CN" sz="3600" dirty="0">
                <a:solidFill>
                  <a:schemeClr val="tx1"/>
                </a:solidFill>
                <a:latin typeface="Arial" panose="020B0604020202020204" pitchFamily="34" charset="0"/>
                <a:cs typeface="Arial" panose="020B0604020202020204" pitchFamily="34" charset="0"/>
              </a:rPr>
              <a:t>	Start Rel-17 </a:t>
            </a:r>
            <a:r>
              <a:rPr kumimoji="1" lang="en-US" altLang="zh-CN" sz="3600" dirty="0" err="1">
                <a:solidFill>
                  <a:schemeClr val="tx1"/>
                </a:solidFill>
                <a:latin typeface="Arial" panose="020B0604020202020204" pitchFamily="34" charset="0"/>
                <a:cs typeface="Arial" panose="020B0604020202020204" pitchFamily="34" charset="0"/>
              </a:rPr>
              <a:t>sidelink</a:t>
            </a:r>
            <a:r>
              <a:rPr kumimoji="1" lang="en-US" altLang="zh-CN" sz="3600" dirty="0">
                <a:solidFill>
                  <a:schemeClr val="tx1"/>
                </a:solidFill>
                <a:latin typeface="Arial" panose="020B0604020202020204" pitchFamily="34" charset="0"/>
                <a:cs typeface="Arial" panose="020B0604020202020204" pitchFamily="34" charset="0"/>
              </a:rPr>
              <a:t> relaying as a SI with a follow-up WI in Rel-17 (</a:t>
            </a:r>
            <a:r>
              <a:rPr kumimoji="1" lang="en-US" altLang="zh-CN" sz="3600" b="1" dirty="0">
                <a:solidFill>
                  <a:srgbClr val="00B0F0"/>
                </a:solidFill>
                <a:latin typeface="Arial" panose="020B0604020202020204" pitchFamily="34" charset="0"/>
                <a:cs typeface="Arial" panose="020B0604020202020204" pitchFamily="34" charset="0"/>
              </a:rPr>
              <a:t>14/29</a:t>
            </a:r>
            <a:r>
              <a:rPr kumimoji="1" lang="en-US" altLang="zh-CN" sz="3600" dirty="0">
                <a:solidFill>
                  <a:schemeClr val="tx1"/>
                </a:solidFill>
                <a:latin typeface="Arial" panose="020B0604020202020204" pitchFamily="34" charset="0"/>
                <a:cs typeface="Arial" panose="020B0604020202020204" pitchFamily="34" charset="0"/>
              </a:rPr>
              <a:t>, while </a:t>
            </a:r>
            <a:r>
              <a:rPr kumimoji="1" lang="en-US" altLang="zh-CN" sz="3600" b="1" dirty="0">
                <a:solidFill>
                  <a:srgbClr val="00B0F0"/>
                </a:solidFill>
                <a:latin typeface="Arial" panose="020B0604020202020204" pitchFamily="34" charset="0"/>
                <a:cs typeface="Arial" panose="020B0604020202020204" pitchFamily="34" charset="0"/>
              </a:rPr>
              <a:t>9/29</a:t>
            </a:r>
            <a:r>
              <a:rPr kumimoji="1" lang="en-US" altLang="zh-CN" sz="3600" dirty="0">
                <a:solidFill>
                  <a:schemeClr val="tx1"/>
                </a:solidFill>
                <a:latin typeface="Arial" panose="020B0604020202020204" pitchFamily="34" charset="0"/>
                <a:cs typeface="Arial" panose="020B0604020202020204" pitchFamily="34" charset="0"/>
              </a:rPr>
              <a:t> are fine with either or tend to see that as scope-dependent).</a:t>
            </a:r>
          </a:p>
        </p:txBody>
      </p:sp>
      <p:sp>
        <p:nvSpPr>
          <p:cNvPr id="4" name="文本占位符 3"/>
          <p:cNvSpPr>
            <a:spLocks noGrp="1"/>
          </p:cNvSpPr>
          <p:nvPr>
            <p:ph type="body" sz="quarter" idx="11"/>
          </p:nvPr>
        </p:nvSpPr>
        <p:spPr/>
        <p:txBody>
          <a:bodyPr/>
          <a:lstStyle/>
          <a:p>
            <a:endParaRPr kumimoji="1" lang="zh-CN" altLang="en-US">
              <a:latin typeface="Arial" panose="020B0604020202020204" pitchFamily="34" charset="0"/>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TotalTime>
  <Words>838</Words>
  <Application>Microsoft Office PowerPoint</Application>
  <PresentationFormat>自定义</PresentationFormat>
  <Paragraphs>101</Paragraphs>
  <Slides>9</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9</vt:i4>
      </vt:variant>
    </vt:vector>
  </HeadingPairs>
  <TitlesOfParts>
    <vt:vector size="21" baseType="lpstr">
      <vt:lpstr>Arial Unicode MS</vt:lpstr>
      <vt:lpstr>Helvetica Neue</vt:lpstr>
      <vt:lpstr>Helvetica Neue Light</vt:lpstr>
      <vt:lpstr>Helvetica Neue Medium</vt:lpstr>
      <vt:lpstr>OPPOSans B</vt:lpstr>
      <vt:lpstr>OPPOSans M</vt:lpstr>
      <vt:lpstr>OPPOSans R</vt:lpstr>
      <vt:lpstr>Arial</vt:lpstr>
      <vt:lpstr>Helvetica</vt:lpstr>
      <vt:lpstr>Wingdings</vt:lpstr>
      <vt:lpstr>White 白底</vt:lpstr>
      <vt:lpstr>Black 黑底</vt:lpstr>
      <vt:lpstr>Overview on RAN Proposals for Rel-17</vt:lpstr>
      <vt:lpstr>General view</vt:lpstr>
      <vt:lpstr>RAN1 leading WID/SID</vt:lpstr>
      <vt:lpstr>RAN2/RAN3 leading WID/SID</vt:lpstr>
      <vt:lpstr>Closing of R16 V2X and impact on R17 SL items</vt:lpstr>
      <vt:lpstr>R17 General Sidelink Enhancements (OPPO preferred topics)</vt:lpstr>
      <vt:lpstr>R17 SL-Relay email discussion output</vt:lpstr>
      <vt:lpstr>R17 SL-Relay email discussion output:</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80188685</dc:creator>
  <cp:lastModifiedBy>OPPO(ZhongdaDu)</cp:lastModifiedBy>
  <cp:revision>300</cp:revision>
  <dcterms:created xsi:type="dcterms:W3CDTF">2019-11-26T09:41:42Z</dcterms:created>
  <dcterms:modified xsi:type="dcterms:W3CDTF">2019-12-02T14:06:29Z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ies>
</file>