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13"/>
  </p:notesMasterIdLst>
  <p:sldIdLst>
    <p:sldId id="317" r:id="rId3"/>
    <p:sldId id="318" r:id="rId4"/>
    <p:sldId id="319" r:id="rId5"/>
    <p:sldId id="320" r:id="rId6"/>
    <p:sldId id="322" r:id="rId7"/>
    <p:sldId id="326" r:id="rId8"/>
    <p:sldId id="327" r:id="rId9"/>
    <p:sldId id="331" r:id="rId10"/>
    <p:sldId id="328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17"/>
            <p14:sldId id="318"/>
            <p14:sldId id="319"/>
            <p14:sldId id="320"/>
            <p14:sldId id="322"/>
            <p14:sldId id="326"/>
            <p14:sldId id="327"/>
            <p14:sldId id="331"/>
            <p14:sldId id="32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4" autoAdjust="0"/>
    <p:restoredTop sz="94912" autoAdjust="0"/>
  </p:normalViewPr>
  <p:slideViewPr>
    <p:cSldViewPr snapToGrid="0" snapToObjects="1">
      <p:cViewPr varScale="1">
        <p:scale>
          <a:sx n="34" d="100"/>
          <a:sy n="34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280671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多谢</a:t>
            </a:r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48100" y="9434513"/>
            <a:ext cx="2944813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574D748-9143-46FD-B613-CAC489A4C34A}" type="slidenum">
              <a:rPr lang="en-US" altLang="zh-CN" smtClean="0">
                <a:latin typeface="Calibri" panose="020F0502020204030204" pitchFamily="34" charset="0"/>
              </a:rPr>
              <a:pPr/>
              <a:t>1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20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>
            <a:lvl3pPr marL="1905000" indent="-635000">
              <a:buFont typeface="Wingdings" panose="05000000000000000000" pitchFamily="2" charset="2"/>
              <a:buChar char="ü"/>
              <a:defRPr/>
            </a:lvl3pPr>
            <a:lvl4pPr marL="2540000" indent="-635000">
              <a:buFont typeface="Wingdings" panose="05000000000000000000" pitchFamily="2" charset="2"/>
              <a:buChar char="Ø"/>
              <a:defRPr/>
            </a:lvl4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267" y="679451"/>
            <a:ext cx="4745568" cy="10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>
            <a:extLst/>
          </p:cNvPr>
          <p:cNvSpPr/>
          <p:nvPr userDrawn="1"/>
        </p:nvSpPr>
        <p:spPr>
          <a:xfrm>
            <a:off x="-59265" y="12280901"/>
            <a:ext cx="23583901" cy="234950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600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59265" y="3644900"/>
            <a:ext cx="23583901" cy="8636000"/>
          </a:xfrm>
          <a:solidFill>
            <a:schemeClr val="bg2">
              <a:lumMod val="90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zh-CN" altLang="en-US" noProof="0" dirty="0"/>
              <a:t>单击图标添加图片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6603" y="4753664"/>
            <a:ext cx="20726400" cy="3018736"/>
          </a:xfrm>
        </p:spPr>
        <p:txBody>
          <a:bodyPr anchor="t">
            <a:normAutofit/>
          </a:bodyPr>
          <a:lstStyle>
            <a:lvl1pPr algn="l">
              <a:defRPr sz="6400" b="0" i="0">
                <a:latin typeface="Myriad Pro"/>
                <a:cs typeface="Myriad Pro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336" y="7772400"/>
            <a:ext cx="17068800" cy="350520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chemeClr val="tx1"/>
                </a:solidFill>
                <a:latin typeface="Myriad Pro"/>
                <a:cs typeface="Myriad Pro"/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96278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/>
          </p:cNvPr>
          <p:cNvSpPr/>
          <p:nvPr userDrawn="1"/>
        </p:nvSpPr>
        <p:spPr>
          <a:xfrm>
            <a:off x="-59265" y="12280901"/>
            <a:ext cx="23583901" cy="234950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 sz="600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5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267" y="679451"/>
            <a:ext cx="4745568" cy="10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478455"/>
            <a:ext cx="21945600" cy="2464094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6400" b="0" i="0">
                <a:latin typeface="+mj-lt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4226869"/>
            <a:ext cx="21945600" cy="7506010"/>
          </a:xfrm>
        </p:spPr>
        <p:txBody>
          <a:bodyPr lIns="0"/>
          <a:lstStyle>
            <a:lvl1pPr>
              <a:buClr>
                <a:schemeClr val="accent1"/>
              </a:buClr>
              <a:defRPr sz="3200" b="0" i="0">
                <a:solidFill>
                  <a:schemeClr val="tx2"/>
                </a:solidFill>
                <a:latin typeface="+mj-lt"/>
                <a:ea typeface="华文楷体" pitchFamily="2" charset="-122"/>
                <a:cs typeface="华文楷体" pitchFamily="2" charset="-122"/>
              </a:defRPr>
            </a:lvl1pPr>
            <a:lvl2pPr>
              <a:defRPr sz="2800" b="0" i="0">
                <a:solidFill>
                  <a:schemeClr val="tx2"/>
                </a:solidFill>
                <a:latin typeface="+mj-lt"/>
                <a:ea typeface="华文楷体" pitchFamily="2" charset="-122"/>
                <a:cs typeface="华文楷体" pitchFamily="2" charset="-122"/>
              </a:defRPr>
            </a:lvl2pPr>
            <a:lvl3pPr>
              <a:defRPr sz="2400" b="0" i="0">
                <a:solidFill>
                  <a:schemeClr val="tx2"/>
                </a:solidFill>
                <a:latin typeface="+mj-lt"/>
                <a:ea typeface="华文楷体" pitchFamily="2" charset="-122"/>
                <a:cs typeface="华文楷体" pitchFamily="2" charset="-122"/>
              </a:defRPr>
            </a:lvl3pPr>
            <a:lvl4pPr>
              <a:defRPr sz="2000" b="0" i="0">
                <a:solidFill>
                  <a:schemeClr val="tx2"/>
                </a:solidFill>
                <a:latin typeface="+mj-lt"/>
                <a:ea typeface="华文楷体" pitchFamily="2" charset="-122"/>
                <a:cs typeface="华文楷体" pitchFamily="2" charset="-122"/>
              </a:defRPr>
            </a:lvl4pPr>
            <a:lvl5pPr>
              <a:defRPr sz="1800" b="0" i="0">
                <a:solidFill>
                  <a:schemeClr val="tx2"/>
                </a:solidFill>
                <a:latin typeface="+mj-lt"/>
                <a:ea typeface="华文楷体" pitchFamily="2" charset="-122"/>
                <a:cs typeface="华文楷体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0"/>
          </p:nvPr>
        </p:nvSpPr>
        <p:spPr>
          <a:xfrm>
            <a:off x="22694903" y="12655551"/>
            <a:ext cx="1075267" cy="730250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Myriad Pro Light" panose="020B0403030403020204" pitchFamily="34" charset="0"/>
              </a:defRPr>
            </a:lvl1pPr>
          </a:lstStyle>
          <a:p>
            <a:pPr>
              <a:defRPr/>
            </a:pPr>
            <a:fld id="{B7EC2645-7798-48D2-AB5C-13F5470EB1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9108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2019/12/2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70" r:id="rId7"/>
    <p:sldLayoutId id="2147483671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"/>
          <p:cNvSpPr>
            <a:spLocks noGrp="1"/>
          </p:cNvSpPr>
          <p:nvPr>
            <p:ph type="ctrTitle"/>
          </p:nvPr>
        </p:nvSpPr>
        <p:spPr>
          <a:xfrm>
            <a:off x="1057274" y="5711826"/>
            <a:ext cx="22459950" cy="301942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Arial" panose="020B0604020202020204" pitchFamily="34" charset="0"/>
                <a:cs typeface="Myriad Pro" panose="020B0503030403020204" pitchFamily="34" charset="0"/>
              </a:rPr>
              <a:t>Motivation for new SI proposal on </a:t>
            </a:r>
            <a:r>
              <a:rPr lang="en-US" altLang="zh-CN" sz="6000" dirty="0" err="1">
                <a:latin typeface="Arial" panose="020B0604020202020204" pitchFamily="34" charset="0"/>
                <a:cs typeface="Myriad Pro" panose="020B0503030403020204" pitchFamily="34" charset="0"/>
              </a:rPr>
              <a:t>sidelink</a:t>
            </a:r>
            <a:r>
              <a:rPr lang="en-US" altLang="zh-CN" sz="6000" dirty="0">
                <a:latin typeface="Arial" panose="020B0604020202020204" pitchFamily="34" charset="0"/>
                <a:cs typeface="Myriad Pro" panose="020B0503030403020204" pitchFamily="34" charset="0"/>
              </a:rPr>
              <a:t>-based </a:t>
            </a:r>
            <a:r>
              <a:rPr lang="en-US" altLang="zh-CN" sz="6000" dirty="0" smtClean="0">
                <a:latin typeface="Arial" panose="020B0604020202020204" pitchFamily="34" charset="0"/>
                <a:cs typeface="Myriad Pro" panose="020B0503030403020204" pitchFamily="34" charset="0"/>
              </a:rPr>
              <a:t>relay </a:t>
            </a:r>
            <a:r>
              <a:rPr lang="en-US" altLang="zh-CN" sz="6000" dirty="0">
                <a:latin typeface="Arial" panose="020B0604020202020204" pitchFamily="34" charset="0"/>
                <a:cs typeface="Myriad Pro" panose="020B0503030403020204" pitchFamily="34" charset="0"/>
              </a:rPr>
              <a:t>in NR </a:t>
            </a:r>
            <a:r>
              <a:rPr lang="en-US" altLang="zh-CN" sz="6000" dirty="0" smtClean="0">
                <a:latin typeface="Arial" panose="020B0604020202020204" pitchFamily="34" charset="0"/>
                <a:cs typeface="Myriad Pro" panose="020B0503030403020204" pitchFamily="34" charset="0"/>
              </a:rPr>
              <a:t/>
            </a:r>
            <a:br>
              <a:rPr lang="en-US" altLang="zh-CN" sz="6000" dirty="0" smtClean="0">
                <a:latin typeface="Arial" panose="020B0604020202020204" pitchFamily="34" charset="0"/>
                <a:cs typeface="Myriad Pro" panose="020B0503030403020204" pitchFamily="34" charset="0"/>
              </a:rPr>
            </a:br>
            <a:endParaRPr lang="zh-CN" altLang="en-US" sz="6000" dirty="0">
              <a:solidFill>
                <a:schemeClr val="tx1"/>
              </a:solidFill>
              <a:latin typeface="Arial" panose="020B0604020202020204" pitchFamily="34" charset="0"/>
              <a:cs typeface="Myriad Pro" panose="020B0503030403020204" pitchFamily="34" charset="0"/>
            </a:endParaRP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>
          <a:xfrm>
            <a:off x="1057274" y="7559674"/>
            <a:ext cx="16678274" cy="117157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5600" dirty="0">
                <a:latin typeface="Arial" panose="020B0604020202020204" pitchFamily="34" charset="0"/>
                <a:cs typeface="Myriad Pro" panose="020B0503030403020204" pitchFamily="34" charset="0"/>
              </a:rPr>
              <a:t>OPPO</a:t>
            </a:r>
            <a:endParaRPr lang="zh-CN" altLang="en-US" sz="5600" dirty="0">
              <a:latin typeface="Arial" panose="020B0604020202020204" pitchFamily="34" charset="0"/>
              <a:cs typeface="Myriad Pro" panose="020B0503030403020204" pitchFamily="34" charset="0"/>
            </a:endParaRPr>
          </a:p>
        </p:txBody>
      </p:sp>
      <p:sp>
        <p:nvSpPr>
          <p:cNvPr id="17412" name="副标题 3"/>
          <p:cNvSpPr txBox="1">
            <a:spLocks/>
          </p:cNvSpPr>
          <p:nvPr/>
        </p:nvSpPr>
        <p:spPr bwMode="auto">
          <a:xfrm>
            <a:off x="1057274" y="2266950"/>
            <a:ext cx="224885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9913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9913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99135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9913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99135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9913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9913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9913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9913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ea typeface="黑体" panose="02010609060101010101" pitchFamily="49" charset="-122"/>
                <a:cs typeface="Myriad Pro" panose="020B0503030403020204" pitchFamily="34" charset="0"/>
              </a:rPr>
              <a:t>3GPP TSG RAN Meeting #86	</a:t>
            </a:r>
            <a:r>
              <a:rPr lang="en-US" altLang="zh-CN" sz="3600" dirty="0" smtClean="0">
                <a:latin typeface="Myriad Pro" panose="020B0503030403020204" pitchFamily="34" charset="0"/>
                <a:cs typeface="Myriad Pro" panose="020B0503030403020204" pitchFamily="34" charset="0"/>
              </a:rPr>
              <a:t>	                                     </a:t>
            </a:r>
            <a:r>
              <a:rPr lang="en-US" altLang="zh-CN" sz="3600" dirty="0" smtClean="0">
                <a:cs typeface="Arial" panose="020B0604020202020204" pitchFamily="34" charset="0"/>
              </a:rPr>
              <a:t>RP-192751</a:t>
            </a:r>
            <a:endParaRPr lang="en-US" altLang="zh-CN" sz="3600" dirty="0">
              <a:cs typeface="Arial" panose="020B0604020202020204" pitchFamily="34" charset="0"/>
            </a:endParaRPr>
          </a:p>
          <a:p>
            <a:pPr algn="l">
              <a:lnSpc>
                <a:spcPct val="90000"/>
              </a:lnSpc>
              <a:buNone/>
            </a:pPr>
            <a:r>
              <a:rPr lang="en-AU" altLang="zh-CN" sz="3600" dirty="0" err="1">
                <a:ea typeface="黑体" panose="02010609060101010101" pitchFamily="49" charset="-122"/>
                <a:cs typeface="Myriad Pro" panose="020B0503030403020204" pitchFamily="34" charset="0"/>
              </a:rPr>
              <a:t>Sitges</a:t>
            </a:r>
            <a:r>
              <a:rPr lang="en-AU" altLang="zh-CN" sz="3600" dirty="0">
                <a:ea typeface="黑体" panose="02010609060101010101" pitchFamily="49" charset="-122"/>
                <a:cs typeface="Myriad Pro" panose="020B0503030403020204" pitchFamily="34" charset="0"/>
              </a:rPr>
              <a:t>, Spain, December 9 – 12, 2019</a:t>
            </a:r>
          </a:p>
          <a:p>
            <a:pPr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AU" altLang="zh-CN" sz="3600" dirty="0">
                <a:ea typeface="黑体" panose="02010609060101010101" pitchFamily="49" charset="-122"/>
                <a:cs typeface="Myriad Pro" panose="020B0503030403020204" pitchFamily="34" charset="0"/>
              </a:rPr>
              <a:t>Agenda item: 9.1.2</a:t>
            </a:r>
          </a:p>
          <a:p>
            <a:pPr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AU" altLang="zh-CN" sz="3600" dirty="0">
                <a:ea typeface="黑体" panose="02010609060101010101" pitchFamily="49" charset="-122"/>
                <a:cs typeface="Myriad Pro" panose="020B0503030403020204" pitchFamily="34" charset="0"/>
              </a:rPr>
              <a:t>Document for: </a:t>
            </a:r>
            <a:r>
              <a:rPr lang="en-AU" altLang="zh-CN" sz="3600" dirty="0" smtClean="0">
                <a:ea typeface="黑体" panose="02010609060101010101" pitchFamily="49" charset="-122"/>
                <a:cs typeface="Myriad Pro" panose="020B0503030403020204" pitchFamily="34" charset="0"/>
              </a:rPr>
              <a:t>Discussion</a:t>
            </a:r>
            <a:endParaRPr lang="zh-CN" altLang="en-US" sz="3600" dirty="0">
              <a:ea typeface="黑体" panose="02010609060101010101" pitchFamily="49" charset="-122"/>
              <a:cs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116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Use of high frequency spectrum</a:t>
            </a:r>
            <a:endParaRPr lang="zh-CN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network perspective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 frequency band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explored for NR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Challenging to provide full network coverage at high frequency spectrum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Beneficial to improve </a:t>
            </a:r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spectrum utilization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precious frequency resource, in a way other than simply deploying denser network infrastructure</a:t>
            </a:r>
          </a:p>
          <a:p>
            <a:pPr lvl="1">
              <a:defRPr/>
            </a:pP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UE perspective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also costly to be equipped with module(s) supporting high frequency band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 to further explore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uses of the high-frequency band module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more services, and not limited by the hot-spot coverage</a:t>
            </a:r>
          </a:p>
          <a:p>
            <a:pPr lvl="1">
              <a:defRPr/>
            </a:pP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3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=&gt; The usage of </a:t>
            </a:r>
            <a:r>
              <a:rPr lang="en-US" altLang="zh-CN" sz="36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sz="3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would be one tool to extend coverage for both </a:t>
            </a:r>
            <a:r>
              <a:rPr lang="en-US" altLang="zh-CN" sz="36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3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PC5 interface</a:t>
            </a:r>
            <a:endParaRPr lang="zh-CN" altLang="en-US" sz="36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31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of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and applications</a:t>
            </a:r>
            <a:endParaRPr lang="zh-CN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development in 3GPP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Rel-12/13,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 introduced and mainly optimized for voice type traffic (MCPTT), i.e., lower data rate, relaxed delay requirement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Rel-14/15/16, V2X was introduced for ITS operation and power efficiency is not fully taken into account, i.e., energy-efficiency is traded off for coverage and safety</a:t>
            </a:r>
          </a:p>
          <a:p>
            <a:pPr lvl="1">
              <a:defRPr/>
            </a:pP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NR-V2X, so far only vehicle-based terminal and services have been considered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 studying on more use cases for commercial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services, i.e. SID of “Network Controlled Interactive Service” (TR 22.842)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expectation that 5G portable UEs, existing or some new form devices (e.g. VR/AR devices, robot, etc.) are to be used for local services, e.g. entertainment in home / party / bar / gaming venues, or education in office</a:t>
            </a:r>
          </a:p>
          <a:p>
            <a:pPr lvl="1">
              <a:defRPr/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requirements need to be reflected by further work in both RAN and SA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23309263" y="12655550"/>
            <a:ext cx="1074737" cy="7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485900" indent="-571500">
              <a:spcBef>
                <a:spcPct val="20000"/>
              </a:spcBef>
              <a:buFont typeface="Arial" panose="020B0604020202020204" pitchFamily="34" charset="0"/>
              <a:buChar char="–"/>
              <a:defRPr sz="5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2860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200400" indent="-457200">
              <a:spcBef>
                <a:spcPct val="20000"/>
              </a:spcBef>
              <a:buFont typeface="Arial" panose="020B0604020202020204" pitchFamily="34" charset="0"/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114800" indent="-457200">
              <a:spcBef>
                <a:spcPct val="20000"/>
              </a:spcBef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0292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59436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68580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77724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67D167-E088-41AE-8C17-A5925D937BDC}" type="slidenum">
              <a:rPr lang="en-US" altLang="zh-CN" sz="2400">
                <a:solidFill>
                  <a:srgbClr val="898989"/>
                </a:solidFill>
                <a:latin typeface="Myriad Pro Light" panose="020B0403030403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zh-CN" sz="2400">
              <a:solidFill>
                <a:srgbClr val="898989"/>
              </a:solidFill>
              <a:latin typeface="Myriad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663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Operating scenarios for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-based relay</a:t>
            </a:r>
            <a:endParaRPr lang="zh-CN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23309263" y="12655550"/>
            <a:ext cx="1074737" cy="7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485900" indent="-571500">
              <a:spcBef>
                <a:spcPct val="20000"/>
              </a:spcBef>
              <a:buFont typeface="Arial" panose="020B0604020202020204" pitchFamily="34" charset="0"/>
              <a:buChar char="–"/>
              <a:defRPr sz="5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2860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200400" indent="-457200">
              <a:spcBef>
                <a:spcPct val="20000"/>
              </a:spcBef>
              <a:buFont typeface="Arial" panose="020B0604020202020204" pitchFamily="34" charset="0"/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114800" indent="-457200">
              <a:spcBef>
                <a:spcPct val="20000"/>
              </a:spcBef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0292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59436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68580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77724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A572BA-359B-4B3F-9050-6A65AE0C3618}" type="slidenum">
              <a:rPr lang="en-US" altLang="zh-CN" sz="2400">
                <a:solidFill>
                  <a:srgbClr val="898989"/>
                </a:solidFill>
                <a:latin typeface="Myriad Pro Light" panose="020B0403030403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zh-CN" sz="2400">
              <a:solidFill>
                <a:srgbClr val="898989"/>
              </a:solidFill>
              <a:latin typeface="Myriad Pro Light" panose="020B0403030403020204" pitchFamily="34" charset="0"/>
            </a:endParaRPr>
          </a:p>
        </p:txBody>
      </p:sp>
      <p:sp>
        <p:nvSpPr>
          <p:cNvPr id="52" name="灯片编号占位符 3"/>
          <p:cNvSpPr txBox="1">
            <a:spLocks/>
          </p:cNvSpPr>
          <p:nvPr/>
        </p:nvSpPr>
        <p:spPr bwMode="auto">
          <a:xfrm>
            <a:off x="17642732" y="11688226"/>
            <a:ext cx="710830" cy="61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 lnSpcReduction="1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32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 charset="-122"/>
                <a:cs typeface="OPPOSans M" charset="-122"/>
                <a:sym typeface="OPPOSans M"/>
              </a:defRPr>
            </a:lvl1pPr>
            <a:lvl2pPr marL="742950" marR="0" indent="-285750" algn="l" defTabSz="825500" latinLnBrk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–"/>
              <a:defRPr sz="28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 charset="-122"/>
                <a:cs typeface="OPPOSans M" charset="-122"/>
                <a:sym typeface="OPPOSans M"/>
              </a:defRPr>
            </a:lvl2pPr>
            <a:lvl3pPr marL="1143000" marR="0" indent="-228600" algn="l" defTabSz="825500" latinLnBrk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•"/>
              <a:defRPr sz="24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 charset="-122"/>
                <a:cs typeface="OPPOSans M" charset="-122"/>
                <a:sym typeface="OPPOSans M"/>
              </a:defRPr>
            </a:lvl3pPr>
            <a:lvl4pPr marL="1600200" marR="0" indent="-228600" algn="l" defTabSz="825500" latinLnBrk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–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 charset="-122"/>
                <a:cs typeface="OPPOSans M" charset="-122"/>
                <a:sym typeface="OPPOSans M"/>
              </a:defRPr>
            </a:lvl4pPr>
            <a:lvl5pPr marL="2057400" marR="0" indent="-228600" algn="l" defTabSz="825500" latinLnBrk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»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 charset="-122"/>
                <a:cs typeface="OPPOSans M" charset="-122"/>
                <a:sym typeface="OPPOSans M"/>
              </a:defRPr>
            </a:lvl5pPr>
            <a:lvl6pPr marL="2514600" marR="0" indent="-228600" algn="l" defTabSz="4572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25000"/>
              <a:buFont typeface="Arial" panose="020B0604020202020204" pitchFamily="34" charset="0"/>
              <a:buChar char="»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/>
                <a:cs typeface="OPPOSans M"/>
                <a:sym typeface="OPPOSans M"/>
              </a:defRPr>
            </a:lvl6pPr>
            <a:lvl7pPr marL="2971800" marR="0" indent="-228600" algn="l" defTabSz="4572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25000"/>
              <a:buFont typeface="Arial" panose="020B0604020202020204" pitchFamily="34" charset="0"/>
              <a:buChar char="»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/>
                <a:cs typeface="OPPOSans M"/>
                <a:sym typeface="OPPOSans M"/>
              </a:defRPr>
            </a:lvl7pPr>
            <a:lvl8pPr marL="3429000" marR="0" indent="-228600" algn="l" defTabSz="4572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25000"/>
              <a:buFont typeface="Arial" panose="020B0604020202020204" pitchFamily="34" charset="0"/>
              <a:buChar char="»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/>
                <a:cs typeface="OPPOSans M"/>
                <a:sym typeface="OPPOSans M"/>
              </a:defRPr>
            </a:lvl8pPr>
            <a:lvl9pPr marL="3886200" marR="0" indent="-228600" algn="l" defTabSz="4572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25000"/>
              <a:buFont typeface="Arial" panose="020B0604020202020204" pitchFamily="34" charset="0"/>
              <a:buChar char="»"/>
              <a:defRPr sz="20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OPPOSans M"/>
                <a:cs typeface="OPPOSans M"/>
                <a:sym typeface="OPPOSans M"/>
              </a:defRPr>
            </a:lvl9pPr>
          </a:lstStyle>
          <a:p>
            <a:pPr hangingPunct="1">
              <a:spcBef>
                <a:spcPct val="0"/>
              </a:spcBef>
              <a:buFontTx/>
              <a:buNone/>
            </a:pPr>
            <a:fld id="{D218481B-61F5-4600-A14B-9AFCD5D78A71}" type="slidenum">
              <a:rPr lang="en-US" altLang="zh-CN" sz="2400" smtClean="0">
                <a:solidFill>
                  <a:srgbClr val="898989"/>
                </a:solidFill>
                <a:latin typeface="Myriad Pro Light" panose="020B0403030403020204" pitchFamily="34" charset="0"/>
              </a:rPr>
              <a:pPr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zh-CN" sz="2400" smtClean="0">
              <a:solidFill>
                <a:srgbClr val="898989"/>
              </a:solidFill>
              <a:latin typeface="Myriad Pro Light" panose="020B0403030403020204" pitchFamily="34" charset="0"/>
            </a:endParaRPr>
          </a:p>
        </p:txBody>
      </p:sp>
      <p:grpSp>
        <p:nvGrpSpPr>
          <p:cNvPr id="53" name="组合 4"/>
          <p:cNvGrpSpPr>
            <a:grpSpLocks/>
          </p:cNvGrpSpPr>
          <p:nvPr/>
        </p:nvGrpSpPr>
        <p:grpSpPr bwMode="auto">
          <a:xfrm>
            <a:off x="3330739" y="3907338"/>
            <a:ext cx="12889848" cy="5548355"/>
            <a:chOff x="1043189" y="984587"/>
            <a:chExt cx="10279945" cy="4657575"/>
          </a:xfrm>
        </p:grpSpPr>
        <p:sp>
          <p:nvSpPr>
            <p:cNvPr id="54" name="椭圆 5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043189" y="1933062"/>
              <a:ext cx="7918920" cy="3695006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椭圆 5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7353045" y="2906613"/>
              <a:ext cx="1879262" cy="1878969"/>
            </a:xfrm>
            <a:prstGeom prst="ellipse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56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739" y="2701346"/>
              <a:ext cx="439073" cy="87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6396" y="3597889"/>
              <a:ext cx="408196" cy="7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887" y="3541874"/>
              <a:ext cx="408196" cy="7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557" y="3360787"/>
              <a:ext cx="408196" cy="7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0479" y="1582067"/>
              <a:ext cx="620050" cy="125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文本框 14"/>
            <p:cNvSpPr txBox="1">
              <a:spLocks noChangeArrowheads="1"/>
            </p:cNvSpPr>
            <p:nvPr/>
          </p:nvSpPr>
          <p:spPr bwMode="auto">
            <a:xfrm>
              <a:off x="3452003" y="1925608"/>
              <a:ext cx="1995886" cy="43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r>
                <a:rPr lang="en-US" altLang="zh-CN" sz="2800" i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Uu</a:t>
              </a:r>
              <a:r>
                <a:rPr lang="en-US" altLang="zh-CN" sz="28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 Coverage </a:t>
              </a:r>
            </a:p>
          </p:txBody>
        </p:sp>
        <p:sp>
          <p:nvSpPr>
            <p:cNvPr id="62" name="文本框 16"/>
            <p:cNvSpPr txBox="1">
              <a:spLocks noChangeArrowheads="1"/>
            </p:cNvSpPr>
            <p:nvPr/>
          </p:nvSpPr>
          <p:spPr bwMode="auto">
            <a:xfrm>
              <a:off x="6577015" y="4914441"/>
              <a:ext cx="3445627" cy="43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r>
                <a:rPr lang="en-US" altLang="zh-CN" sz="2800" i="1" dirty="0" err="1">
                  <a:solidFill>
                    <a:srgbClr val="5B9BD5"/>
                  </a:solidFill>
                  <a:cs typeface="Arial" panose="020B0604020202020204" pitchFamily="34" charset="0"/>
                </a:rPr>
                <a:t>Uu</a:t>
              </a:r>
              <a:r>
                <a:rPr lang="en-US" altLang="zh-CN" sz="2800" i="1" dirty="0">
                  <a:solidFill>
                    <a:srgbClr val="5B9BD5"/>
                  </a:solidFill>
                  <a:cs typeface="Arial" panose="020B0604020202020204" pitchFamily="34" charset="0"/>
                </a:rPr>
                <a:t> Coverage  </a:t>
              </a:r>
              <a:r>
                <a:rPr lang="en-US" altLang="zh-CN" sz="2800" i="1" dirty="0" smtClean="0">
                  <a:solidFill>
                    <a:srgbClr val="5B9BD5"/>
                  </a:solidFill>
                  <a:cs typeface="Arial" panose="020B0604020202020204" pitchFamily="34" charset="0"/>
                </a:rPr>
                <a:t>Extension</a:t>
              </a:r>
              <a:endParaRPr lang="en-US" altLang="zh-CN" sz="2800" i="1" dirty="0">
                <a:solidFill>
                  <a:srgbClr val="5B9BD5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63" name="直接连接符 18"/>
            <p:cNvCxnSpPr>
              <a:cxnSpLocks noChangeShapeType="1"/>
            </p:cNvCxnSpPr>
            <p:nvPr/>
          </p:nvCxnSpPr>
          <p:spPr bwMode="auto">
            <a:xfrm>
              <a:off x="3814017" y="3811055"/>
              <a:ext cx="724167" cy="13015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直接连接符 19"/>
            <p:cNvCxnSpPr>
              <a:cxnSpLocks noChangeShapeType="1"/>
            </p:cNvCxnSpPr>
            <p:nvPr/>
          </p:nvCxnSpPr>
          <p:spPr bwMode="auto">
            <a:xfrm flipV="1">
              <a:off x="7899653" y="3526382"/>
              <a:ext cx="338127" cy="376076"/>
            </a:xfrm>
            <a:prstGeom prst="line">
              <a:avLst/>
            </a:prstGeom>
            <a:noFill/>
            <a:ln w="6350" algn="ctr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直接连接符 20"/>
            <p:cNvCxnSpPr>
              <a:cxnSpLocks noChangeShapeType="1"/>
            </p:cNvCxnSpPr>
            <p:nvPr/>
          </p:nvCxnSpPr>
          <p:spPr bwMode="auto">
            <a:xfrm>
              <a:off x="10335337" y="5058585"/>
              <a:ext cx="360608" cy="0"/>
            </a:xfrm>
            <a:prstGeom prst="line">
              <a:avLst/>
            </a:prstGeom>
            <a:noFill/>
            <a:ln w="6350" algn="ctr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直接连接符 21"/>
            <p:cNvCxnSpPr>
              <a:cxnSpLocks noChangeShapeType="1"/>
            </p:cNvCxnSpPr>
            <p:nvPr/>
          </p:nvCxnSpPr>
          <p:spPr bwMode="auto">
            <a:xfrm>
              <a:off x="10335337" y="5346014"/>
              <a:ext cx="360608" cy="0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7" name="文本框 22"/>
            <p:cNvSpPr txBox="1">
              <a:spLocks noChangeArrowheads="1"/>
            </p:cNvSpPr>
            <p:nvPr/>
          </p:nvSpPr>
          <p:spPr bwMode="auto">
            <a:xfrm>
              <a:off x="10681023" y="4904696"/>
              <a:ext cx="529526" cy="43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r>
                <a:rPr lang="en-US" altLang="zh-CN" sz="2800" b="1" i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Uu</a:t>
              </a:r>
              <a:endParaRPr lang="zh-CN" altLang="en-US" sz="2800" b="1" i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8" name="文本框 23"/>
            <p:cNvSpPr txBox="1">
              <a:spLocks noChangeArrowheads="1"/>
            </p:cNvSpPr>
            <p:nvPr/>
          </p:nvSpPr>
          <p:spPr bwMode="auto">
            <a:xfrm>
              <a:off x="10618462" y="5202944"/>
              <a:ext cx="704672" cy="43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r>
                <a:rPr lang="en-US" altLang="zh-CN" sz="2800" b="1" i="1" dirty="0">
                  <a:solidFill>
                    <a:srgbClr val="000000"/>
                  </a:solidFill>
                  <a:cs typeface="Arial" panose="020B0604020202020204" pitchFamily="34" charset="0"/>
                </a:rPr>
                <a:t>PC5</a:t>
              </a:r>
              <a:endParaRPr lang="zh-CN" altLang="en-US" sz="2800" b="1" i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9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9533" y="984587"/>
              <a:ext cx="1150860" cy="97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0" name="肘形连接符 27"/>
            <p:cNvCxnSpPr>
              <a:cxnSpLocks noChangeShapeType="1"/>
              <a:stCxn id="69" idx="1"/>
              <a:endCxn id="60" idx="0"/>
            </p:cNvCxnSpPr>
            <p:nvPr/>
          </p:nvCxnSpPr>
          <p:spPr bwMode="auto">
            <a:xfrm rot="10800000" flipV="1">
              <a:off x="5820506" y="1471362"/>
              <a:ext cx="1069029" cy="110703"/>
            </a:xfrm>
            <a:prstGeom prst="bentConnector2">
              <a:avLst/>
            </a:prstGeom>
            <a:noFill/>
            <a:ln w="63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71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7874" y="3524397"/>
              <a:ext cx="408196" cy="7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7122" y="3589010"/>
              <a:ext cx="408196" cy="7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3" name="直接连接符 31"/>
            <p:cNvCxnSpPr>
              <a:cxnSpLocks noChangeShapeType="1"/>
              <a:endCxn id="59" idx="1"/>
            </p:cNvCxnSpPr>
            <p:nvPr/>
          </p:nvCxnSpPr>
          <p:spPr bwMode="auto">
            <a:xfrm flipV="1">
              <a:off x="2673126" y="3760119"/>
              <a:ext cx="728431" cy="141153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直接连接符 34"/>
            <p:cNvCxnSpPr>
              <a:cxnSpLocks noChangeShapeType="1"/>
            </p:cNvCxnSpPr>
            <p:nvPr/>
          </p:nvCxnSpPr>
          <p:spPr bwMode="auto">
            <a:xfrm>
              <a:off x="6718382" y="3988342"/>
              <a:ext cx="668383" cy="8878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5" name="文本框 39"/>
            <p:cNvSpPr txBox="1">
              <a:spLocks noChangeArrowheads="1"/>
            </p:cNvSpPr>
            <p:nvPr/>
          </p:nvSpPr>
          <p:spPr bwMode="auto">
            <a:xfrm>
              <a:off x="2757531" y="4706130"/>
              <a:ext cx="3349746" cy="43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r>
                <a:rPr lang="en-US" altLang="zh-CN" sz="2800" i="1" dirty="0">
                  <a:solidFill>
                    <a:srgbClr val="FF0000"/>
                  </a:solidFill>
                  <a:cs typeface="Arial" panose="020B0604020202020204" pitchFamily="34" charset="0"/>
                </a:rPr>
                <a:t>SL Coverage </a:t>
              </a:r>
              <a:r>
                <a:rPr lang="en-US" altLang="zh-CN" sz="2800" i="1" dirty="0" smtClean="0">
                  <a:solidFill>
                    <a:srgbClr val="FF0000"/>
                  </a:solidFill>
                  <a:cs typeface="Arial" panose="020B0604020202020204" pitchFamily="34" charset="0"/>
                </a:rPr>
                <a:t>Extension</a:t>
              </a:r>
              <a:endParaRPr lang="en-US" altLang="zh-CN" sz="2800" i="1" dirty="0">
                <a:solidFill>
                  <a:srgbClr val="FF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6" name="椭圆 7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074328" y="3232158"/>
              <a:ext cx="3171534" cy="1388999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7" name="椭圆 7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6032702" y="3411963"/>
              <a:ext cx="1981929" cy="1209193"/>
            </a:xfrm>
            <a:prstGeom prst="ellipse">
              <a:avLst/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78" name="肘形连接符 27"/>
          <p:cNvCxnSpPr>
            <a:cxnSpLocks noChangeShapeType="1"/>
            <a:stCxn id="69" idx="3"/>
            <a:endCxn id="56" idx="0"/>
          </p:cNvCxnSpPr>
          <p:nvPr/>
        </p:nvCxnSpPr>
        <p:spPr bwMode="auto">
          <a:xfrm>
            <a:off x="12104414" y="4487212"/>
            <a:ext cx="322100" cy="1465221"/>
          </a:xfrm>
          <a:prstGeom prst="bentConnector2">
            <a:avLst/>
          </a:prstGeom>
          <a:noFill/>
          <a:ln w="6350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9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2883" y="7022875"/>
            <a:ext cx="511829" cy="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8823" y="7012297"/>
            <a:ext cx="511829" cy="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" name="直接连接符 34"/>
          <p:cNvCxnSpPr>
            <a:cxnSpLocks noChangeShapeType="1"/>
          </p:cNvCxnSpPr>
          <p:nvPr/>
        </p:nvCxnSpPr>
        <p:spPr bwMode="auto">
          <a:xfrm>
            <a:off x="13664961" y="7488004"/>
            <a:ext cx="838074" cy="10576"/>
          </a:xfrm>
          <a:prstGeom prst="line">
            <a:avLst/>
          </a:prstGeom>
          <a:noFill/>
          <a:ln w="63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" name="椭圆 81">
            <a:extLst>
              <a:ext uri="{FF2B5EF4-FFF2-40B4-BE49-F238E27FC236}"/>
            </a:extLst>
          </p:cNvPr>
          <p:cNvSpPr/>
          <p:nvPr/>
        </p:nvSpPr>
        <p:spPr bwMode="auto">
          <a:xfrm>
            <a:off x="12805199" y="6801390"/>
            <a:ext cx="2485107" cy="1440456"/>
          </a:xfrm>
          <a:prstGeom prst="ellips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kern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83" name="直接连接符 19"/>
          <p:cNvCxnSpPr>
            <a:cxnSpLocks noChangeShapeType="1"/>
            <a:stCxn id="80" idx="1"/>
          </p:cNvCxnSpPr>
          <p:nvPr/>
        </p:nvCxnSpPr>
        <p:spPr bwMode="auto">
          <a:xfrm flipH="1" flipV="1">
            <a:off x="12535797" y="6946278"/>
            <a:ext cx="463026" cy="541726"/>
          </a:xfrm>
          <a:prstGeom prst="line">
            <a:avLst/>
          </a:prstGeom>
          <a:noFill/>
          <a:ln w="6350" algn="ctr">
            <a:solidFill>
              <a:srgbClr val="5B9BD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4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1633" y="6923475"/>
            <a:ext cx="511829" cy="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1389" y="6707755"/>
            <a:ext cx="511829" cy="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6" name="直接连接符 18"/>
          <p:cNvCxnSpPr>
            <a:cxnSpLocks noChangeShapeType="1"/>
          </p:cNvCxnSpPr>
          <p:nvPr/>
        </p:nvCxnSpPr>
        <p:spPr bwMode="auto">
          <a:xfrm>
            <a:off x="18188565" y="7244139"/>
            <a:ext cx="908020" cy="155043"/>
          </a:xfrm>
          <a:prstGeom prst="line">
            <a:avLst/>
          </a:prstGeom>
          <a:noFill/>
          <a:ln w="63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7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7189" y="6902656"/>
            <a:ext cx="511829" cy="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8" name="直接连接符 31"/>
          <p:cNvCxnSpPr>
            <a:cxnSpLocks noChangeShapeType="1"/>
            <a:endCxn id="85" idx="1"/>
          </p:cNvCxnSpPr>
          <p:nvPr/>
        </p:nvCxnSpPr>
        <p:spPr bwMode="auto">
          <a:xfrm flipV="1">
            <a:off x="16758022" y="7183462"/>
            <a:ext cx="913367" cy="168149"/>
          </a:xfrm>
          <a:prstGeom prst="line">
            <a:avLst/>
          </a:prstGeom>
          <a:noFill/>
          <a:ln w="635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文本框 39"/>
          <p:cNvSpPr txBox="1">
            <a:spLocks noChangeArrowheads="1"/>
          </p:cNvSpPr>
          <p:nvPr/>
        </p:nvSpPr>
        <p:spPr bwMode="auto">
          <a:xfrm>
            <a:off x="16863855" y="8310400"/>
            <a:ext cx="4200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en-US" altLang="zh-CN" sz="2800" i="1" dirty="0">
                <a:solidFill>
                  <a:srgbClr val="FF0000"/>
                </a:solidFill>
                <a:cs typeface="Arial" panose="020B0604020202020204" pitchFamily="34" charset="0"/>
              </a:rPr>
              <a:t>SL Coverage </a:t>
            </a:r>
            <a:r>
              <a:rPr lang="en-US" altLang="zh-CN" sz="2800" i="1" dirty="0" smtClean="0">
                <a:solidFill>
                  <a:srgbClr val="FF0000"/>
                </a:solidFill>
                <a:cs typeface="Arial" panose="020B0604020202020204" pitchFamily="34" charset="0"/>
              </a:rPr>
              <a:t>Extension</a:t>
            </a:r>
            <a:endParaRPr lang="en-US" altLang="zh-CN" sz="2800" i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90" name="椭圆 89">
            <a:extLst>
              <a:ext uri="{FF2B5EF4-FFF2-40B4-BE49-F238E27FC236}"/>
            </a:extLst>
          </p:cNvPr>
          <p:cNvSpPr/>
          <p:nvPr/>
        </p:nvSpPr>
        <p:spPr bwMode="auto">
          <a:xfrm>
            <a:off x="16007199" y="6554525"/>
            <a:ext cx="3976732" cy="165465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kern="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12364603" y="10248176"/>
            <a:ext cx="0" cy="41822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5026745" y="10093480"/>
            <a:ext cx="5346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 smtClean="0"/>
              <a:t>In-coverage relaying</a:t>
            </a:r>
            <a:endParaRPr lang="zh-CN" altLang="en-US" sz="4000" i="1" dirty="0"/>
          </a:p>
        </p:txBody>
      </p:sp>
      <p:sp>
        <p:nvSpPr>
          <p:cNvPr id="93" name="文本框 92"/>
          <p:cNvSpPr txBox="1"/>
          <p:nvPr/>
        </p:nvSpPr>
        <p:spPr>
          <a:xfrm>
            <a:off x="14339908" y="10093480"/>
            <a:ext cx="844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i="1" dirty="0" smtClean="0"/>
              <a:t>Partial/Out-of-coverage relaying</a:t>
            </a:r>
            <a:endParaRPr lang="zh-CN" altLang="en-US" sz="4000" i="1" dirty="0"/>
          </a:p>
        </p:txBody>
      </p:sp>
      <p:cxnSp>
        <p:nvCxnSpPr>
          <p:cNvPr id="95" name="直接箭头连接符 94"/>
          <p:cNvCxnSpPr/>
          <p:nvPr/>
        </p:nvCxnSpPr>
        <p:spPr>
          <a:xfrm flipH="1">
            <a:off x="11388084" y="10457287"/>
            <a:ext cx="962972" cy="0"/>
          </a:xfrm>
          <a:prstGeom prst="straightConnector1">
            <a:avLst/>
          </a:prstGeom>
          <a:ln>
            <a:headEnd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/>
          <p:cNvCxnSpPr/>
          <p:nvPr/>
        </p:nvCxnSpPr>
        <p:spPr>
          <a:xfrm>
            <a:off x="12378151" y="10457287"/>
            <a:ext cx="962972" cy="0"/>
          </a:xfrm>
          <a:prstGeom prst="straightConnector1">
            <a:avLst/>
          </a:prstGeom>
          <a:ln>
            <a:headEnd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442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Existing work in SA: NCIS in SA1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AU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aspects having been finished</a:t>
            </a:r>
            <a:endParaRPr lang="en-A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KPI Table related to interactive services, e.g. VR/AR based gaming</a:t>
            </a:r>
          </a:p>
          <a:p>
            <a:pPr lvl="1">
              <a:defRPr/>
            </a:pP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AU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related requirements have been clarified</a:t>
            </a:r>
          </a:p>
          <a:p>
            <a:pPr lvl="1">
              <a:defRPr/>
            </a:pP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related requirements have been clarified</a:t>
            </a:r>
          </a:p>
          <a:p>
            <a:pPr lvl="1">
              <a:defRPr/>
            </a:pPr>
            <a:endParaRPr lang="en-A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A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</a:t>
            </a:r>
            <a:r>
              <a:rPr lang="en-A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and next step</a:t>
            </a:r>
          </a:p>
          <a:p>
            <a:pPr lvl="1">
              <a:defRPr/>
            </a:pPr>
            <a:r>
              <a:rPr lang="en-A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Reported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en-A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SA#8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</a:t>
            </a: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2019)</a:t>
            </a:r>
          </a:p>
          <a:p>
            <a:pPr lvl="1">
              <a:defRPr/>
            </a:pP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</a:t>
            </a:r>
            <a:r>
              <a:rPr lang="en-A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available in TR </a:t>
            </a:r>
            <a:r>
              <a:rPr lang="en-A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22.842</a:t>
            </a:r>
            <a:endParaRPr lang="en-A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80" name="Slide Number Placeholder 3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23309263" y="12655550"/>
            <a:ext cx="1074737" cy="7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485900" indent="-571500">
              <a:spcBef>
                <a:spcPct val="20000"/>
              </a:spcBef>
              <a:buFont typeface="Arial" panose="020B0604020202020204" pitchFamily="34" charset="0"/>
              <a:buChar char="–"/>
              <a:defRPr sz="5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2860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200400" indent="-457200">
              <a:spcBef>
                <a:spcPct val="20000"/>
              </a:spcBef>
              <a:buFont typeface="Arial" panose="020B0604020202020204" pitchFamily="34" charset="0"/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114800" indent="-457200">
              <a:spcBef>
                <a:spcPct val="20000"/>
              </a:spcBef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0292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59436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68580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77724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F050BF-230B-4D91-ACC1-345709FD6BB6}" type="slidenum">
              <a:rPr lang="en-US" altLang="zh-CN" sz="2400">
                <a:solidFill>
                  <a:srgbClr val="898989"/>
                </a:solidFill>
                <a:latin typeface="Myriad Pro Light" panose="020B0403030403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zh-CN" sz="2400">
              <a:solidFill>
                <a:srgbClr val="898989"/>
              </a:solidFill>
              <a:latin typeface="Myriad Pro Light" panose="020B0403030403020204" pitchFamily="34" charset="0"/>
            </a:endParaRPr>
          </a:p>
        </p:txBody>
      </p:sp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25339383" y="2178736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AU" altLang="zh-CN" sz="3600"/>
          </a:p>
        </p:txBody>
      </p:sp>
    </p:spTree>
    <p:extLst>
      <p:ext uri="{BB962C8B-B14F-4D97-AF65-F5344CB8AC3E}">
        <p14:creationId xmlns:p14="http://schemas.microsoft.com/office/powerpoint/2010/main" val="3646391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Existing work in SA: 5G_ProSe in SA2</a:t>
            </a:r>
          </a:p>
        </p:txBody>
      </p:sp>
      <p:sp>
        <p:nvSpPr>
          <p:cNvPr id="3" name="Content Placeholder 2">
            <a:extLst/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GB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common framework for supporting proximity based services (to satisfy service requirements defined for both public safety and commercial proximity services</a:t>
            </a:r>
            <a:r>
              <a:rPr lang="en-GB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hangingPunct="0"/>
            <a:r>
              <a:rPr lang="en-GB" altLang="zh-CN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A: System enhancements to support Public Safety related proximity services:</a:t>
            </a:r>
            <a:endParaRPr lang="zh-CN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common framework, this part focuses on system enhancements to support service requirements defined for public safety </a:t>
            </a:r>
            <a:r>
              <a:rPr lang="en-GB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</a:p>
          <a:p>
            <a:pPr hangingPunct="0"/>
            <a:r>
              <a:rPr lang="en-GB" altLang="zh-CN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B: System enhancements to support commercial related proximity services:</a:t>
            </a:r>
            <a:endParaRPr lang="zh-CN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common framework, this part focuses on the commercial specific proximity </a:t>
            </a:r>
            <a:r>
              <a:rPr lang="en-GB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</a:p>
          <a:p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level and next step</a:t>
            </a:r>
          </a:p>
          <a:p>
            <a:pPr lvl="1">
              <a:defRPr/>
            </a:pP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Reported </a:t>
            </a:r>
            <a:r>
              <a:rPr lang="en-AU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 </a:t>
            </a: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AU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SA#86 (December </a:t>
            </a: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2019)</a:t>
            </a:r>
          </a:p>
          <a:p>
            <a:pPr lvl="1">
              <a:defRPr/>
            </a:pP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by </a:t>
            </a:r>
            <a:r>
              <a:rPr lang="en-AU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June/2019</a:t>
            </a:r>
            <a:endParaRPr lang="en-AU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AU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Report available in TR </a:t>
            </a:r>
            <a:r>
              <a:rPr lang="en-AU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3.752</a:t>
            </a:r>
            <a:endParaRPr lang="en-AU" altLang="zh-C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80" name="Slide Number Placeholder 3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23309263" y="12655550"/>
            <a:ext cx="1074737" cy="7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6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485900" indent="-571500">
              <a:spcBef>
                <a:spcPct val="20000"/>
              </a:spcBef>
              <a:buFont typeface="Arial" panose="020B0604020202020204" pitchFamily="34" charset="0"/>
              <a:buChar char="–"/>
              <a:defRPr sz="5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2860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200400" indent="-457200">
              <a:spcBef>
                <a:spcPct val="20000"/>
              </a:spcBef>
              <a:buFont typeface="Arial" panose="020B0604020202020204" pitchFamily="34" charset="0"/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114800" indent="-457200">
              <a:spcBef>
                <a:spcPct val="20000"/>
              </a:spcBef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0292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59436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68580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7772400" indent="-457200" defTabSz="914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F050BF-230B-4D91-ACC1-345709FD6BB6}" type="slidenum">
              <a:rPr lang="en-US" altLang="zh-CN" sz="2400">
                <a:solidFill>
                  <a:srgbClr val="898989"/>
                </a:solidFill>
                <a:latin typeface="Myriad Pro Light" panose="020B0403030403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zh-CN" sz="2400">
              <a:solidFill>
                <a:srgbClr val="898989"/>
              </a:solidFill>
              <a:latin typeface="Myriad Pro Light" panose="020B0403030403020204" pitchFamily="34" charset="0"/>
            </a:endParaRPr>
          </a:p>
        </p:txBody>
      </p:sp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25339383" y="2178736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AU" altLang="zh-CN" sz="3600"/>
          </a:p>
        </p:txBody>
      </p:sp>
    </p:spTree>
    <p:extLst>
      <p:ext uri="{BB962C8B-B14F-4D97-AF65-F5344CB8AC3E}">
        <p14:creationId xmlns:p14="http://schemas.microsoft.com/office/powerpoint/2010/main" val="192773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5900" dirty="0" smtClean="0">
                <a:latin typeface="Arial" panose="020B0604020202020204" pitchFamily="34" charset="0"/>
                <a:cs typeface="Arial" panose="020B0604020202020204" pitchFamily="34" charset="0"/>
              </a:rPr>
              <a:t>SL-Relay email discussion output</a:t>
            </a:r>
            <a:endParaRPr lang="zh-CN" altLang="en-US" sz="5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8606391"/>
          </a:xfrm>
        </p:spPr>
        <p:txBody>
          <a:bodyPr>
            <a:noAutofit/>
          </a:bodyPr>
          <a:lstStyle/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6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email discussion result</a:t>
            </a:r>
          </a:p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 aspects are supported by clear majority view</a:t>
            </a:r>
          </a:p>
          <a:p>
            <a:pPr marL="457200" lvl="1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RAN2-led </a:t>
            </a:r>
            <a:r>
              <a:rPr kumimoji="1"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relaying item into the Rel-17 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457200" lvl="1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Rel-17 </a:t>
            </a:r>
            <a:r>
              <a:rPr kumimoji="1"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relaying as a SI with a follow-up WI in Rel-17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16/31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9/31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fine with either or tend to see that as scope-dependent).</a:t>
            </a:r>
          </a:p>
          <a:p>
            <a:pPr marL="457200" lvl="1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least single-hop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UE-to-network 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relay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31/33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single-hop UE-to-UE 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relay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28/33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kumimoji="1"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Pending RAN#86 decision on the need of multi-hop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lvl="1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Rel-17 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sidelink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relaying item includes at least objectives on </a:t>
            </a:r>
            <a:endParaRPr lang="en-US" altLang="zh-CN" sz="3600" dirty="0" smtClean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092200" lvl="2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 Relay (re-)selection criterion and 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procedure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32/33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), </a:t>
            </a:r>
          </a:p>
          <a:p>
            <a:pPr marL="1092200" lvl="2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 Relay/Remote UE 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authorization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32/33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), </a:t>
            </a:r>
          </a:p>
          <a:p>
            <a:pPr marL="1092200" lvl="2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 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QoS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for relaying 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functionality (</a:t>
            </a:r>
            <a:r>
              <a:rPr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30/33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), </a:t>
            </a:r>
          </a:p>
          <a:p>
            <a:pPr marL="1092200" lvl="2" indent="-45720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4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 discovery model/procedure for relaying 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functionality (</a:t>
            </a:r>
            <a:r>
              <a:rPr kumimoji="1" lang="en-US" altLang="zh-CN" sz="3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29/34</a:t>
            </a:r>
            <a:r>
              <a:rPr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).</a:t>
            </a:r>
          </a:p>
          <a:p>
            <a:pPr marL="0" lvl="1" indent="0" hangingPunct="0">
              <a:lnSpc>
                <a:spcPct val="130000"/>
              </a:lnSpc>
              <a:buSzTx/>
              <a:buNone/>
            </a:pPr>
            <a:endParaRPr lang="en-US" altLang="zh-CN" sz="3600" dirty="0" smtClean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hangingPunct="0"/>
            <a:endParaRPr lang="en-US" altLang="zh-CN" sz="36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hangingPunct="0"/>
            <a:endParaRPr lang="zh-CN" altLang="zh-CN" sz="36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>
              <a:buClr>
                <a:srgbClr val="046A38"/>
              </a:buClr>
            </a:pP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1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5900" dirty="0" smtClean="0">
                <a:latin typeface="Arial" panose="020B0604020202020204" pitchFamily="34" charset="0"/>
                <a:cs typeface="Arial" panose="020B0604020202020204" pitchFamily="34" charset="0"/>
              </a:rPr>
              <a:t>SL-Relay email discussion output</a:t>
            </a:r>
            <a:endParaRPr lang="zh-CN" altLang="en-US" sz="5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8606391"/>
          </a:xfrm>
        </p:spPr>
        <p:txBody>
          <a:bodyPr>
            <a:noAutofit/>
          </a:bodyPr>
          <a:lstStyle/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email discussion result</a:t>
            </a:r>
          </a:p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1"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</a:t>
            </a:r>
            <a:r>
              <a:rPr kumimoji="1" lang="en-US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aspects are to be further discussed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i.e., whether to include into as objectives</a:t>
            </a:r>
            <a:endParaRPr kumimoji="1" lang="en-US" altLang="zh-CN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1" indent="-51435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Cross-RAT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configuration of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sidelink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relaying, </a:t>
            </a:r>
            <a:endParaRPr lang="en-US" altLang="zh-CN" sz="3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1" indent="-51435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continuity during path switching between direct </a:t>
            </a:r>
            <a:r>
              <a:rPr lang="en-US" altLang="zh-CN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connection and PC5 relayed connection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514350" lvl="1" indent="-51435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inter-PLMN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discovery operation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514350" lvl="1" indent="-514350" hangingPunct="0">
              <a:lnSpc>
                <a:spcPct val="130000"/>
              </a:lnSpc>
              <a:buSzTx/>
              <a:buFont typeface="Arial" panose="020B0604020202020204" pitchFamily="34" charset="0"/>
              <a:buChar char="-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 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functionality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 hangingPunct="0"/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lvl="0" hangingPunct="0"/>
            <a:endParaRPr lang="zh-CN" altLang="zh-CN" sz="32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>
              <a:buClr>
                <a:srgbClr val="046A38"/>
              </a:buClr>
            </a:pP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596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6373B1-D387-C34F-AD1E-8C5F53E39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900" dirty="0">
                <a:latin typeface="Arial" panose="020B0604020202020204" pitchFamily="34" charset="0"/>
                <a:cs typeface="Arial" panose="020B0604020202020204" pitchFamily="34" charset="0"/>
              </a:rPr>
              <a:t>SL-Relay email discussion </a:t>
            </a:r>
            <a:r>
              <a:rPr lang="en-US" altLang="zh-CN" sz="5900" dirty="0" smtClean="0">
                <a:latin typeface="Arial" panose="020B0604020202020204" pitchFamily="34" charset="0"/>
                <a:cs typeface="Arial" panose="020B0604020202020204" pitchFamily="34" charset="0"/>
              </a:rPr>
              <a:t>output:</a:t>
            </a:r>
            <a:endParaRPr lang="zh-CN" altLang="en-US" sz="5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168C978-0600-A142-94A7-8E56469829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altLang="zh-CN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3200" i="1" dirty="0">
                <a:latin typeface="Arial" panose="020B0604020202020204" pitchFamily="34" charset="0"/>
                <a:cs typeface="Arial" panose="020B0604020202020204" pitchFamily="34" charset="0"/>
              </a:rPr>
              <a:t>the down-selection to be made w.r.t. L2/L3, </a:t>
            </a:r>
            <a:r>
              <a:rPr lang="en-US" altLang="zh-CN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which is the main issue according to the email discussion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15/31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companies express preference on L2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relay; 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hangingPunct="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4/31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companies express preference on L3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relay;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hangingPunct="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12/31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companies did not provide a clear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preference;.</a:t>
            </a:r>
          </a:p>
          <a:p>
            <a:pPr marL="457200" lvl="0" indent="-457200" hangingPunct="0">
              <a:buFont typeface="Arial" panose="020B0604020202020204" pitchFamily="34" charset="0"/>
              <a:buChar char="•"/>
            </a:pP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kumimoji="1" lang="en-US" altLang="zh-CN" sz="3200" i="1" dirty="0">
                <a:latin typeface="Arial" panose="020B0604020202020204" pitchFamily="34" charset="0"/>
                <a:cs typeface="Arial" panose="020B0604020202020204" pitchFamily="34" charset="0"/>
              </a:rPr>
              <a:t>are two possible options as </a:t>
            </a:r>
            <a:r>
              <a:rPr kumimoji="1" lang="en-US" altLang="zh-CN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follows – to be concluded in RAN#86</a:t>
            </a:r>
            <a:endParaRPr kumimoji="1" lang="en-US" altLang="zh-CN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914400" hangingPunct="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r>
              <a:rPr kumimoji="1"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Option 1: L3 relay in </a:t>
            </a:r>
            <a:r>
              <a:rPr kumimoji="1"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Rel-17, covering both UE-to-network and UE-to-UE relay (e.g., ~1.5TU per RAN2 meeting, with 2 quarters for SI, converted into WI afterwards)</a:t>
            </a:r>
          </a:p>
          <a:p>
            <a:pPr marL="914400" lvl="1" indent="-914400" hangingPunct="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r>
              <a:rPr kumimoji="1"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L2 relay in Rel-17, covering UE-to-Network, with UE-to-UE relay being down-prioritized, and 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clarify the assumption of relaying architecture, i.e., end-to-end PDCP and hop-by-hop RLC as concluded in FeD2D/IAB, to avoid further discussion on architecture alternative</a:t>
            </a:r>
            <a:r>
              <a:rPr kumimoji="1"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(e.g., ~2TU per RAN2 meeting, with 3 quarters for SI, converted into WI afterwards)</a:t>
            </a:r>
          </a:p>
          <a:p>
            <a:pPr marL="914400" lvl="1" indent="-914400" hangingPunct="0">
              <a:lnSpc>
                <a:spcPct val="130000"/>
              </a:lnSpc>
              <a:buSzTx/>
              <a:buFont typeface="Arial" panose="020B0604020202020204" pitchFamily="34" charset="0"/>
              <a:buChar char="•"/>
            </a:pPr>
            <a:endParaRPr kumimoji="1"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hangingPunct="0">
              <a:lnSpc>
                <a:spcPct val="130000"/>
              </a:lnSpc>
              <a:buSzTx/>
              <a:buNone/>
            </a:pPr>
            <a:r>
              <a:rPr kumimoji="1" lang="en-US" altLang="zh-CN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=&gt; RAN#86 to down-select between option-1 and option-2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24CEC18-CCC5-4148-9A59-7521FD0E1E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kumimoji="1"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834186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854</Words>
  <Application>Microsoft Office PowerPoint</Application>
  <PresentationFormat>自定义</PresentationFormat>
  <Paragraphs>95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 Unicode MS</vt:lpstr>
      <vt:lpstr>Helvetica Neue</vt:lpstr>
      <vt:lpstr>Helvetica Neue Light</vt:lpstr>
      <vt:lpstr>Helvetica Neue Medium</vt:lpstr>
      <vt:lpstr>OPPOSans B</vt:lpstr>
      <vt:lpstr>OPPOSans M</vt:lpstr>
      <vt:lpstr>OPPOSans R</vt:lpstr>
      <vt:lpstr>黑体</vt:lpstr>
      <vt:lpstr>华文楷体</vt:lpstr>
      <vt:lpstr>宋体</vt:lpstr>
      <vt:lpstr>Arial</vt:lpstr>
      <vt:lpstr>Calibri</vt:lpstr>
      <vt:lpstr>Helvetica</vt:lpstr>
      <vt:lpstr>Myriad Pro</vt:lpstr>
      <vt:lpstr>Myriad Pro Light</vt:lpstr>
      <vt:lpstr>Wingdings</vt:lpstr>
      <vt:lpstr>White 白底</vt:lpstr>
      <vt:lpstr>Black 黑底</vt:lpstr>
      <vt:lpstr>Motivation for new SI proposal on sidelink-based relay in NR  </vt:lpstr>
      <vt:lpstr> Use of high frequency spectrum</vt:lpstr>
      <vt:lpstr>Background of sidelink and applications</vt:lpstr>
      <vt:lpstr>Operating scenarios for sidelink-based relay</vt:lpstr>
      <vt:lpstr>Existing work in SA: NCIS in SA1</vt:lpstr>
      <vt:lpstr>Existing work in SA: 5G_ProSe in SA2</vt:lpstr>
      <vt:lpstr>SL-Relay email discussion output</vt:lpstr>
      <vt:lpstr>SL-Relay email discussion output</vt:lpstr>
      <vt:lpstr>SL-Relay email discussion output: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80188685</dc:creator>
  <cp:lastModifiedBy>OPPO</cp:lastModifiedBy>
  <cp:revision>322</cp:revision>
  <dcterms:created xsi:type="dcterms:W3CDTF">2019-11-26T09:41:42Z</dcterms:created>
  <dcterms:modified xsi:type="dcterms:W3CDTF">2019-12-02T08:18:40Z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