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963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7a72b948b5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g7a72b948b5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5/Docs/RP-19191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280" TargetMode="External"/><Relationship Id="rId7" Type="http://schemas.openxmlformats.org/officeDocument/2006/relationships/hyperlink" Target="https://www.u-blox.com/en/solution/technology/gnss-correction-servic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onlinelibrary.wiley.com/doi/abs/10.1002/navi.323" TargetMode="External"/><Relationship Id="rId5" Type="http://schemas.openxmlformats.org/officeDocument/2006/relationships/hyperlink" Target="https://5gaa.org/news/5gaa-releases-white-paper-on-c-v2x-use-cases-methodology-examples-and-service-level-requirements/" TargetMode="External"/><Relationship Id="rId4" Type="http://schemas.openxmlformats.org/officeDocument/2006/relationships/hyperlink" Target="https://www.gsa.europa.eu/2019-gsa-gnss-market-repor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br>
              <a:rPr lang="en-US" sz="4400" dirty="0"/>
            </a:br>
            <a:r>
              <a:rPr lang="en-US" sz="4400" dirty="0"/>
              <a:t>- Motivation –</a:t>
            </a:r>
            <a:br>
              <a:rPr lang="en-US" sz="4400" b="1" dirty="0"/>
            </a:br>
            <a:r>
              <a:rPr lang="en-US" sz="4400" b="1" dirty="0"/>
              <a:t>Rel-17 Positioning Integrity</a:t>
            </a:r>
            <a:endParaRPr dirty="0"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dirty="0"/>
              <a:t>Swift Navigation, Deutsche Telekom</a:t>
            </a:r>
            <a:endParaRPr dirty="0"/>
          </a:p>
        </p:txBody>
      </p:sp>
      <p:sp>
        <p:nvSpPr>
          <p:cNvPr id="86" name="Google Shape;86;p13"/>
          <p:cNvSpPr txBox="1"/>
          <p:nvPr/>
        </p:nvSpPr>
        <p:spPr>
          <a:xfrm>
            <a:off x="10072320" y="186764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RP-192750</a:t>
            </a:r>
            <a:endParaRPr dirty="0"/>
          </a:p>
        </p:txBody>
      </p:sp>
      <p:sp>
        <p:nvSpPr>
          <p:cNvPr id="87" name="Google Shape;87;p13"/>
          <p:cNvSpPr/>
          <p:nvPr/>
        </p:nvSpPr>
        <p:spPr>
          <a:xfrm>
            <a:off x="136426" y="18006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RAN#86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Sitges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Spain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December 9</a:t>
            </a:r>
            <a:r>
              <a:rPr lang="en-US" sz="18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-12</a:t>
            </a:r>
            <a:r>
              <a:rPr lang="en-US" sz="1800" b="0" i="0" u="none" strike="noStrike" cap="none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2019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Item: 9.1.2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Positioning Integrity: Motivation</a:t>
            </a:r>
            <a:endParaRPr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body" idx="1"/>
          </p:nvPr>
        </p:nvSpPr>
        <p:spPr>
          <a:xfrm>
            <a:off x="838200" y="1837037"/>
            <a:ext cx="10612200" cy="427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 dirty="0"/>
              <a:t>Rel-16 defines high accuracy GNSS extensions at &lt; 10cm using State Space Representation (SSR).</a:t>
            </a:r>
            <a:endParaRPr dirty="0"/>
          </a:p>
          <a:p>
            <a:pPr marL="22860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 dirty="0"/>
              <a:t>TS 22.261 requires trustworthiness in the positioning data and system: </a:t>
            </a:r>
            <a:endParaRPr dirty="0"/>
          </a:p>
          <a:p>
            <a:pPr marL="68580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</a:pPr>
            <a:r>
              <a:rPr lang="en-US" sz="1700" i="1" dirty="0">
                <a:solidFill>
                  <a:schemeClr val="accent1"/>
                </a:solidFill>
              </a:rPr>
              <a:t>The 5G system shall be able to determine the reliability, and the uncertainty or confidence level, of the position-related data.</a:t>
            </a:r>
            <a:endParaRPr sz="1700" dirty="0">
              <a:solidFill>
                <a:schemeClr val="accent1"/>
              </a:solidFill>
            </a:endParaRPr>
          </a:p>
          <a:p>
            <a:pPr marL="22860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 dirty="0"/>
              <a:t>TR 22.872 defines trustworthiness as </a:t>
            </a:r>
            <a:r>
              <a:rPr lang="en-US" sz="2040" b="1" dirty="0"/>
              <a:t>Positioning</a:t>
            </a:r>
            <a:r>
              <a:rPr lang="en-US" sz="2040" dirty="0"/>
              <a:t> </a:t>
            </a:r>
            <a:r>
              <a:rPr lang="en-US" sz="2040" b="1" dirty="0"/>
              <a:t>Integrity:</a:t>
            </a:r>
            <a:endParaRPr sz="2040" i="1" dirty="0"/>
          </a:p>
          <a:p>
            <a:pPr marL="68580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00"/>
              <a:buChar char="•"/>
            </a:pPr>
            <a:r>
              <a:rPr lang="en-US" sz="1700" i="1" dirty="0">
                <a:solidFill>
                  <a:schemeClr val="accent1"/>
                </a:solidFill>
              </a:rPr>
              <a:t>A measure of the trust in the accuracy of the position-related data provided by the positioning system and the ability to provide timely and valid warnings to the UE and/or the user when the positioning system does not fulfil the condition for intended operation.</a:t>
            </a:r>
            <a:endParaRPr dirty="0"/>
          </a:p>
          <a:p>
            <a:pPr marL="22860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</a:pPr>
            <a:r>
              <a:rPr lang="en-US" sz="2040" dirty="0"/>
              <a:t>Positioning Integrity was identified as an area of Study following initial SSR support:</a:t>
            </a:r>
            <a:endParaRPr dirty="0"/>
          </a:p>
          <a:p>
            <a:pPr marL="68580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30"/>
              <a:buChar char="•"/>
            </a:pPr>
            <a:r>
              <a:rPr lang="en-US" sz="1530" dirty="0">
                <a:solidFill>
                  <a:schemeClr val="accent1"/>
                </a:solidFill>
              </a:rPr>
              <a:t>RP-1804428	Report of email discussion [99bis#57][LTE/Positioning] Future phase support of SSR </a:t>
            </a:r>
            <a:endParaRPr dirty="0"/>
          </a:p>
          <a:p>
            <a:pPr marL="68580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30"/>
              <a:buChar char="•"/>
            </a:pPr>
            <a:r>
              <a:rPr lang="en-US" sz="1530" dirty="0">
                <a:solidFill>
                  <a:schemeClr val="accent1"/>
                </a:solidFill>
              </a:rPr>
              <a:t>TR 22.872 	Study on positioning use cases</a:t>
            </a:r>
            <a:endParaRPr dirty="0"/>
          </a:p>
          <a:p>
            <a:pPr marL="685800" lvl="1" indent="-228600" algn="l" rtl="0">
              <a:lnSpc>
                <a:spcPct val="7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30"/>
              <a:buChar char="•"/>
            </a:pPr>
            <a:r>
              <a:rPr lang="en-US" sz="1530" dirty="0">
                <a:solidFill>
                  <a:schemeClr val="accent1"/>
                </a:solidFill>
              </a:rPr>
              <a:t>RP-191919	Views on Release 17 Positioning Enhancements </a:t>
            </a:r>
            <a:endParaRPr dirty="0"/>
          </a:p>
          <a:p>
            <a:pPr marL="228600" lvl="0" indent="-233045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1870"/>
              <a:buChar char="•"/>
            </a:pPr>
            <a:r>
              <a:rPr lang="en-US" sz="2040" dirty="0"/>
              <a:t>Rel-16 </a:t>
            </a:r>
            <a:r>
              <a:rPr lang="en-US" sz="2040" u="sng" dirty="0"/>
              <a:t>did not</a:t>
            </a:r>
            <a:r>
              <a:rPr lang="en-US" sz="2040" dirty="0"/>
              <a:t> define assistance data to verify Positioning Integrity.</a:t>
            </a:r>
            <a:endParaRPr sz="2040" dirty="0"/>
          </a:p>
          <a:p>
            <a:pPr marL="228600" lvl="0" indent="-24384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SzPts val="2040"/>
              <a:buChar char="•"/>
            </a:pPr>
            <a:r>
              <a:rPr lang="en-US" sz="2040" u="sng" dirty="0">
                <a:solidFill>
                  <a:schemeClr val="hlink"/>
                </a:solidFill>
                <a:hlinkClick r:id="rId3"/>
              </a:rPr>
              <a:t>RP-191919</a:t>
            </a:r>
            <a:r>
              <a:rPr lang="en-US" sz="2040" dirty="0"/>
              <a:t> reviews Positioning Integrity considerations for 3GPP Rel-17.</a:t>
            </a:r>
            <a:endParaRPr dirty="0"/>
          </a:p>
        </p:txBody>
      </p:sp>
      <p:sp>
        <p:nvSpPr>
          <p:cNvPr id="95" name="Google Shape;95;p14"/>
          <p:cNvSpPr/>
          <p:nvPr/>
        </p:nvSpPr>
        <p:spPr>
          <a:xfrm>
            <a:off x="1050151" y="6112401"/>
            <a:ext cx="100686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¹ </a:t>
            </a:r>
            <a:r>
              <a:rPr lang="en-US" sz="11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For the purpose </a:t>
            </a:r>
            <a:r>
              <a: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en-US" sz="11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this discussion “Positioning Integrity” refers to the trustworthiness of the GNSS navigation outputs and not the alternative 3GPP meaning of ensuring that a message is transmitted without errors over a communications channel. These concepts and distinctions can be further refined in the Study Item.</a:t>
            </a:r>
            <a:endParaRPr sz="1200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Positioning Integrity: Background</a:t>
            </a: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908957" cy="46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Positioning Integrity conveys to the user the reliability of the information received &amp; computed. 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Timely warnings are provided when data should not be used.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Positioning Integrity is currently used for commercial aviation, which does not address high accuracy.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High accuracy (&lt; 1m or better) means certain errors are no longer absorbed within the nominal error budget (e.g. 10s or 100s of meters). 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The effects of additional errors must therefore be determined at the required confidence level e.g.</a:t>
            </a:r>
            <a:endParaRPr dirty="0"/>
          </a:p>
          <a:p>
            <a:pPr marL="685800" lvl="1" indent="-228600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Multipath effects in different application environments (e.g. open sky vs. urban areas)</a:t>
            </a:r>
            <a:endParaRPr dirty="0"/>
          </a:p>
          <a:p>
            <a:pPr marL="685800" lvl="1" indent="-228600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Atmospheric effects such as high frequency ionospheric or tropospheric changes</a:t>
            </a:r>
            <a:endParaRPr dirty="0"/>
          </a:p>
          <a:p>
            <a:pPr marL="685800" lvl="1" indent="-228600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Satellite or control system failures</a:t>
            </a:r>
            <a:endParaRPr dirty="0"/>
          </a:p>
          <a:p>
            <a:pPr marL="685800" lvl="1" indent="-228600" algn="l" rtl="0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 dirty="0">
                <a:solidFill>
                  <a:schemeClr val="accent1"/>
                </a:solidFill>
              </a:rPr>
              <a:t>Local UE bias effects such as GNSS phase cycle slips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These errors can be modelled (e.g. using SSR) and detected with an associated confidence level.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Confidence information must be available to the UE in order to compute it’s Positioning Integrity.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High accuracy requires monitoring and signaling of </a:t>
            </a:r>
            <a:r>
              <a:rPr lang="en-US" sz="2000" b="1" dirty="0"/>
              <a:t>Network-side</a:t>
            </a:r>
            <a:r>
              <a:rPr lang="en-US" sz="2000" dirty="0"/>
              <a:t> and </a:t>
            </a:r>
            <a:r>
              <a:rPr lang="en-US" sz="2000" b="1" dirty="0"/>
              <a:t>UE-side</a:t>
            </a:r>
            <a:r>
              <a:rPr lang="en-US" sz="2000" dirty="0"/>
              <a:t> Integrity KPIs.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These concepts are illustrated in Appendix A.</a:t>
            </a:r>
            <a:endParaRPr dirty="0"/>
          </a:p>
          <a:p>
            <a:pPr marL="228600" lvl="0" indent="-101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101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Positioning Integrity: Use Cases</a:t>
            </a:r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Positioning Integrity can be applied to any positioning use case.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It is crucial to Mission Critical and Safety Critical applications.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Road users are a priority use case driven by Service Providers, OEMs, Component Suppliers &amp; Regulators, including: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>
                <a:solidFill>
                  <a:schemeClr val="accent1"/>
                </a:solidFill>
              </a:rPr>
              <a:t>V2X and autonomous vehicles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>
                <a:solidFill>
                  <a:schemeClr val="accent1"/>
                </a:solidFill>
              </a:rPr>
              <a:t>Emergency calls and first responders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>
                <a:solidFill>
                  <a:schemeClr val="accent1"/>
                </a:solidFill>
              </a:rPr>
              <a:t>Vulnerable road users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>
                <a:solidFill>
                  <a:schemeClr val="accent1"/>
                </a:solidFill>
              </a:rPr>
              <a:t>Road-user charging and lane-level services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>
                <a:solidFill>
                  <a:schemeClr val="accent1"/>
                </a:solidFill>
              </a:rPr>
              <a:t>Asset tracking and mobility management</a:t>
            </a:r>
            <a:endParaRPr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</a:pPr>
            <a:r>
              <a:rPr lang="en-US" sz="1600">
                <a:solidFill>
                  <a:schemeClr val="accent1"/>
                </a:solidFill>
              </a:rPr>
              <a:t>High definition mapping </a:t>
            </a:r>
            <a:endParaRPr sz="20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/>
          </a:p>
        </p:txBody>
      </p:sp>
      <p:sp>
        <p:nvSpPr>
          <p:cNvPr id="108" name="Google Shape;108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489280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Positioning reliability / integrity are being defined in road user requirements, </a:t>
            </a:r>
            <a:r>
              <a:rPr lang="en-US" sz="2000" dirty="0" err="1"/>
              <a:t>e.g</a:t>
            </a:r>
            <a:r>
              <a:rPr lang="en-US" sz="2000" dirty="0"/>
              <a:t>: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u="sng" dirty="0">
                <a:solidFill>
                  <a:schemeClr val="hlink"/>
                </a:solidFill>
                <a:hlinkClick r:id="rId3"/>
              </a:rPr>
              <a:t>TR 22.872 - Study on positioning use cases </a:t>
            </a:r>
            <a:r>
              <a:rPr lang="en-US" sz="1600" dirty="0"/>
              <a:t>(3GPP, 2018).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u="sng" dirty="0">
                <a:solidFill>
                  <a:schemeClr val="hlink"/>
                </a:solidFill>
                <a:hlinkClick r:id="rId4"/>
              </a:rPr>
              <a:t>GNSS Market Report, Issue 6 </a:t>
            </a:r>
            <a:r>
              <a:rPr lang="en-US" sz="1600" dirty="0"/>
              <a:t>(GSA, 2019).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u="sng" dirty="0">
                <a:solidFill>
                  <a:schemeClr val="hlink"/>
                </a:solidFill>
                <a:hlinkClick r:id="rId5"/>
              </a:rPr>
              <a:t>C-V2X Use Cases Methodology, Examples and Service Level Requirements </a:t>
            </a:r>
            <a:r>
              <a:rPr lang="en-US" sz="1600" dirty="0"/>
              <a:t>(5GAA, 2019).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u="sng" dirty="0">
                <a:solidFill>
                  <a:schemeClr val="hlink"/>
                </a:solidFill>
                <a:hlinkClick r:id="rId6"/>
              </a:rPr>
              <a:t>Analysis of GNSS correction data standards for the automotive market </a:t>
            </a:r>
            <a:r>
              <a:rPr lang="en-US" sz="1600" dirty="0"/>
              <a:t>(</a:t>
            </a:r>
            <a:r>
              <a:rPr lang="en-US" sz="1600" dirty="0" err="1"/>
              <a:t>Vana</a:t>
            </a:r>
            <a:r>
              <a:rPr lang="en-US" sz="1600" dirty="0"/>
              <a:t> et al., 2019).</a:t>
            </a:r>
            <a:endParaRPr dirty="0"/>
          </a:p>
          <a:p>
            <a:pPr marL="68580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 u="sng" dirty="0">
                <a:solidFill>
                  <a:schemeClr val="hlink"/>
                </a:solidFill>
                <a:hlinkClick r:id="rId7"/>
              </a:rPr>
              <a:t>GNSS Correction Services </a:t>
            </a:r>
            <a:r>
              <a:rPr lang="en-US" sz="1600" dirty="0"/>
              <a:t>(u-</a:t>
            </a:r>
            <a:r>
              <a:rPr lang="en-US" sz="1600" dirty="0" err="1"/>
              <a:t>blox</a:t>
            </a:r>
            <a:r>
              <a:rPr lang="en-US" sz="1600" dirty="0"/>
              <a:t>, 2019).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There is no industry standard for Positioning Integrity today.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Positioning Integrity is critical to delivering 3GPP positioning use cases.</a:t>
            </a:r>
            <a:endParaRPr dirty="0"/>
          </a:p>
          <a:p>
            <a:pPr marL="685800" lvl="1" indent="-127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 dirty="0">
              <a:solidFill>
                <a:schemeClr val="accent1"/>
              </a:solidFill>
            </a:endParaRPr>
          </a:p>
          <a:p>
            <a:pPr marL="685800" lvl="1" indent="-127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 dirty="0">
              <a:solidFill>
                <a:schemeClr val="accent1"/>
              </a:solidFill>
            </a:endParaRPr>
          </a:p>
          <a:p>
            <a:pPr marL="68580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 dirty="0"/>
              <a:t>Positioning Integrity is a requirement for high accuracy applications supported by the 5G system.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 dirty="0"/>
              <a:t>LTE Positioning Protocol does not yet include information elements to validate Positioning Integrity.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 dirty="0"/>
              <a:t>Positioning Integrity requires Network and UE-side assistance information.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 dirty="0"/>
              <a:t>The applications requiring Positioning Integrity will be limited to User Plane if Positioning Integrity is not supported at Control Plane through LPP. This will </a:t>
            </a:r>
            <a:r>
              <a:rPr lang="en-US" sz="1850" u="sng" dirty="0"/>
              <a:t>significantly</a:t>
            </a:r>
            <a:r>
              <a:rPr lang="en-US" sz="1850" dirty="0"/>
              <a:t> limit the adoption of positioning via 3GPP.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 dirty="0"/>
              <a:t>Rel-17 is a logical and necessary extension to the positioning support enabled by Rel-16.</a:t>
            </a:r>
            <a:endParaRPr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50"/>
              <a:buChar char="•"/>
            </a:pPr>
            <a:r>
              <a:rPr lang="en-US" sz="1850" dirty="0"/>
              <a:t>Proposed Work Item for Rel-17:</a:t>
            </a:r>
            <a:endParaRPr dirty="0"/>
          </a:p>
          <a:p>
            <a:pPr marL="800100" lvl="1">
              <a:lnSpc>
                <a:spcPct val="80000"/>
              </a:lnSpc>
              <a:buClr>
                <a:schemeClr val="accent1"/>
              </a:buClr>
              <a:buSzPts val="1665"/>
              <a:buFont typeface="Calibri"/>
              <a:buAutoNum type="arabicPeriod"/>
            </a:pPr>
            <a:r>
              <a:rPr lang="en-US" sz="1665" dirty="0">
                <a:solidFill>
                  <a:schemeClr val="accent1"/>
                </a:solidFill>
              </a:rPr>
              <a:t>Identify Positioning Integrity KPIs for relevant use cases.</a:t>
            </a:r>
          </a:p>
          <a:p>
            <a:pPr marL="800100" lvl="1">
              <a:lnSpc>
                <a:spcPct val="80000"/>
              </a:lnSpc>
              <a:buClr>
                <a:schemeClr val="accent1"/>
              </a:buClr>
              <a:buSzPts val="1665"/>
              <a:buFont typeface="Calibri"/>
              <a:buAutoNum type="arabicPeriod"/>
            </a:pPr>
            <a:r>
              <a:rPr lang="en-US" sz="1665" dirty="0">
                <a:solidFill>
                  <a:schemeClr val="accent1"/>
                </a:solidFill>
              </a:rPr>
              <a:t>Identify &amp; study the error sources, threat models, occurrence rates and failure modes requiring Positioning Integrity validation and reporting. </a:t>
            </a:r>
          </a:p>
          <a:p>
            <a:pPr marL="800100" lvl="1">
              <a:lnSpc>
                <a:spcPct val="80000"/>
              </a:lnSpc>
              <a:buClr>
                <a:schemeClr val="accent1"/>
              </a:buClr>
              <a:buSzPts val="1665"/>
              <a:buFont typeface="Calibri"/>
              <a:buAutoNum type="arabicPeriod"/>
            </a:pPr>
            <a:r>
              <a:rPr lang="en-US" sz="1665" dirty="0">
                <a:solidFill>
                  <a:schemeClr val="accent1"/>
                </a:solidFill>
              </a:rPr>
              <a:t>Examine existing methodologies and gaps for network-assisted and UE-assisted integrity. </a:t>
            </a:r>
          </a:p>
          <a:p>
            <a:pPr marL="800100" lvl="1">
              <a:lnSpc>
                <a:spcPct val="80000"/>
              </a:lnSpc>
              <a:buClr>
                <a:schemeClr val="accent1"/>
              </a:buClr>
              <a:buSzPts val="1665"/>
              <a:buFont typeface="Calibri"/>
              <a:buAutoNum type="arabicPeriod"/>
            </a:pPr>
            <a:r>
              <a:rPr lang="en-US" sz="1665" dirty="0">
                <a:solidFill>
                  <a:schemeClr val="accent1"/>
                </a:solidFill>
              </a:rPr>
              <a:t>Based on the outcome of the study in 1, 2 &amp; 3,  specify an approach to network-assisted Positioning Integrity in support of high accuracy positioning by extensions to LPP and related network and UE protocols.</a:t>
            </a:r>
            <a:endParaRPr sz="1850" dirty="0"/>
          </a:p>
          <a:p>
            <a:pPr marL="228600" lvl="0" indent="-111125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50"/>
              <a:buNone/>
            </a:pPr>
            <a:endParaRPr sz="1850" dirty="0"/>
          </a:p>
        </p:txBody>
      </p:sp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Rel-17 Work Item on Positioning Integrity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Appendix A: Primer on Positioning Integrity</a:t>
            </a:r>
            <a:endParaRPr dirty="0"/>
          </a:p>
        </p:txBody>
      </p:sp>
      <p:sp>
        <p:nvSpPr>
          <p:cNvPr id="120" name="Google Shape;120;p18"/>
          <p:cNvSpPr txBox="1"/>
          <p:nvPr/>
        </p:nvSpPr>
        <p:spPr>
          <a:xfrm>
            <a:off x="838200" y="1690700"/>
            <a:ext cx="8224200" cy="42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E8107"/>
              </a:buClr>
              <a:buSzPts val="18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 primary output is the user’s Estimated Position.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E8107"/>
              </a:buClr>
              <a:buSzPts val="1800"/>
              <a:buChar char="○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This estimate will contain some error compared to the True Position.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8107"/>
              </a:buClr>
              <a:buSzPts val="18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To indicate the quality of the position, the Accuracy is also estimated. This is typically given as e.g. a 1 sigma (68%) value.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E8107"/>
              </a:buClr>
              <a:buSzPts val="1800"/>
              <a:buChar char="○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This indicates 68% of position outputs are better than the reported accuracy.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E8107"/>
              </a:buClr>
              <a:buSzPts val="1800"/>
              <a:buChar char="○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This leaves 32% of positions worse than the stated accuracy - but how much worse?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8107"/>
              </a:buClr>
              <a:buSzPts val="18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 high accuracy positioning, we want to bound the error to a much higher level of confidence. This is the concept of </a:t>
            </a:r>
            <a:r>
              <a:rPr lang="en-US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Positioning Integrity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E8107"/>
              </a:buClr>
              <a:buSzPts val="1800"/>
              <a:buChar char="○"/>
            </a:pPr>
            <a:r>
              <a:rPr lang="en-US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Alert Limit (AL)</a:t>
            </a: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an upper bound on position error.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E8107"/>
              </a:buClr>
              <a:buSzPts val="1800"/>
              <a:buChar char="○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Alert Limit is calculated for a </a:t>
            </a:r>
            <a:r>
              <a:rPr lang="en-US" sz="16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Target Integrity Risk (TIR).</a:t>
            </a:r>
            <a:endParaRPr sz="1600" b="1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E8107"/>
              </a:buClr>
              <a:buSzPts val="1800"/>
              <a:buChar char="○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TIR gives an allowable rate of occurrence of error greater than the</a:t>
            </a:r>
            <a:b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Alert Limit e.g. less than once per 100,000 hours (&lt; 10</a:t>
            </a:r>
            <a:r>
              <a:rPr lang="en-US" sz="1600" baseline="30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-5</a:t>
            </a: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/hour).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8"/>
          <p:cNvSpPr/>
          <p:nvPr/>
        </p:nvSpPr>
        <p:spPr>
          <a:xfrm>
            <a:off x="9413363" y="4743975"/>
            <a:ext cx="1456200" cy="1456200"/>
          </a:xfrm>
          <a:prstGeom prst="ellipse">
            <a:avLst/>
          </a:prstGeom>
          <a:solidFill>
            <a:srgbClr val="D9EAD3"/>
          </a:solidFill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8"/>
          <p:cNvSpPr/>
          <p:nvPr/>
        </p:nvSpPr>
        <p:spPr>
          <a:xfrm>
            <a:off x="9651563" y="3164575"/>
            <a:ext cx="827400" cy="827400"/>
          </a:xfrm>
          <a:prstGeom prst="ellipse">
            <a:avLst/>
          </a:prstGeom>
          <a:solidFill>
            <a:srgbClr val="FCE5CD"/>
          </a:solidFill>
          <a:ln w="19050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8"/>
          <p:cNvSpPr/>
          <p:nvPr/>
        </p:nvSpPr>
        <p:spPr>
          <a:xfrm>
            <a:off x="10006263" y="1986175"/>
            <a:ext cx="136200" cy="136200"/>
          </a:xfrm>
          <a:prstGeom prst="ellipse">
            <a:avLst/>
          </a:prstGeom>
          <a:solidFill>
            <a:srgbClr val="CFE2F3"/>
          </a:solidFill>
          <a:ln w="19050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18"/>
          <p:cNvSpPr txBox="1"/>
          <p:nvPr/>
        </p:nvSpPr>
        <p:spPr>
          <a:xfrm>
            <a:off x="9593363" y="2122325"/>
            <a:ext cx="943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Estimated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Position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8"/>
          <p:cNvSpPr txBox="1"/>
          <p:nvPr/>
        </p:nvSpPr>
        <p:spPr>
          <a:xfrm>
            <a:off x="10126763" y="1588925"/>
            <a:ext cx="943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❌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True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Position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10006263" y="3510175"/>
            <a:ext cx="136200" cy="136200"/>
          </a:xfrm>
          <a:prstGeom prst="ellipse">
            <a:avLst/>
          </a:prstGeom>
          <a:solidFill>
            <a:srgbClr val="CFE2F3"/>
          </a:solidFill>
          <a:ln w="19050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8"/>
          <p:cNvSpPr txBox="1"/>
          <p:nvPr/>
        </p:nvSpPr>
        <p:spPr>
          <a:xfrm>
            <a:off x="9593363" y="3951125"/>
            <a:ext cx="943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Accuracy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8"/>
          <p:cNvSpPr txBox="1"/>
          <p:nvPr/>
        </p:nvSpPr>
        <p:spPr>
          <a:xfrm>
            <a:off x="10126763" y="3112925"/>
            <a:ext cx="943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❌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8"/>
          <p:cNvSpPr/>
          <p:nvPr/>
        </p:nvSpPr>
        <p:spPr>
          <a:xfrm>
            <a:off x="9727763" y="5069575"/>
            <a:ext cx="827400" cy="827400"/>
          </a:xfrm>
          <a:prstGeom prst="ellipse">
            <a:avLst/>
          </a:prstGeom>
          <a:solidFill>
            <a:srgbClr val="FCE5CD"/>
          </a:solidFill>
          <a:ln w="19050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8"/>
          <p:cNvSpPr/>
          <p:nvPr/>
        </p:nvSpPr>
        <p:spPr>
          <a:xfrm>
            <a:off x="10082463" y="5415175"/>
            <a:ext cx="136200" cy="136200"/>
          </a:xfrm>
          <a:prstGeom prst="ellipse">
            <a:avLst/>
          </a:prstGeom>
          <a:solidFill>
            <a:srgbClr val="CFE2F3"/>
          </a:solidFill>
          <a:ln w="19050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8"/>
          <p:cNvSpPr txBox="1"/>
          <p:nvPr/>
        </p:nvSpPr>
        <p:spPr>
          <a:xfrm>
            <a:off x="9669563" y="6160925"/>
            <a:ext cx="943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latin typeface="Calibri"/>
                <a:ea typeface="Calibri"/>
                <a:cs typeface="Calibri"/>
                <a:sym typeface="Calibri"/>
              </a:rPr>
              <a:t>Alert Limit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8"/>
          <p:cNvSpPr txBox="1"/>
          <p:nvPr/>
        </p:nvSpPr>
        <p:spPr>
          <a:xfrm>
            <a:off x="10202963" y="5017925"/>
            <a:ext cx="943800" cy="25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latin typeface="Calibri"/>
                <a:ea typeface="Calibri"/>
                <a:cs typeface="Calibri"/>
                <a:sym typeface="Calibri"/>
              </a:rPr>
              <a:t>❌</a:t>
            </a:r>
            <a:endParaRPr sz="11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Appendix A: Primer on Positioning Integrity</a:t>
            </a:r>
            <a:endParaRPr/>
          </a:p>
        </p:txBody>
      </p:sp>
      <p:sp>
        <p:nvSpPr>
          <p:cNvPr id="138" name="Google Shape;138;p19"/>
          <p:cNvSpPr txBox="1"/>
          <p:nvPr/>
        </p:nvSpPr>
        <p:spPr>
          <a:xfrm>
            <a:off x="80300" y="2148025"/>
            <a:ext cx="4619700" cy="210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30200" algn="l" rtl="0">
              <a:spcBef>
                <a:spcPts val="100"/>
              </a:spcBef>
              <a:spcAft>
                <a:spcPts val="0"/>
              </a:spcAft>
              <a:buClr>
                <a:srgbClr val="FE8107"/>
              </a:buClr>
              <a:buSzPts val="16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To compute the Alert Limit for a low TIR it is not sufficient to consider nominal performance only.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100"/>
              </a:spcBef>
              <a:spcAft>
                <a:spcPts val="0"/>
              </a:spcAft>
              <a:buClr>
                <a:srgbClr val="FE8107"/>
              </a:buClr>
              <a:buSzPts val="16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Rare fault conditions and “feared events” must be considered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04800" algn="l" rtl="0">
              <a:spcBef>
                <a:spcPts val="100"/>
              </a:spcBef>
              <a:spcAft>
                <a:spcPts val="0"/>
              </a:spcAft>
              <a:buClr>
                <a:srgbClr val="FE8107"/>
              </a:buClr>
              <a:buSzPts val="1200"/>
              <a:buChar char="○"/>
            </a:pPr>
            <a:r>
              <a:rPr lang="en-US" sz="1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e.g. degradation / failure of the GNSS satellite.</a:t>
            </a:r>
            <a:endParaRPr sz="12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100"/>
              </a:spcBef>
              <a:spcAft>
                <a:spcPts val="0"/>
              </a:spcAft>
              <a:buClr>
                <a:srgbClr val="FE8107"/>
              </a:buClr>
              <a:buSzPts val="16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These faults can be difficult to detect on the UE alone.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100"/>
              </a:spcBef>
              <a:spcAft>
                <a:spcPts val="0"/>
              </a:spcAft>
              <a:buClr>
                <a:srgbClr val="FE8107"/>
              </a:buClr>
              <a:buSzPts val="1600"/>
              <a:buChar char="•"/>
            </a:pPr>
            <a:r>
              <a:rPr lang="en-US" sz="1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To achieve necessary integrity KPIs, it’s essential for the GNSS network to monitor for certain faults and provide assistance data to the UE to support integrity computation.</a:t>
            </a:r>
            <a:endParaRPr sz="16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19"/>
          <p:cNvPicPr preferRelativeResize="0"/>
          <p:nvPr/>
        </p:nvPicPr>
        <p:blipFill rotWithShape="1">
          <a:blip r:embed="rId3">
            <a:alphaModFix/>
          </a:blip>
          <a:srcRect t="6086" b="2797"/>
          <a:stretch/>
        </p:blipFill>
        <p:spPr>
          <a:xfrm>
            <a:off x="4989770" y="2246025"/>
            <a:ext cx="7025331" cy="289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/>
          <p:nvPr/>
        </p:nvSpPr>
        <p:spPr>
          <a:xfrm>
            <a:off x="4880174" y="2857499"/>
            <a:ext cx="3324711" cy="2347800"/>
          </a:xfrm>
          <a:prstGeom prst="roundRect">
            <a:avLst>
              <a:gd name="adj" fmla="val 10351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9"/>
          <p:cNvSpPr txBox="1"/>
          <p:nvPr/>
        </p:nvSpPr>
        <p:spPr>
          <a:xfrm>
            <a:off x="4868325" y="5218275"/>
            <a:ext cx="5177700" cy="6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Network-side faults must be monitored and communicated, </a:t>
            </a:r>
            <a:endParaRPr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e.g. satellite feared events, atmospheric events, network events</a:t>
            </a:r>
            <a:endParaRPr sz="1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5888151" y="2322225"/>
            <a:ext cx="15195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Service</a:t>
            </a:r>
            <a:endParaRPr sz="1800" b="1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>
            <a:off x="9707236" y="2322225"/>
            <a:ext cx="21867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User Equipment</a:t>
            </a:r>
            <a:endParaRPr sz="1800" b="1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7049021" y="1539650"/>
            <a:ext cx="34092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Example Fault Tree</a:t>
            </a:r>
            <a:endParaRPr sz="2000" b="1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1111</Words>
  <Application>Microsoft Office PowerPoint</Application>
  <PresentationFormat>Widescreen</PresentationFormat>
  <Paragraphs>105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 - Motivation – Rel-17 Positioning Integrity</vt:lpstr>
      <vt:lpstr>Positioning Integrity: Motivation</vt:lpstr>
      <vt:lpstr>Positioning Integrity: Background</vt:lpstr>
      <vt:lpstr>Positioning Integrity: Use Cases</vt:lpstr>
      <vt:lpstr>Rel-17 Work Item on Positioning Integrity</vt:lpstr>
      <vt:lpstr>Appendix A: Primer on Positioning Integrity</vt:lpstr>
      <vt:lpstr>Appendix A: Primer on Positioning Integrity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- Motivation – Rel-17 Study on Positioning Integrity</dc:title>
  <dc:creator>Grant Hausler</dc:creator>
  <cp:lastModifiedBy>Grant</cp:lastModifiedBy>
  <cp:revision>5</cp:revision>
  <dcterms:modified xsi:type="dcterms:W3CDTF">2019-12-02T22:48:30Z</dcterms:modified>
</cp:coreProperties>
</file>