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autoCompressPictures="0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1" r:id="rId2"/>
    <p:sldId id="302" r:id="rId3"/>
    <p:sldId id="304" r:id="rId4"/>
    <p:sldId id="305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보통 스타일 3 - 강조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4" autoAdjust="0"/>
    <p:restoredTop sz="95642" autoAdjust="0"/>
  </p:normalViewPr>
  <p:slideViewPr>
    <p:cSldViewPr snapToGrid="0">
      <p:cViewPr varScale="1">
        <p:scale>
          <a:sx n="118" d="100"/>
          <a:sy n="118" d="100"/>
        </p:scale>
        <p:origin x="154" y="8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89" d="100"/>
          <a:sy n="89" d="100"/>
        </p:scale>
        <p:origin x="3802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F8F3A8-8ADA-4023-A81F-139305F78A9C}" type="datetimeFigureOut">
              <a:rPr lang="ko-KR" altLang="en-US" smtClean="0"/>
              <a:t>2019-12-02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BF55E4-39C6-4332-9FF8-B653C8C8EE3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6282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54D0C6-40D6-4504-A6D9-271088A03912}" type="datetimeFigureOut">
              <a:rPr lang="ko-KR" altLang="en-US" smtClean="0"/>
              <a:t>2019-12-02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EFA589-747A-4B4A-A54F-0B8FAA754C7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062206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>
                <a:latin typeface="Century Gothic" panose="020B0502020202020204" pitchFamily="34" charset="0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977685"/>
            <a:ext cx="8915399" cy="925977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dirty="0" smtClean="0"/>
              <a:t>마스터 부제목 스타일 편집</a:t>
            </a:r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9212" y="6290928"/>
            <a:ext cx="8220302" cy="365125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Century Gothic" panose="020B0502020202020204" pitchFamily="34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81843" y="624110"/>
            <a:ext cx="9822769" cy="927104"/>
          </a:xfrm>
        </p:spPr>
        <p:txBody>
          <a:bodyPr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75757" y="1763486"/>
            <a:ext cx="9528855" cy="4359728"/>
          </a:xfrm>
        </p:spPr>
        <p:txBody>
          <a:bodyPr/>
          <a:lstStyle>
            <a:lvl1pPr>
              <a:defRPr b="1" baseline="0">
                <a:solidFill>
                  <a:schemeClr val="accent2">
                    <a:lumMod val="75000"/>
                  </a:schemeClr>
                </a:solidFill>
                <a:latin typeface="Century Gothic" panose="020B0502020202020204" pitchFamily="34" charset="0"/>
              </a:defRPr>
            </a:lvl1pPr>
            <a:lvl2pPr marL="742950" indent="-285750">
              <a:buFont typeface="Wingdings" panose="05000000000000000000" pitchFamily="2" charset="2"/>
              <a:buChar char="n"/>
              <a:defRPr baseline="0">
                <a:latin typeface="Century Gothic" panose="020B0502020202020204" pitchFamily="34" charset="0"/>
              </a:defRPr>
            </a:lvl2pPr>
            <a:lvl3pPr marL="1143000" indent="-228600">
              <a:buFont typeface="Wingdings" panose="05000000000000000000" pitchFamily="2" charset="2"/>
              <a:buChar char="§"/>
              <a:defRPr baseline="0">
                <a:latin typeface="Century Gothic" panose="020B0502020202020204" pitchFamily="34" charset="0"/>
              </a:defRPr>
            </a:lvl3pPr>
            <a:lvl4pPr marL="1600200" indent="-228600">
              <a:buFont typeface="Arial" panose="020B0604020202020204" pitchFamily="34" charset="0"/>
              <a:buChar char="•"/>
              <a:defRPr baseline="0">
                <a:latin typeface="Century Gothic" panose="020B0502020202020204" pitchFamily="34" charset="0"/>
              </a:defRPr>
            </a:lvl4pPr>
            <a:lvl5pPr>
              <a:defRPr baseline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91213" y="6561786"/>
            <a:ext cx="779767" cy="276897"/>
          </a:xfrm>
          <a:prstGeom prst="rect">
            <a:avLst/>
          </a:prstGeom>
        </p:spPr>
        <p:txBody>
          <a:bodyPr/>
          <a:lstStyle>
            <a:lvl1pPr algn="l">
              <a:defRPr sz="1200">
                <a:solidFill>
                  <a:srgbClr val="0070C0"/>
                </a:solidFill>
                <a:latin typeface="Century Gothic" panose="020B0502020202020204" pitchFamily="34" charset="0"/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22664" y="624110"/>
            <a:ext cx="978194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18607" y="2133599"/>
            <a:ext cx="9586005" cy="39977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dirty="0"/>
          </a:p>
        </p:txBody>
      </p:sp>
      <p:sp>
        <p:nvSpPr>
          <p:cNvPr id="39" name="직사각형 38"/>
          <p:cNvSpPr/>
          <p:nvPr userDrawn="1"/>
        </p:nvSpPr>
        <p:spPr>
          <a:xfrm>
            <a:off x="8761253" y="6587887"/>
            <a:ext cx="343074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000" dirty="0" smtClean="0">
                <a:solidFill>
                  <a:schemeClr val="tx1"/>
                </a:solidFill>
                <a:latin typeface="Century Gothic" panose="020B0502020202020204" pitchFamily="34" charset="0"/>
                <a:ea typeface="맑은 고딕" panose="020B0503020000020004" pitchFamily="50" charset="-127"/>
              </a:rPr>
              <a:t>Copyright 2019. LG Electronics Inc. All rights reserved</a:t>
            </a:r>
            <a:endParaRPr lang="en-US" altLang="ko-KR" sz="1000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37" name="Picture 11" descr="D:\조직문화\로고\LGE_CI_LOGO\누끼 컷\LGE_Logo_3D_Tagline(W)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144" y="140494"/>
            <a:ext cx="997120" cy="483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" name="TextBox 35"/>
          <p:cNvSpPr txBox="1"/>
          <p:nvPr userDrawn="1"/>
        </p:nvSpPr>
        <p:spPr>
          <a:xfrm>
            <a:off x="10865108" y="13796"/>
            <a:ext cx="13244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800" b="0" dirty="0" smtClean="0">
                <a:latin typeface="Century Gothic" panose="020B0502020202020204" pitchFamily="34" charset="0"/>
                <a:ea typeface="Arial Unicode MS" panose="020B0604020202020204" pitchFamily="50" charset="-127"/>
                <a:cs typeface="Arial Unicode MS" panose="020B0604020202020204" pitchFamily="50" charset="-127"/>
              </a:rPr>
              <a:t>RP-192743</a:t>
            </a:r>
            <a:endParaRPr lang="ko-KR" altLang="en-US" sz="1800" b="0" dirty="0">
              <a:latin typeface="Century Gothic" panose="020B0502020202020204" pitchFamily="34" charset="0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1" latinLnBrk="1" hangingPunct="1">
        <a:spcBef>
          <a:spcPct val="0"/>
        </a:spcBef>
        <a:buNone/>
        <a:defRPr sz="3600" b="1" kern="1200">
          <a:solidFill>
            <a:schemeClr val="accent2">
              <a:lumMod val="75000"/>
            </a:schemeClr>
          </a:solidFill>
          <a:latin typeface="Century Gothic" panose="020B0502020202020204" pitchFamily="34" charset="0"/>
          <a:ea typeface="LG스마트체2.0 SemiBold" panose="020B0600000101010101" pitchFamily="50" charset="-127"/>
          <a:cs typeface="+mj-cs"/>
        </a:defRPr>
      </a:lvl1pPr>
      <a:lvl2pPr eaLnBrk="1" latinLnBrk="1" hangingPunct="1">
        <a:defRPr>
          <a:solidFill>
            <a:schemeClr val="tx2"/>
          </a:solidFill>
        </a:defRPr>
      </a:lvl2pPr>
      <a:lvl3pPr eaLnBrk="1" latinLnBrk="1" hangingPunct="1">
        <a:defRPr>
          <a:solidFill>
            <a:schemeClr val="tx2"/>
          </a:solidFill>
        </a:defRPr>
      </a:lvl3pPr>
      <a:lvl4pPr eaLnBrk="1" latinLnBrk="1" hangingPunct="1">
        <a:defRPr>
          <a:solidFill>
            <a:schemeClr val="tx2"/>
          </a:solidFill>
        </a:defRPr>
      </a:lvl4pPr>
      <a:lvl5pPr eaLnBrk="1" latinLnBrk="1" hangingPunct="1">
        <a:defRPr>
          <a:solidFill>
            <a:schemeClr val="tx2"/>
          </a:solidFill>
        </a:defRPr>
      </a:lvl5pPr>
      <a:lvl6pPr eaLnBrk="1" latinLnBrk="1" hangingPunct="1">
        <a:defRPr>
          <a:solidFill>
            <a:schemeClr val="tx2"/>
          </a:solidFill>
        </a:defRPr>
      </a:lvl6pPr>
      <a:lvl7pPr eaLnBrk="1" latinLnBrk="1" hangingPunct="1">
        <a:defRPr>
          <a:solidFill>
            <a:schemeClr val="tx2"/>
          </a:solidFill>
        </a:defRPr>
      </a:lvl7pPr>
      <a:lvl8pPr eaLnBrk="1" latinLnBrk="1" hangingPunct="1">
        <a:defRPr>
          <a:solidFill>
            <a:schemeClr val="tx2"/>
          </a:solidFill>
        </a:defRPr>
      </a:lvl8pPr>
      <a:lvl9pPr eaLnBrk="1" latin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2400" kern="1200">
          <a:solidFill>
            <a:schemeClr val="tx1">
              <a:lumMod val="75000"/>
              <a:lumOff val="25000"/>
            </a:schemeClr>
          </a:solidFill>
          <a:latin typeface="Century Gothic" panose="020B0502020202020204" pitchFamily="34" charset="0"/>
          <a:ea typeface="LG스마트체2.0 Regular" panose="020B0600000101010101" pitchFamily="50" charset="-127"/>
          <a:cs typeface="+mn-cs"/>
        </a:defRPr>
      </a:lvl1pPr>
      <a:lvl2pPr marL="742950" indent="-28575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2000" kern="1200">
          <a:solidFill>
            <a:schemeClr val="tx1">
              <a:lumMod val="75000"/>
              <a:lumOff val="25000"/>
            </a:schemeClr>
          </a:solidFill>
          <a:latin typeface="Century Gothic" panose="020B0502020202020204" pitchFamily="34" charset="0"/>
          <a:ea typeface="LG스마트체2.0 Regular" panose="020B0600000101010101" pitchFamily="50" charset="-127"/>
          <a:cs typeface="+mn-cs"/>
        </a:defRPr>
      </a:lvl2pPr>
      <a:lvl3pPr marL="11430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Century Gothic" panose="020B0502020202020204" pitchFamily="34" charset="0"/>
          <a:ea typeface="LG스마트체2.0 Regular" panose="020B0600000101010101" pitchFamily="50" charset="-127"/>
          <a:cs typeface="+mn-cs"/>
        </a:defRPr>
      </a:lvl3pPr>
      <a:lvl4pPr marL="16002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Century Gothic" panose="020B0502020202020204" pitchFamily="34" charset="0"/>
          <a:ea typeface="LG스마트체2.0 Regular" panose="020B0600000101010101" pitchFamily="50" charset="-127"/>
          <a:cs typeface="+mn-cs"/>
        </a:defRPr>
      </a:lvl4pPr>
      <a:lvl5pPr marL="20574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Century Gothic" panose="020B0502020202020204" pitchFamily="34" charset="0"/>
          <a:ea typeface="LG스마트체2.0 Regular" panose="020B0600000101010101" pitchFamily="50" charset="-127"/>
          <a:cs typeface="+mn-cs"/>
        </a:defRPr>
      </a:lvl5pPr>
      <a:lvl6pPr marL="25146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/>
              <a:t>LG Electronics’ View on </a:t>
            </a:r>
            <a:br>
              <a:rPr lang="en-US" altLang="ko-KR" dirty="0"/>
            </a:br>
            <a:r>
              <a:rPr lang="en-US" altLang="ko-KR" dirty="0" err="1"/>
              <a:t>REL</a:t>
            </a:r>
            <a:r>
              <a:rPr lang="en-US" altLang="ko-KR" dirty="0"/>
              <a:t>-17 Items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/>
              <a:t>LG Electronics Inc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52868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err="1" smtClean="0"/>
              <a:t>WG</a:t>
            </a:r>
            <a:r>
              <a:rPr lang="en-US" altLang="ko-KR" dirty="0" smtClean="0"/>
              <a:t> overload considerations in </a:t>
            </a:r>
            <a:r>
              <a:rPr lang="en-US" altLang="ko-KR" dirty="0" err="1" smtClean="0"/>
              <a:t>Rel</a:t>
            </a:r>
            <a:r>
              <a:rPr lang="en-US" altLang="ko-KR" dirty="0" smtClean="0"/>
              <a:t>-17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Huge number of potential </a:t>
            </a:r>
            <a:r>
              <a:rPr lang="en-US" altLang="ko-KR" dirty="0" err="1"/>
              <a:t>Rel</a:t>
            </a:r>
            <a:r>
              <a:rPr lang="en-US" altLang="ko-KR" dirty="0"/>
              <a:t>-17 items are being discussed in </a:t>
            </a:r>
            <a:r>
              <a:rPr lang="en-US" altLang="ko-KR" dirty="0" err="1"/>
              <a:t>RAN_DRAFT</a:t>
            </a:r>
            <a:r>
              <a:rPr lang="en-US" altLang="ko-KR" dirty="0"/>
              <a:t> e-mail reflector</a:t>
            </a:r>
          </a:p>
          <a:p>
            <a:pPr lvl="1"/>
            <a:r>
              <a:rPr lang="en-US" altLang="ko-KR" dirty="0"/>
              <a:t>About 30 potential items are being discussed</a:t>
            </a:r>
          </a:p>
          <a:p>
            <a:pPr lvl="1"/>
            <a:r>
              <a:rPr lang="en-US" altLang="ko-KR" dirty="0"/>
              <a:t>Considering 15 months </a:t>
            </a:r>
            <a:r>
              <a:rPr lang="en-US" altLang="ko-KR" dirty="0" err="1"/>
              <a:t>Rel</a:t>
            </a:r>
            <a:r>
              <a:rPr lang="en-US" altLang="ko-KR" dirty="0"/>
              <a:t>-17 time schedule, RAN </a:t>
            </a:r>
            <a:r>
              <a:rPr lang="en-US" altLang="ko-KR" dirty="0" err="1"/>
              <a:t>WGs</a:t>
            </a:r>
            <a:r>
              <a:rPr lang="en-US" altLang="ko-KR" dirty="0"/>
              <a:t> cannot accommodate such number of items in </a:t>
            </a:r>
            <a:r>
              <a:rPr lang="en-US" altLang="ko-KR" dirty="0" err="1"/>
              <a:t>Rel</a:t>
            </a:r>
            <a:r>
              <a:rPr lang="en-US" altLang="ko-KR" dirty="0"/>
              <a:t>-17</a:t>
            </a:r>
          </a:p>
          <a:p>
            <a:pPr lvl="1"/>
            <a:endParaRPr lang="en-US" altLang="ko-KR" dirty="0"/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"/>
            </a:pPr>
            <a:r>
              <a:rPr lang="en-US" altLang="ko-KR" b="1" dirty="0" smtClean="0">
                <a:solidFill>
                  <a:srgbClr val="FF0000"/>
                </a:solidFill>
              </a:rPr>
              <a:t>RAN should avoid </a:t>
            </a:r>
            <a:r>
              <a:rPr lang="en-US" altLang="ko-KR" b="1" dirty="0" err="1" smtClean="0">
                <a:solidFill>
                  <a:srgbClr val="FF0000"/>
                </a:solidFill>
              </a:rPr>
              <a:t>WG</a:t>
            </a:r>
            <a:r>
              <a:rPr lang="en-US" altLang="ko-KR" b="1" dirty="0" smtClean="0">
                <a:solidFill>
                  <a:srgbClr val="FF0000"/>
                </a:solidFill>
              </a:rPr>
              <a:t> overload situation we had in the past !!</a:t>
            </a:r>
            <a:endParaRPr lang="en-US" altLang="ko-KR" b="1" dirty="0">
              <a:solidFill>
                <a:srgbClr val="FF0000"/>
              </a:solidFill>
            </a:endParaRPr>
          </a:p>
          <a:p>
            <a:pPr lvl="1"/>
            <a:r>
              <a:rPr lang="en-US" altLang="ko-KR" dirty="0"/>
              <a:t>RAN should select </a:t>
            </a:r>
            <a:r>
              <a:rPr lang="en-US" altLang="ko-KR" dirty="0" smtClean="0"/>
              <a:t>sustainable </a:t>
            </a:r>
            <a:r>
              <a:rPr lang="en-US" altLang="ko-KR" dirty="0">
                <a:solidFill>
                  <a:srgbClr val="FF0000"/>
                </a:solidFill>
              </a:rPr>
              <a:t>number of items </a:t>
            </a:r>
            <a:endParaRPr lang="en-US" altLang="ko-KR" dirty="0" smtClean="0">
              <a:solidFill>
                <a:srgbClr val="FF0000"/>
              </a:solidFill>
            </a:endParaRPr>
          </a:p>
          <a:p>
            <a:pPr lvl="2"/>
            <a:r>
              <a:rPr lang="en-US" altLang="ko-KR" dirty="0" smtClean="0"/>
              <a:t>Not only online </a:t>
            </a:r>
            <a:r>
              <a:rPr lang="en-US" altLang="ko-KR" dirty="0" err="1" smtClean="0"/>
              <a:t>TUs</a:t>
            </a:r>
            <a:r>
              <a:rPr lang="en-US" altLang="ko-KR" dirty="0" smtClean="0"/>
              <a:t>, but offline/e-mail activity should also be considered</a:t>
            </a:r>
            <a:endParaRPr lang="en-US" altLang="ko-KR" dirty="0"/>
          </a:p>
          <a:p>
            <a:pPr lvl="1"/>
            <a:r>
              <a:rPr lang="en-US" altLang="ko-KR" dirty="0"/>
              <a:t>RAN should adjust </a:t>
            </a:r>
            <a:r>
              <a:rPr lang="en-US" altLang="ko-KR" dirty="0" smtClean="0">
                <a:solidFill>
                  <a:srgbClr val="FF0000"/>
                </a:solidFill>
              </a:rPr>
              <a:t>WI/SI </a:t>
            </a:r>
            <a:r>
              <a:rPr lang="en-US" altLang="ko-KR" dirty="0">
                <a:solidFill>
                  <a:srgbClr val="FF0000"/>
                </a:solidFill>
              </a:rPr>
              <a:t>scope </a:t>
            </a:r>
            <a:r>
              <a:rPr lang="en-US" altLang="ko-KR" dirty="0"/>
              <a:t>for each </a:t>
            </a:r>
            <a:r>
              <a:rPr lang="en-US" altLang="ko-KR" dirty="0" smtClean="0"/>
              <a:t>selected item</a:t>
            </a: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7279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LG Electronics suggestion for </a:t>
            </a:r>
            <a:r>
              <a:rPr lang="en-US" altLang="ko-KR" dirty="0" err="1" smtClean="0"/>
              <a:t>Rel</a:t>
            </a:r>
            <a:r>
              <a:rPr lang="en-US" altLang="ko-KR" dirty="0" smtClean="0"/>
              <a:t>-17 items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681843" y="1828336"/>
            <a:ext cx="5046455" cy="4848078"/>
          </a:xfrm>
        </p:spPr>
        <p:txBody>
          <a:bodyPr>
            <a:normAutofit lnSpcReduction="10000"/>
          </a:bodyPr>
          <a:lstStyle/>
          <a:p>
            <a:r>
              <a:rPr lang="en-US" altLang="ko-KR" sz="1800" dirty="0" smtClean="0"/>
              <a:t>NR Light</a:t>
            </a:r>
          </a:p>
          <a:p>
            <a:pPr lvl="1"/>
            <a:r>
              <a:rPr lang="en-US" altLang="ko-KR" sz="1600" dirty="0"/>
              <a:t>Minimum </a:t>
            </a:r>
            <a:r>
              <a:rPr lang="en-US" altLang="ko-KR" sz="1600" dirty="0"/>
              <a:t>peak data rate based on </a:t>
            </a:r>
            <a:r>
              <a:rPr lang="en-US" altLang="ko-KR" sz="1600" dirty="0" err="1"/>
              <a:t>SSB</a:t>
            </a:r>
            <a:r>
              <a:rPr lang="en-US" altLang="ko-KR" sz="1600" dirty="0"/>
              <a:t> bandwidth</a:t>
            </a:r>
          </a:p>
          <a:p>
            <a:pPr lvl="1"/>
            <a:r>
              <a:rPr lang="en-US" altLang="ko-KR" sz="1600" dirty="0"/>
              <a:t>Reduced </a:t>
            </a:r>
            <a:r>
              <a:rPr lang="en-US" altLang="ko-KR" sz="1600" dirty="0" err="1"/>
              <a:t>UE</a:t>
            </a:r>
            <a:r>
              <a:rPr lang="en-US" altLang="ko-KR" sz="1600" dirty="0"/>
              <a:t> processing </a:t>
            </a:r>
            <a:r>
              <a:rPr lang="en-US" altLang="ko-KR" sz="1600" dirty="0"/>
              <a:t>complexity</a:t>
            </a:r>
            <a:endParaRPr lang="en-US" altLang="ko-KR" sz="1600" dirty="0"/>
          </a:p>
          <a:p>
            <a:pPr lvl="1"/>
            <a:r>
              <a:rPr lang="en-US" altLang="ko-KR" sz="1600" dirty="0"/>
              <a:t>Coexistence </a:t>
            </a:r>
            <a:r>
              <a:rPr lang="en-US" altLang="ko-KR" sz="1600" dirty="0"/>
              <a:t>between NR Light </a:t>
            </a:r>
            <a:r>
              <a:rPr lang="en-US" altLang="ko-KR" sz="1600" dirty="0" err="1"/>
              <a:t>UEs</a:t>
            </a:r>
            <a:r>
              <a:rPr lang="en-US" altLang="ko-KR" sz="1600" dirty="0"/>
              <a:t> and NR </a:t>
            </a:r>
            <a:r>
              <a:rPr lang="en-US" altLang="ko-KR" sz="1600" dirty="0" err="1"/>
              <a:t>UEs</a:t>
            </a:r>
            <a:endParaRPr lang="en-US" altLang="ko-KR" sz="1600" dirty="0"/>
          </a:p>
          <a:p>
            <a:r>
              <a:rPr lang="en-US" altLang="ko-KR" sz="1800" dirty="0" err="1" smtClean="0"/>
              <a:t>IIoT</a:t>
            </a:r>
            <a:r>
              <a:rPr lang="en-US" altLang="ko-KR" sz="1800" dirty="0" smtClean="0"/>
              <a:t>/</a:t>
            </a:r>
            <a:r>
              <a:rPr lang="en-US" altLang="ko-KR" sz="1800" dirty="0" err="1" smtClean="0"/>
              <a:t>URLLC</a:t>
            </a:r>
            <a:r>
              <a:rPr lang="en-US" altLang="ko-KR" sz="1800" dirty="0" smtClean="0"/>
              <a:t> Enhancement</a:t>
            </a:r>
          </a:p>
          <a:p>
            <a:pPr lvl="1"/>
            <a:r>
              <a:rPr lang="en-US" altLang="ko-KR" sz="1600" dirty="0"/>
              <a:t>Out of order handling, </a:t>
            </a:r>
            <a:r>
              <a:rPr lang="en-US" altLang="ko-KR" sz="1600" dirty="0" err="1"/>
              <a:t>UE</a:t>
            </a:r>
            <a:r>
              <a:rPr lang="en-US" altLang="ko-KR" sz="1600" dirty="0"/>
              <a:t> processing time </a:t>
            </a:r>
            <a:r>
              <a:rPr lang="en-US" altLang="ko-KR" sz="1600" dirty="0"/>
              <a:t>reduction, </a:t>
            </a:r>
            <a:r>
              <a:rPr lang="en-US" altLang="ko-KR" sz="1600" dirty="0" err="1"/>
              <a:t>HARQ</a:t>
            </a:r>
            <a:r>
              <a:rPr lang="en-US" altLang="ko-KR" sz="1600" dirty="0"/>
              <a:t> feedback, intra-</a:t>
            </a:r>
            <a:r>
              <a:rPr lang="en-US" altLang="ko-KR" sz="1600" dirty="0" err="1"/>
              <a:t>UE</a:t>
            </a:r>
            <a:r>
              <a:rPr lang="en-US" altLang="ko-KR" sz="1600" dirty="0"/>
              <a:t> multiplexing/prioritization</a:t>
            </a:r>
          </a:p>
          <a:p>
            <a:pPr lvl="1"/>
            <a:r>
              <a:rPr lang="en-US" altLang="ko-KR" sz="1600" dirty="0" err="1"/>
              <a:t>PDCP</a:t>
            </a:r>
            <a:r>
              <a:rPr lang="en-US" altLang="ko-KR" sz="1600" dirty="0"/>
              <a:t> duplication enhancement</a:t>
            </a:r>
          </a:p>
          <a:p>
            <a:r>
              <a:rPr lang="en-US" altLang="ko-KR" sz="1800" dirty="0" err="1" smtClean="0"/>
              <a:t>MIMO</a:t>
            </a:r>
            <a:r>
              <a:rPr lang="en-US" altLang="ko-KR" sz="1800" dirty="0" smtClean="0"/>
              <a:t> </a:t>
            </a:r>
            <a:r>
              <a:rPr lang="en-US" altLang="ko-KR" sz="1800" dirty="0"/>
              <a:t>Enhancement</a:t>
            </a:r>
          </a:p>
          <a:p>
            <a:pPr lvl="1"/>
            <a:r>
              <a:rPr lang="en-US" altLang="ko-KR" sz="1600" dirty="0"/>
              <a:t>Enhancements for multi-panel </a:t>
            </a:r>
            <a:r>
              <a:rPr lang="en-US" altLang="ko-KR" sz="1600" dirty="0" err="1"/>
              <a:t>UEs</a:t>
            </a:r>
            <a:endParaRPr lang="en-US" altLang="ko-KR" sz="1600" dirty="0"/>
          </a:p>
          <a:p>
            <a:pPr lvl="1"/>
            <a:r>
              <a:rPr lang="en-US" altLang="ko-KR" sz="1600" dirty="0"/>
              <a:t>Further enhancements for multi-</a:t>
            </a:r>
            <a:r>
              <a:rPr lang="en-US" altLang="ko-KR" sz="1600" dirty="0" err="1"/>
              <a:t>TRP</a:t>
            </a:r>
            <a:r>
              <a:rPr lang="en-US" altLang="ko-KR" sz="1600" dirty="0"/>
              <a:t>/panel </a:t>
            </a:r>
            <a:r>
              <a:rPr lang="en-US" altLang="ko-KR" sz="1600" dirty="0" err="1"/>
              <a:t>gNBs</a:t>
            </a:r>
            <a:endParaRPr lang="en-US" altLang="ko-KR" sz="1600" dirty="0"/>
          </a:p>
          <a:p>
            <a:pPr lvl="1"/>
            <a:endParaRPr lang="en-US" altLang="ko-KR" sz="160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5" name="내용 개체 틀 2"/>
          <p:cNvSpPr txBox="1">
            <a:spLocks/>
          </p:cNvSpPr>
          <p:nvPr/>
        </p:nvSpPr>
        <p:spPr>
          <a:xfrm>
            <a:off x="6788864" y="1831581"/>
            <a:ext cx="5046455" cy="48480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2400" b="1" kern="1200" baseline="0">
                <a:solidFill>
                  <a:schemeClr val="accent2">
                    <a:lumMod val="75000"/>
                  </a:schemeClr>
                </a:solidFill>
                <a:latin typeface="Century Gothic" panose="020B0502020202020204" pitchFamily="34" charset="0"/>
                <a:ea typeface="LG스마트체2.0 Regular" panose="020B0600000101010101" pitchFamily="50" charset="-127"/>
                <a:cs typeface="+mn-cs"/>
              </a:defRPr>
            </a:lvl1pPr>
            <a:lvl2pPr marL="742950" indent="-28575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LG스마트체2.0 Regular" panose="020B0600000101010101" pitchFamily="50" charset="-127"/>
                <a:cs typeface="+mn-cs"/>
              </a:defRPr>
            </a:lvl2pPr>
            <a:lvl3pPr marL="11430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18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LG스마트체2.0 Regular" panose="020B0600000101010101" pitchFamily="50" charset="-127"/>
                <a:cs typeface="+mn-cs"/>
              </a:defRPr>
            </a:lvl3pPr>
            <a:lvl4pPr marL="16002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LG스마트체2.0 Regular" panose="020B0600000101010101" pitchFamily="50" charset="-127"/>
                <a:cs typeface="+mn-cs"/>
              </a:defRPr>
            </a:lvl4pPr>
            <a:lvl5pPr marL="20574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LG스마트체2.0 Regular" panose="020B0600000101010101" pitchFamily="50" charset="-127"/>
                <a:cs typeface="+mn-cs"/>
              </a:defRPr>
            </a:lvl5pPr>
            <a:lvl6pPr marL="25146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800" dirty="0"/>
              <a:t>NR above 52.6 GHz</a:t>
            </a:r>
          </a:p>
          <a:p>
            <a:pPr lvl="1"/>
            <a:r>
              <a:rPr lang="en-US" altLang="ko-KR" sz="1600" dirty="0"/>
              <a:t>Waveform and the related </a:t>
            </a:r>
            <a:r>
              <a:rPr lang="en-US" altLang="ko-KR" sz="1600" dirty="0"/>
              <a:t>numerologies</a:t>
            </a:r>
          </a:p>
          <a:p>
            <a:r>
              <a:rPr lang="en-US" altLang="ko-KR" sz="1800" dirty="0" err="1" smtClean="0"/>
              <a:t>Sidelink</a:t>
            </a:r>
            <a:r>
              <a:rPr lang="en-US" altLang="ko-KR" sz="1800" dirty="0" smtClean="0"/>
              <a:t> </a:t>
            </a:r>
            <a:r>
              <a:rPr lang="en-US" altLang="ko-KR" sz="1800" dirty="0"/>
              <a:t>Enhancement</a:t>
            </a:r>
          </a:p>
          <a:p>
            <a:pPr lvl="1"/>
            <a:r>
              <a:rPr lang="en-US" altLang="ko-KR" sz="1600" dirty="0"/>
              <a:t>Power efficiency for battery limited devices</a:t>
            </a:r>
          </a:p>
          <a:p>
            <a:pPr lvl="1"/>
            <a:r>
              <a:rPr lang="en-US" altLang="ko-KR" sz="1600" dirty="0"/>
              <a:t>Multi-carrier including FR2 beam management via FR1</a:t>
            </a:r>
          </a:p>
          <a:p>
            <a:pPr lvl="1"/>
            <a:r>
              <a:rPr lang="en-US" altLang="ko-KR" sz="1600" dirty="0"/>
              <a:t>Enhanced resource allocation for improved reliability</a:t>
            </a:r>
          </a:p>
          <a:p>
            <a:r>
              <a:rPr lang="en-US" altLang="ko-KR" sz="1800" dirty="0"/>
              <a:t>Positioning Enhancement</a:t>
            </a:r>
          </a:p>
          <a:p>
            <a:pPr lvl="1"/>
            <a:r>
              <a:rPr lang="en-US" altLang="ko-KR" sz="1600" dirty="0"/>
              <a:t>Good support for V2X scenarios including </a:t>
            </a:r>
            <a:r>
              <a:rPr lang="en-US" altLang="ko-KR" sz="1600" dirty="0" err="1"/>
              <a:t>sidelink</a:t>
            </a:r>
            <a:r>
              <a:rPr lang="en-US" altLang="ko-KR" sz="1600" dirty="0"/>
              <a:t>-based positioning and multi-panel UE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068753" y="1324609"/>
            <a:ext cx="15953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b="1" u="sng" dirty="0" err="1" smtClean="0">
                <a:solidFill>
                  <a:schemeClr val="accent2">
                    <a:lumMod val="75000"/>
                  </a:schemeClr>
                </a:solidFill>
              </a:rPr>
              <a:t>RAN1</a:t>
            </a:r>
            <a:r>
              <a:rPr lang="en-US" altLang="ko-KR" sz="2400" b="1" u="sng" dirty="0" smtClean="0">
                <a:solidFill>
                  <a:schemeClr val="accent2">
                    <a:lumMod val="75000"/>
                  </a:schemeClr>
                </a:solidFill>
              </a:rPr>
              <a:t>-led</a:t>
            </a:r>
            <a:endParaRPr lang="ko-KR" altLang="en-US" sz="2400" b="1" u="sng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5553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LG Electronics suggestion for </a:t>
            </a:r>
            <a:r>
              <a:rPr lang="en-US" altLang="ko-KR" dirty="0" err="1" smtClean="0"/>
              <a:t>Rel</a:t>
            </a:r>
            <a:r>
              <a:rPr lang="en-US" altLang="ko-KR" dirty="0" smtClean="0"/>
              <a:t>-17 items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681843" y="1828336"/>
            <a:ext cx="5046455" cy="4848078"/>
          </a:xfrm>
        </p:spPr>
        <p:txBody>
          <a:bodyPr>
            <a:normAutofit/>
          </a:bodyPr>
          <a:lstStyle/>
          <a:p>
            <a:r>
              <a:rPr lang="en-US" altLang="ko-KR" sz="1800" dirty="0"/>
              <a:t>Small Data Transmission</a:t>
            </a:r>
          </a:p>
          <a:p>
            <a:pPr lvl="1"/>
            <a:r>
              <a:rPr lang="en-US" altLang="ko-KR" sz="1600" dirty="0"/>
              <a:t>UL data transmission using RACH or pre-allocated resource</a:t>
            </a:r>
          </a:p>
          <a:p>
            <a:pPr lvl="1"/>
            <a:r>
              <a:rPr lang="en-US" altLang="ko-KR" sz="1600" dirty="0"/>
              <a:t>DL data transmission with paging</a:t>
            </a:r>
          </a:p>
          <a:p>
            <a:r>
              <a:rPr lang="en-US" altLang="ko-KR" sz="1800" dirty="0"/>
              <a:t>MR-DC Enhancement</a:t>
            </a:r>
          </a:p>
          <a:p>
            <a:pPr lvl="1"/>
            <a:r>
              <a:rPr lang="en-US" altLang="ko-KR" sz="1600" dirty="0"/>
              <a:t>Early measurement reporting with SCG resumption</a:t>
            </a:r>
          </a:p>
          <a:p>
            <a:pPr lvl="1"/>
            <a:r>
              <a:rPr lang="en-US" altLang="ko-KR" sz="1600" dirty="0"/>
              <a:t>0ms SN </a:t>
            </a:r>
            <a:r>
              <a:rPr lang="en-US" altLang="ko-KR" sz="1600" dirty="0"/>
              <a:t>change, </a:t>
            </a:r>
            <a:r>
              <a:rPr lang="en-US" altLang="ko-KR" sz="1600" dirty="0"/>
              <a:t>conditional </a:t>
            </a:r>
            <a:r>
              <a:rPr lang="en-US" altLang="ko-KR" sz="1600" dirty="0" err="1"/>
              <a:t>PSCell</a:t>
            </a:r>
            <a:r>
              <a:rPr lang="en-US" altLang="ko-KR" sz="1600" dirty="0"/>
              <a:t> addition/change</a:t>
            </a:r>
          </a:p>
          <a:p>
            <a:r>
              <a:rPr lang="en-US" altLang="ko-KR" sz="1800" dirty="0"/>
              <a:t>Unlicensed Enhancement</a:t>
            </a:r>
          </a:p>
          <a:p>
            <a:pPr lvl="1"/>
            <a:r>
              <a:rPr lang="en-US" altLang="ko-KR" sz="1600" dirty="0" smtClean="0"/>
              <a:t>CG</a:t>
            </a:r>
            <a:r>
              <a:rPr lang="en-US" altLang="ko-KR" sz="1600" dirty="0"/>
              <a:t>, scheduling &amp; HARQ enhancements</a:t>
            </a:r>
          </a:p>
          <a:p>
            <a:pPr lvl="1"/>
            <a:r>
              <a:rPr lang="en-US" altLang="ko-KR" sz="1600" dirty="0"/>
              <a:t>RLM/RRM enhancement </a:t>
            </a:r>
            <a:endParaRPr lang="en-US" altLang="ko-KR" sz="1600" dirty="0"/>
          </a:p>
          <a:p>
            <a:pPr lvl="1"/>
            <a:r>
              <a:rPr lang="en-US" altLang="ko-KR" sz="1600" dirty="0"/>
              <a:t>No RAN1-oriented enhancements foreseen</a:t>
            </a:r>
            <a:endParaRPr lang="en-US" altLang="ko-KR" sz="160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5" name="내용 개체 틀 2"/>
          <p:cNvSpPr txBox="1">
            <a:spLocks/>
          </p:cNvSpPr>
          <p:nvPr/>
        </p:nvSpPr>
        <p:spPr>
          <a:xfrm>
            <a:off x="6788864" y="1831581"/>
            <a:ext cx="5046455" cy="484807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2400" b="1" kern="1200" baseline="0">
                <a:solidFill>
                  <a:schemeClr val="accent2">
                    <a:lumMod val="75000"/>
                  </a:schemeClr>
                </a:solidFill>
                <a:latin typeface="Century Gothic" panose="020B0502020202020204" pitchFamily="34" charset="0"/>
                <a:ea typeface="LG스마트체2.0 Regular" panose="020B0600000101010101" pitchFamily="50" charset="-127"/>
                <a:cs typeface="+mn-cs"/>
              </a:defRPr>
            </a:lvl1pPr>
            <a:lvl2pPr marL="742950" indent="-28575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LG스마트체2.0 Regular" panose="020B0600000101010101" pitchFamily="50" charset="-127"/>
                <a:cs typeface="+mn-cs"/>
              </a:defRPr>
            </a:lvl2pPr>
            <a:lvl3pPr marL="11430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18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LG스마트체2.0 Regular" panose="020B0600000101010101" pitchFamily="50" charset="-127"/>
                <a:cs typeface="+mn-cs"/>
              </a:defRPr>
            </a:lvl3pPr>
            <a:lvl4pPr marL="16002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LG스마트체2.0 Regular" panose="020B0600000101010101" pitchFamily="50" charset="-127"/>
                <a:cs typeface="+mn-cs"/>
              </a:defRPr>
            </a:lvl4pPr>
            <a:lvl5pPr marL="20574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LG스마트체2.0 Regular" panose="020B0600000101010101" pitchFamily="50" charset="-127"/>
                <a:cs typeface="+mn-cs"/>
              </a:defRPr>
            </a:lvl5pPr>
            <a:lvl6pPr marL="25146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1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800" dirty="0" smtClean="0"/>
              <a:t>IAB Enhancement</a:t>
            </a:r>
          </a:p>
          <a:p>
            <a:pPr lvl="1"/>
            <a:r>
              <a:rPr lang="en-US" altLang="ko-KR" sz="1600" dirty="0"/>
              <a:t>Duplex/CLI enhancement</a:t>
            </a:r>
          </a:p>
          <a:p>
            <a:pPr lvl="1"/>
            <a:r>
              <a:rPr lang="en-US" altLang="ko-KR" sz="1600" dirty="0"/>
              <a:t>Finer </a:t>
            </a:r>
            <a:r>
              <a:rPr lang="en-US" altLang="ko-KR" sz="1600" dirty="0" err="1"/>
              <a:t>QoS</a:t>
            </a:r>
            <a:r>
              <a:rPr lang="en-US" altLang="ko-KR" sz="1600" dirty="0"/>
              <a:t> support for UL scheduling</a:t>
            </a:r>
          </a:p>
          <a:p>
            <a:pPr lvl="1"/>
            <a:r>
              <a:rPr lang="en-US" altLang="ko-KR" sz="1600" dirty="0"/>
              <a:t>Topology adaptation enhancement</a:t>
            </a:r>
          </a:p>
          <a:p>
            <a:r>
              <a:rPr lang="en-US" altLang="ko-KR" sz="1800" dirty="0" err="1" smtClean="0"/>
              <a:t>Sidelink</a:t>
            </a:r>
            <a:r>
              <a:rPr lang="en-US" altLang="ko-KR" sz="1800" dirty="0" smtClean="0"/>
              <a:t> Relay</a:t>
            </a:r>
          </a:p>
          <a:p>
            <a:pPr lvl="1"/>
            <a:r>
              <a:rPr lang="en-US" altLang="ko-KR" sz="1600" dirty="0"/>
              <a:t>L3 or L2 with reduced scope to finalize WI in Rel-17</a:t>
            </a:r>
          </a:p>
          <a:p>
            <a:pPr lvl="1"/>
            <a:r>
              <a:rPr lang="en-US" altLang="ko-KR" sz="1600" dirty="0"/>
              <a:t>Focus on RAN2 aspects with no </a:t>
            </a:r>
            <a:r>
              <a:rPr lang="en-US" altLang="ko-KR" sz="1600" dirty="0" err="1"/>
              <a:t>PHY</a:t>
            </a:r>
            <a:r>
              <a:rPr lang="en-US" altLang="ko-KR" sz="1600" dirty="0"/>
              <a:t> impact</a:t>
            </a:r>
          </a:p>
          <a:p>
            <a:pPr lvl="1"/>
            <a:endParaRPr lang="en-US" altLang="ko-KR" sz="1600" dirty="0" smtClean="0"/>
          </a:p>
          <a:p>
            <a:pPr marL="457200" lvl="1" indent="0">
              <a:buNone/>
            </a:pPr>
            <a:endParaRPr lang="en-US" altLang="ko-KR" sz="1600" dirty="0" smtClean="0"/>
          </a:p>
          <a:p>
            <a:r>
              <a:rPr lang="en-US" altLang="ko-KR" sz="1800" dirty="0" smtClean="0"/>
              <a:t>RAN-centric data collection</a:t>
            </a:r>
            <a:endParaRPr lang="en-US" altLang="ko-KR" sz="1800" dirty="0"/>
          </a:p>
          <a:p>
            <a:pPr lvl="1"/>
            <a:r>
              <a:rPr lang="en-US" altLang="ko-KR" sz="1600" dirty="0"/>
              <a:t>Energy saving, CCO,  Inter-system load balancing, MDT for MR-DC</a:t>
            </a:r>
            <a:endParaRPr lang="en-US" altLang="ko-KR" sz="1600" dirty="0"/>
          </a:p>
          <a:p>
            <a:pPr marL="457200" lvl="1" indent="0">
              <a:buNone/>
            </a:pPr>
            <a:endParaRPr lang="en-US" altLang="ko-KR" sz="1600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2068753" y="1324609"/>
            <a:ext cx="15953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b="1" u="sng" dirty="0" smtClean="0">
                <a:solidFill>
                  <a:schemeClr val="accent2">
                    <a:lumMod val="75000"/>
                  </a:schemeClr>
                </a:solidFill>
              </a:rPr>
              <a:t>RAN2-led</a:t>
            </a:r>
            <a:endParaRPr lang="ko-KR" altLang="en-US" sz="2400" b="1" u="sng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158913" y="4948348"/>
            <a:ext cx="15953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b="1" u="sng" dirty="0" smtClean="0">
                <a:solidFill>
                  <a:schemeClr val="accent2">
                    <a:lumMod val="75000"/>
                  </a:schemeClr>
                </a:solidFill>
              </a:rPr>
              <a:t>RAN3-led</a:t>
            </a:r>
            <a:endParaRPr lang="ko-KR" altLang="en-US" sz="2400" b="1" u="sng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1221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줄기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2866</TotalTime>
  <Words>299</Words>
  <Application>Microsoft Office PowerPoint</Application>
  <PresentationFormat>와이드스크린</PresentationFormat>
  <Paragraphs>58</Paragraphs>
  <Slides>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4" baseType="lpstr">
      <vt:lpstr>Arial Unicode MS</vt:lpstr>
      <vt:lpstr>HY중고딕</vt:lpstr>
      <vt:lpstr>LG스마트체2.0 Regular</vt:lpstr>
      <vt:lpstr>LG스마트체2.0 SemiBold</vt:lpstr>
      <vt:lpstr>맑은 고딕</vt:lpstr>
      <vt:lpstr>Arial</vt:lpstr>
      <vt:lpstr>Century Gothic</vt:lpstr>
      <vt:lpstr>Wingdings</vt:lpstr>
      <vt:lpstr>Wingdings 3</vt:lpstr>
      <vt:lpstr>줄기</vt:lpstr>
      <vt:lpstr>LG Electronics’ View on  REL-17 Items</vt:lpstr>
      <vt:lpstr>WG overload considerations in Rel-17</vt:lpstr>
      <vt:lpstr>LG Electronics suggestion for Rel-17 items</vt:lpstr>
      <vt:lpstr>LG Electronics suggestion for Rel-17 items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Overhead reduction</dc:title>
  <dc:creator>SunYoung, LEE</dc:creator>
  <cp:lastModifiedBy>RAN2#108</cp:lastModifiedBy>
  <cp:revision>316</cp:revision>
  <dcterms:created xsi:type="dcterms:W3CDTF">2018-12-17T00:21:52Z</dcterms:created>
  <dcterms:modified xsi:type="dcterms:W3CDTF">2019-12-02T04:18:15Z</dcterms:modified>
</cp:coreProperties>
</file>